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12BF-EFF8-4B0E-ADA0-90950D7FC62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7A3D-2B36-4BD7-A71B-E9AE5FFA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omarcopineda/ClassRepository" TargetMode="External"/><Relationship Id="rId2" Type="http://schemas.openxmlformats.org/officeDocument/2006/relationships/hyperlink" Target="mailto:juliomp@uw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syllabus and introductions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Lecture 00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IDE: </a:t>
            </a:r>
            <a:r>
              <a:rPr lang="en-US" dirty="0" err="1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this in my bioengineering course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Simple to follow and has the essential features</a:t>
            </a:r>
          </a:p>
          <a:p>
            <a:endParaRPr lang="en-US" dirty="0"/>
          </a:p>
          <a:p>
            <a:r>
              <a:rPr lang="en-US" dirty="0"/>
              <a:t>Feel free to use any other one if you have preferences: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PyDev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6122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https://www.continuum.io/downloads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00325"/>
            <a:ext cx="8477250" cy="33337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10000" y="3124200"/>
            <a:ext cx="144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installing by clicking the .exe file: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2" y="2565084"/>
            <a:ext cx="11002676" cy="35071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86250" y="3657600"/>
            <a:ext cx="1200150" cy="1876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Spyder</a:t>
            </a:r>
            <a:r>
              <a:rPr lang="en-US" sz="6000" b="1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03220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Python: How to Think Like a Computer Scientist by Allen Downey</a:t>
            </a:r>
          </a:p>
          <a:p>
            <a:pPr lvl="1"/>
            <a:r>
              <a:rPr lang="en-US" dirty="0"/>
              <a:t>Free! </a:t>
            </a:r>
            <a:r>
              <a:rPr lang="en-US" dirty="0">
                <a:hlinkClick r:id="rId2"/>
              </a:rPr>
              <a:t>http://www.greenteapress.com/thinkpython/thinkpython.pdf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Introduction to Computation and Programming Using Python: Revised and Expanded Edition by John V. </a:t>
            </a:r>
            <a:r>
              <a:rPr lang="en-US" dirty="0" err="1"/>
              <a:t>Guttag</a:t>
            </a:r>
            <a:endParaRPr lang="en-US" dirty="0"/>
          </a:p>
          <a:p>
            <a:pPr lvl="1"/>
            <a:r>
              <a:rPr lang="en-US" dirty="0"/>
              <a:t>Not so free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contact Lisa/Greg to get you copies if possible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will not heavily rely on this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3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instructions that specifies how to perform a computation.</a:t>
            </a:r>
          </a:p>
          <a:p>
            <a:endParaRPr lang="en-US" dirty="0"/>
          </a:p>
          <a:p>
            <a:r>
              <a:rPr lang="en-US" dirty="0"/>
              <a:t>How is this different from recipes? Algorithms? Checklist?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2.bp.blogspot.com/-UXaKfAnAWRY/TbZ7Jtz5g8I/AAAAAAAALbs/0Sz83Nr5oxQ/s1600/recipe+clip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3887545"/>
            <a:ext cx="2746376" cy="28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tdna.webdesignerdepot.com/uploads/2012/11/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20850" y="3996606"/>
            <a:ext cx="3740150" cy="25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6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 of all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Input: </a:t>
            </a:r>
            <a:r>
              <a:rPr lang="en-US" dirty="0"/>
              <a:t>Get data from the keyboard, file, other source</a:t>
            </a:r>
            <a:endParaRPr lang="en-US" b="1" dirty="0"/>
          </a:p>
          <a:p>
            <a:r>
              <a:rPr lang="en-US" b="1" dirty="0"/>
              <a:t>Output: </a:t>
            </a:r>
            <a:r>
              <a:rPr lang="en-US" dirty="0"/>
              <a:t>Display data on screen</a:t>
            </a:r>
            <a:endParaRPr lang="en-US" b="1" dirty="0"/>
          </a:p>
          <a:p>
            <a:r>
              <a:rPr lang="en-US" b="1" dirty="0"/>
              <a:t>Math: </a:t>
            </a:r>
            <a:r>
              <a:rPr lang="en-US" dirty="0"/>
              <a:t>Perform basic math operations</a:t>
            </a:r>
            <a:endParaRPr lang="en-US" b="1" dirty="0"/>
          </a:p>
          <a:p>
            <a:r>
              <a:rPr lang="en-US" b="1" dirty="0"/>
              <a:t>Conditional Execution: </a:t>
            </a:r>
            <a:r>
              <a:rPr lang="en-US" dirty="0"/>
              <a:t>Check if conditions are met, then execute code</a:t>
            </a:r>
            <a:endParaRPr lang="en-US" b="1" dirty="0"/>
          </a:p>
          <a:p>
            <a:r>
              <a:rPr lang="en-US" b="1" dirty="0"/>
              <a:t>Repetition: </a:t>
            </a:r>
            <a:r>
              <a:rPr lang="en-US" dirty="0"/>
              <a:t>Perform some action repeatedly, with some variations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Break a large, complex task into smaller and smaller subtasks that are simple enough to be performed by these basic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7536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vs 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level languages: </a:t>
            </a:r>
            <a:r>
              <a:rPr lang="en-US" dirty="0"/>
              <a:t>“Machine languages” or “assembly languages”</a:t>
            </a:r>
          </a:p>
          <a:p>
            <a:pPr lvl="1"/>
            <a:r>
              <a:rPr lang="en-US" dirty="0"/>
              <a:t>Computers can only run programs written in low-level languages</a:t>
            </a:r>
          </a:p>
          <a:p>
            <a:pPr lvl="1"/>
            <a:r>
              <a:rPr lang="en-US" dirty="0"/>
              <a:t>Not all computers are created equal! Need to re-write for different types.</a:t>
            </a:r>
          </a:p>
        </p:txBody>
      </p:sp>
      <p:pic>
        <p:nvPicPr>
          <p:cNvPr id="2050" name="Picture 2" descr="http://www.hexblog.com/decompilation/pix/div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142150"/>
            <a:ext cx="5298830" cy="34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5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vs 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level language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Takes less time to write</a:t>
            </a:r>
          </a:p>
          <a:p>
            <a:pPr lvl="1"/>
            <a:r>
              <a:rPr lang="en-US" dirty="0"/>
              <a:t>Can be run by different types of computers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Is Python high or low level?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programs executed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77" y="2069434"/>
            <a:ext cx="6852846" cy="194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9" y="4262359"/>
            <a:ext cx="10324870" cy="21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Julio Marco B. Pineda</a:t>
            </a:r>
          </a:p>
          <a:p>
            <a:r>
              <a:rPr lang="en-US" dirty="0"/>
              <a:t>Senior in Bioengineering and Math</a:t>
            </a:r>
          </a:p>
          <a:p>
            <a:r>
              <a:rPr lang="en-US" dirty="0"/>
              <a:t>Peer advisor for the Bioengineering Dept.</a:t>
            </a:r>
          </a:p>
          <a:p>
            <a:r>
              <a:rPr lang="en-US" dirty="0"/>
              <a:t>Undergraduate researcher in the Pun lab</a:t>
            </a:r>
          </a:p>
          <a:p>
            <a:pPr lvl="1"/>
            <a:r>
              <a:rPr lang="en-US" dirty="0"/>
              <a:t>Cancer therapeutics</a:t>
            </a:r>
          </a:p>
          <a:p>
            <a:r>
              <a:rPr lang="en-US" dirty="0"/>
              <a:t>Hobbies!</a:t>
            </a:r>
          </a:p>
          <a:p>
            <a:pPr lvl="1"/>
            <a:r>
              <a:rPr lang="en-US" dirty="0"/>
              <a:t>Photography, video games, anime, literature</a:t>
            </a:r>
          </a:p>
          <a:p>
            <a:pPr lvl="1"/>
            <a:r>
              <a:rPr lang="en-US" dirty="0"/>
              <a:t>Watching YouTube!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10" y="4283745"/>
            <a:ext cx="335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Python?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first programming language</a:t>
            </a:r>
          </a:p>
          <a:p>
            <a:pPr lvl="1"/>
            <a:r>
              <a:rPr lang="en-US" dirty="0"/>
              <a:t>Syntax is similar to everyday English</a:t>
            </a:r>
          </a:p>
          <a:p>
            <a:r>
              <a:rPr lang="en-US" dirty="0"/>
              <a:t>You do not want to re-invent the wheel when dealing with large projects</a:t>
            </a:r>
          </a:p>
          <a:p>
            <a:pPr lvl="1"/>
            <a:r>
              <a:rPr lang="en-US" dirty="0"/>
              <a:t>Vast resources for libraries (will explain later) to use other people’s code to perform basic instructions</a:t>
            </a:r>
          </a:p>
          <a:p>
            <a:r>
              <a:rPr lang="en-US" dirty="0"/>
              <a:t>Widely used by industry!</a:t>
            </a:r>
          </a:p>
          <a:p>
            <a:pPr marL="0" indent="0">
              <a:buNone/>
            </a:pPr>
            <a:r>
              <a:rPr lang="en-US" b="1" dirty="0"/>
              <a:t>Personal opinion: </a:t>
            </a:r>
            <a:r>
              <a:rPr lang="en-US" dirty="0"/>
              <a:t>The language really does not matter. As long as you understand the programming concepts! You can easily switch to any high level programming language.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17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juliomp@uw.edu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formal office hours:</a:t>
            </a:r>
          </a:p>
          <a:p>
            <a:pPr lvl="1"/>
            <a:r>
              <a:rPr lang="en-US" dirty="0"/>
              <a:t>Feel free to send me emails if you have any questions!</a:t>
            </a:r>
          </a:p>
          <a:p>
            <a:pPr lvl="1"/>
            <a:r>
              <a:rPr lang="en-US" dirty="0"/>
              <a:t>Study sessions: Tutors and counselors</a:t>
            </a:r>
          </a:p>
          <a:p>
            <a:pPr lvl="1"/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 for all files in this class:</a:t>
            </a:r>
          </a:p>
          <a:p>
            <a:pPr lvl="1"/>
            <a:r>
              <a:rPr lang="en-US" dirty="0">
                <a:hlinkClick r:id="rId3"/>
              </a:rPr>
              <a:t>https://github.com/juliomarcopineda/ClassRepository</a:t>
            </a:r>
            <a:endParaRPr lang="en-US" dirty="0"/>
          </a:p>
          <a:p>
            <a:pPr lvl="1"/>
            <a:r>
              <a:rPr lang="en-US"/>
              <a:t>Save!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Introduce yourself to the class!</a:t>
            </a:r>
          </a:p>
        </p:txBody>
      </p:sp>
    </p:spTree>
    <p:extLst>
      <p:ext uri="{BB962C8B-B14F-4D97-AF65-F5344CB8AC3E}">
        <p14:creationId xmlns:p14="http://schemas.microsoft.com/office/powerpoint/2010/main" val="21845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Python programming course</a:t>
            </a:r>
          </a:p>
          <a:p>
            <a:pPr lvl="1"/>
            <a:r>
              <a:rPr lang="en-US" dirty="0"/>
              <a:t>Syntax and style</a:t>
            </a:r>
          </a:p>
          <a:p>
            <a:pPr lvl="1"/>
            <a:r>
              <a:rPr lang="en-US" dirty="0"/>
              <a:t>Control flow, functions, some data structures</a:t>
            </a:r>
          </a:p>
          <a:p>
            <a:pPr lvl="1"/>
            <a:r>
              <a:rPr lang="en-US" dirty="0"/>
              <a:t>Basic algorithms</a:t>
            </a:r>
          </a:p>
          <a:p>
            <a:pPr lvl="1"/>
            <a:endParaRPr lang="en-US" dirty="0"/>
          </a:p>
          <a:p>
            <a:r>
              <a:rPr lang="en-US" dirty="0"/>
              <a:t>A taste of applied math/programming course</a:t>
            </a:r>
          </a:p>
          <a:p>
            <a:pPr lvl="1"/>
            <a:r>
              <a:rPr lang="en-US" dirty="0"/>
              <a:t>Homework, for the most part, will address a real-world problem</a:t>
            </a:r>
          </a:p>
          <a:p>
            <a:pPr lvl="1"/>
            <a:r>
              <a:rPr lang="en-US" dirty="0"/>
              <a:t>Final project will tackle a challenging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essentials: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3187385"/>
            <a:ext cx="8229600" cy="31213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2400" y="4267200"/>
            <a:ext cx="144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text editing software you have:</a:t>
            </a:r>
          </a:p>
          <a:p>
            <a:pPr lvl="1"/>
            <a:r>
              <a:rPr lang="en-US" dirty="0"/>
              <a:t>Notepad, Sublime Text 3,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command line (</a:t>
            </a:r>
            <a:r>
              <a:rPr lang="en-US" dirty="0" err="1"/>
              <a:t>cmd</a:t>
            </a:r>
            <a:r>
              <a:rPr lang="en-US" dirty="0"/>
              <a:t>) to run python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(optional)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4495801"/>
            <a:ext cx="8229600" cy="1852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1323975"/>
            <a:ext cx="2552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 (IDE)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for this class because it’s simple.</a:t>
            </a:r>
          </a:p>
          <a:p>
            <a:r>
              <a:rPr lang="en-US" dirty="0"/>
              <a:t>Many IDE’s exist out there many have their unique strengths and weaknesses.</a:t>
            </a:r>
          </a:p>
          <a:p>
            <a:r>
              <a:rPr lang="en-US" dirty="0"/>
              <a:t>Some basic features to look for:</a:t>
            </a:r>
          </a:p>
          <a:p>
            <a:pPr lvl="1"/>
            <a:r>
              <a:rPr lang="en-US" dirty="0"/>
              <a:t>Code coloring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7063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610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Class syllabus and introductions</vt:lpstr>
      <vt:lpstr>Instructor</vt:lpstr>
      <vt:lpstr>Contact Information</vt:lpstr>
      <vt:lpstr>Before we begin…</vt:lpstr>
      <vt:lpstr>What is our class?</vt:lpstr>
      <vt:lpstr>Setup time!</vt:lpstr>
      <vt:lpstr>Command prompt (optional)</vt:lpstr>
      <vt:lpstr>Command prompt (optional)</vt:lpstr>
      <vt:lpstr>Integrated development environment (IDE)</vt:lpstr>
      <vt:lpstr>Suggested IDE: Spyder</vt:lpstr>
      <vt:lpstr>Installation Instructions</vt:lpstr>
      <vt:lpstr>Installation Instructions</vt:lpstr>
      <vt:lpstr>Spyder Demo</vt:lpstr>
      <vt:lpstr>Some book resources</vt:lpstr>
      <vt:lpstr>What is programming?</vt:lpstr>
      <vt:lpstr>Basic properties of all programs</vt:lpstr>
      <vt:lpstr>High vs Low level languages</vt:lpstr>
      <vt:lpstr>High vs Low level languages</vt:lpstr>
      <vt:lpstr>How are programs executed</vt:lpstr>
      <vt:lpstr>Why do we use Python?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Marco Pineda</dc:creator>
  <cp:lastModifiedBy>Julio Marco Pineda</cp:lastModifiedBy>
  <cp:revision>9</cp:revision>
  <dcterms:created xsi:type="dcterms:W3CDTF">2016-06-20T05:21:35Z</dcterms:created>
  <dcterms:modified xsi:type="dcterms:W3CDTF">2016-06-20T07:41:43Z</dcterms:modified>
</cp:coreProperties>
</file>