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9" r:id="rId21"/>
    <p:sldId id="281" r:id="rId22"/>
    <p:sldId id="282" r:id="rId23"/>
    <p:sldId id="283" r:id="rId24"/>
    <p:sldId id="297" r:id="rId25"/>
    <p:sldId id="284" r:id="rId26"/>
    <p:sldId id="285" r:id="rId27"/>
    <p:sldId id="286" r:id="rId28"/>
    <p:sldId id="298" r:id="rId29"/>
    <p:sldId id="289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18" autoAdjust="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utiliza por padrão o tamanho de fonte 14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de &lt;h1&gt; a &lt;h6&gt; são utilizadas para títulos</a:t>
            </a:r>
          </a:p>
          <a:p>
            <a:r>
              <a:rPr lang="pt-BR" dirty="0" smtClean="0"/>
              <a:t>É possível criar um subtítulo utilizando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small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mark</a:t>
            </a:r>
            <a:r>
              <a:rPr lang="pt-BR" dirty="0" smtClean="0"/>
              <a:t>&gt; é utilizada para destacar um elemento no texto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abbr</a:t>
            </a:r>
            <a:r>
              <a:rPr lang="pt-BR" dirty="0" smtClean="0"/>
              <a:t>&gt; é uma </a:t>
            </a:r>
            <a:r>
              <a:rPr lang="pt-BR" dirty="0" err="1" smtClean="0"/>
              <a:t>tag</a:t>
            </a:r>
            <a:r>
              <a:rPr lang="pt-BR" dirty="0" smtClean="0"/>
              <a:t> usada para acrônimos e abreviações</a:t>
            </a:r>
          </a:p>
          <a:p>
            <a:r>
              <a:rPr lang="pt-BR" dirty="0" smtClean="0"/>
              <a:t>Para formatar um texto como uma citação utiliza-se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blackquote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kbd</a:t>
            </a:r>
            <a:r>
              <a:rPr lang="pt-BR" dirty="0" smtClean="0"/>
              <a:t>&gt; é usado para dar destaque a uma parte do texto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descritivas são feitas utilizando-se as </a:t>
            </a:r>
            <a:r>
              <a:rPr lang="pt-BR" dirty="0" err="1" smtClean="0"/>
              <a:t>tags</a:t>
            </a:r>
            <a:r>
              <a:rPr lang="pt-BR" dirty="0" smtClean="0"/>
              <a:t> &lt;dl&gt; a qual é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dt</a:t>
            </a:r>
            <a:r>
              <a:rPr lang="pt-BR" dirty="0" smtClean="0"/>
              <a:t>&gt; e 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8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586569"/>
            <a:ext cx="8534400" cy="127947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Existem algumas classes para cores específicas aplicadas a alguns contextos. Isso também vale para alguns backgrounds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de contexto e background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389" y="2934284"/>
            <a:ext cx="3903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Texto: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text-muted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text-primary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text-success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text-info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text-warning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text-danger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15469" y="3086684"/>
            <a:ext cx="3903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Background: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bg-primary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bg-success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bg-info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bg-warning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bg-danger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uma tabela simples utiliza-se a classe .</a:t>
            </a:r>
            <a:r>
              <a:rPr lang="pt-BR" dirty="0" err="1" smtClean="0"/>
              <a:t>table</a:t>
            </a:r>
            <a:endParaRPr lang="pt-BR" dirty="0" smtClean="0"/>
          </a:p>
          <a:p>
            <a:r>
              <a:rPr lang="pt-BR" dirty="0" smtClean="0"/>
              <a:t>O cabeçalho da tabela é marcado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thead</a:t>
            </a:r>
            <a:r>
              <a:rPr lang="pt-BR" dirty="0" smtClean="0"/>
              <a:t>&gt;, que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linhas e &lt;</a:t>
            </a:r>
            <a:r>
              <a:rPr lang="pt-BR" dirty="0" err="1" smtClean="0"/>
              <a:t>th</a:t>
            </a:r>
            <a:r>
              <a:rPr lang="pt-BR" dirty="0" smtClean="0"/>
              <a:t>&gt; - células do cabeçalho</a:t>
            </a:r>
          </a:p>
          <a:p>
            <a:r>
              <a:rPr lang="pt-BR" dirty="0" smtClean="0"/>
              <a:t>O corpo da tabela é implementado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tbody</a:t>
            </a:r>
            <a:r>
              <a:rPr lang="pt-BR" dirty="0" smtClean="0"/>
              <a:t>&gt; 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 e &lt;</a:t>
            </a:r>
            <a:r>
              <a:rPr lang="pt-BR" dirty="0" err="1" smtClean="0"/>
              <a:t>td</a:t>
            </a:r>
            <a:r>
              <a:rPr lang="pt-BR" dirty="0" smtClean="0"/>
              <a:t>&gt; células do cabeçalho</a:t>
            </a:r>
          </a:p>
          <a:p>
            <a:r>
              <a:rPr lang="pt-BR" dirty="0" smtClean="0"/>
              <a:t>Podem ser aplicadas as classes de contexto (default, </a:t>
            </a:r>
            <a:r>
              <a:rPr lang="pt-BR" dirty="0" err="1" smtClean="0"/>
              <a:t>info</a:t>
            </a:r>
            <a:r>
              <a:rPr lang="pt-BR" dirty="0" smtClean="0"/>
              <a:t>, </a:t>
            </a:r>
            <a:r>
              <a:rPr lang="pt-BR" dirty="0" err="1" smtClean="0"/>
              <a:t>success</a:t>
            </a:r>
            <a:r>
              <a:rPr lang="pt-BR" dirty="0" smtClean="0"/>
              <a:t>, </a:t>
            </a:r>
            <a:r>
              <a:rPr lang="pt-BR" dirty="0" err="1" smtClean="0"/>
              <a:t>danger</a:t>
            </a:r>
            <a:r>
              <a:rPr lang="pt-BR" dirty="0" smtClean="0"/>
              <a:t>, </a:t>
            </a:r>
            <a:r>
              <a:rPr lang="pt-BR" dirty="0" err="1" smtClean="0"/>
              <a:t>warning</a:t>
            </a:r>
            <a:r>
              <a:rPr lang="pt-BR" dirty="0" smtClean="0"/>
              <a:t> e </a:t>
            </a:r>
            <a:r>
              <a:rPr lang="pt-BR" dirty="0" err="1" smtClean="0"/>
              <a:t>active</a:t>
            </a:r>
            <a:r>
              <a:rPr lang="pt-BR" dirty="0" smtClean="0"/>
              <a:t>) – a  classe </a:t>
            </a:r>
            <a:r>
              <a:rPr lang="pt-BR" dirty="0" err="1" smtClean="0"/>
              <a:t>active</a:t>
            </a:r>
            <a:r>
              <a:rPr lang="pt-BR" dirty="0" smtClean="0"/>
              <a:t> formata como se o mouse estivesse sobre a célula ou linha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9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classe .</a:t>
            </a:r>
            <a:r>
              <a:rPr lang="pt-BR" dirty="0" err="1" smtClean="0"/>
              <a:t>table-striped</a:t>
            </a:r>
            <a:r>
              <a:rPr lang="pt-BR" dirty="0" smtClean="0"/>
              <a:t> faz a alternância de sombreamento das linhas da tabela, deixando-se listrada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</a:t>
            </a:r>
            <a:r>
              <a:rPr lang="pt-BR" dirty="0" smtClean="0"/>
              <a:t> –</a:t>
            </a:r>
            <a:r>
              <a:rPr lang="pt-BR" dirty="0" err="1" smtClean="0"/>
              <a:t>bordered</a:t>
            </a:r>
            <a:r>
              <a:rPr lang="pt-BR" dirty="0" smtClean="0"/>
              <a:t> exibe todas as linhas de grade da tabela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table-hover</a:t>
            </a:r>
            <a:r>
              <a:rPr lang="pt-BR" dirty="0" smtClean="0"/>
              <a:t> habilita o destaque de uma linha ao passar com o ponteiro do mouse por cima da linha;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table-condensed</a:t>
            </a:r>
            <a:r>
              <a:rPr lang="pt-BR" dirty="0" smtClean="0"/>
              <a:t> reduz o espaçamento das células pela metade</a:t>
            </a:r>
          </a:p>
          <a:p>
            <a:r>
              <a:rPr lang="pt-BR" dirty="0" smtClean="0"/>
              <a:t>As classes de cores contextuais pode ser utilizada nos elementos da tabela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0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3 classes para o tratamento de imagens no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img-rounded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para imagens com cantos arredondados.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</a:t>
            </a:r>
            <a:r>
              <a:rPr lang="pt-BR" dirty="0" err="1" smtClean="0">
                <a:sym typeface="Wingdings" panose="05000000000000000000" pitchFamily="2" charset="2"/>
              </a:rPr>
              <a:t>img-circle</a:t>
            </a:r>
            <a:r>
              <a:rPr lang="pt-BR" dirty="0" smtClean="0">
                <a:sym typeface="Wingdings" panose="05000000000000000000" pitchFamily="2" charset="2"/>
              </a:rPr>
              <a:t>  para imagens com formato de elipse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 </a:t>
            </a:r>
            <a:r>
              <a:rPr lang="pt-BR" dirty="0" err="1" smtClean="0">
                <a:sym typeface="Wingdings" panose="05000000000000000000" pitchFamily="2" charset="2"/>
              </a:rPr>
              <a:t>Img-thumbnail</a:t>
            </a:r>
            <a:r>
              <a:rPr lang="pt-BR" dirty="0" smtClean="0">
                <a:sym typeface="Wingdings" panose="05000000000000000000" pitchFamily="2" charset="2"/>
              </a:rPr>
              <a:t>  imagens no formato miniaturas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As imagens também podem ser responsivas, se ajustando ao tamanho da tela com o uso da classe .</a:t>
            </a:r>
            <a:r>
              <a:rPr lang="pt-BR" dirty="0" err="1" smtClean="0">
                <a:sym typeface="Wingdings" panose="05000000000000000000" pitchFamily="2" charset="2"/>
              </a:rPr>
              <a:t>img-responsive</a:t>
            </a:r>
            <a:r>
              <a:rPr lang="pt-BR" dirty="0" smtClean="0">
                <a:sym typeface="Wingdings" panose="05000000000000000000" pitchFamily="2" charset="2"/>
              </a:rPr>
              <a:t> à </a:t>
            </a:r>
            <a:r>
              <a:rPr lang="pt-BR" dirty="0" err="1" smtClean="0">
                <a:sym typeface="Wingdings" panose="05000000000000000000" pitchFamily="2" charset="2"/>
              </a:rPr>
              <a:t>tag</a:t>
            </a:r>
            <a:r>
              <a:rPr lang="pt-BR" dirty="0" smtClean="0">
                <a:sym typeface="Wingdings" panose="05000000000000000000" pitchFamily="2" charset="2"/>
              </a:rPr>
              <a:t> &lt;</a:t>
            </a:r>
            <a:r>
              <a:rPr lang="pt-BR" dirty="0" err="1" smtClean="0">
                <a:sym typeface="Wingdings" panose="05000000000000000000" pitchFamily="2" charset="2"/>
              </a:rPr>
              <a:t>img</a:t>
            </a:r>
            <a:r>
              <a:rPr lang="pt-BR" dirty="0" smtClean="0">
                <a:sym typeface="Wingdings" panose="05000000000000000000" pitchFamily="2" charset="2"/>
              </a:rPr>
              <a:t>&gt;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Thumbnail</a:t>
            </a:r>
            <a:endParaRPr lang="pt-BR" dirty="0" smtClean="0"/>
          </a:p>
          <a:p>
            <a:r>
              <a:rPr lang="pt-BR" dirty="0" smtClean="0"/>
              <a:t>Permite que as imagens sejam abertas em uma nova página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de 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jumbotron</a:t>
            </a:r>
            <a:r>
              <a:rPr lang="pt-BR" dirty="0" smtClean="0"/>
              <a:t> apresenta um área marcada como um retângulo cinza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well</a:t>
            </a:r>
            <a:r>
              <a:rPr lang="pt-BR" dirty="0" smtClean="0"/>
              <a:t> </a:t>
            </a:r>
            <a:r>
              <a:rPr lang="pt-BR" dirty="0" err="1" smtClean="0"/>
              <a:t>apresemta</a:t>
            </a:r>
            <a:r>
              <a:rPr lang="pt-BR" dirty="0" smtClean="0"/>
              <a:t> uma área marcada como um retângulo cinza com bordas destacadas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Jumbotron</a:t>
            </a:r>
            <a:r>
              <a:rPr lang="pt-BR" dirty="0" smtClean="0"/>
              <a:t>, Wells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10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para mostrar caixas de alerta</a:t>
            </a:r>
          </a:p>
          <a:p>
            <a:r>
              <a:rPr lang="pt-BR" dirty="0" smtClean="0"/>
              <a:t>Usa duas classes  </a:t>
            </a:r>
            <a:r>
              <a:rPr lang="pt-BR" dirty="0" err="1" smtClean="0"/>
              <a:t>alert</a:t>
            </a:r>
            <a:r>
              <a:rPr lang="pt-BR" dirty="0" smtClean="0"/>
              <a:t> e de contexto:</a:t>
            </a:r>
          </a:p>
          <a:p>
            <a:pPr lvl="1"/>
            <a:r>
              <a:rPr lang="pt-BR" dirty="0" err="1" smtClean="0"/>
              <a:t>alert-success</a:t>
            </a:r>
            <a:endParaRPr lang="pt-BR" dirty="0" smtClean="0"/>
          </a:p>
          <a:p>
            <a:pPr lvl="1"/>
            <a:r>
              <a:rPr lang="pt-BR" dirty="0" err="1" smtClean="0"/>
              <a:t>alert-info</a:t>
            </a:r>
            <a:endParaRPr lang="pt-BR" dirty="0" smtClean="0"/>
          </a:p>
          <a:p>
            <a:pPr lvl="1"/>
            <a:r>
              <a:rPr lang="pt-BR" dirty="0" err="1" smtClean="0"/>
              <a:t>alert-warning</a:t>
            </a:r>
            <a:endParaRPr lang="pt-BR" dirty="0" smtClean="0"/>
          </a:p>
          <a:p>
            <a:pPr lvl="1"/>
            <a:r>
              <a:rPr lang="pt-BR" dirty="0" err="1" smtClean="0"/>
              <a:t>alert-danger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94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Slideshow</a:t>
            </a:r>
            <a:r>
              <a:rPr lang="pt-BR" dirty="0" smtClean="0"/>
              <a:t> de imagens</a:t>
            </a:r>
          </a:p>
          <a:p>
            <a:r>
              <a:rPr lang="pt-BR" dirty="0" err="1" smtClean="0"/>
              <a:t>Plugin</a:t>
            </a:r>
            <a:r>
              <a:rPr lang="pt-BR" dirty="0" smtClean="0"/>
              <a:t> para animação e transição de imagens;</a:t>
            </a:r>
          </a:p>
          <a:p>
            <a:r>
              <a:rPr lang="pt-BR" dirty="0" smtClean="0"/>
              <a:t>Pode conter legendas e informações;</a:t>
            </a:r>
          </a:p>
          <a:p>
            <a:r>
              <a:rPr lang="pt-BR" dirty="0" smtClean="0"/>
              <a:t>Indicadores (lista)</a:t>
            </a:r>
          </a:p>
          <a:p>
            <a:r>
              <a:rPr lang="pt-BR" dirty="0" smtClean="0"/>
              <a:t>Itens</a:t>
            </a:r>
          </a:p>
          <a:p>
            <a:r>
              <a:rPr lang="pt-BR" dirty="0" smtClean="0"/>
              <a:t>Legendas</a:t>
            </a:r>
          </a:p>
          <a:p>
            <a:endParaRPr lang="pt-BR" dirty="0"/>
          </a:p>
          <a:p>
            <a:r>
              <a:rPr lang="pt-BR" dirty="0" smtClean="0"/>
              <a:t>Vide exemplo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Carousel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mais popular de </a:t>
            </a:r>
            <a:r>
              <a:rPr lang="pt-BR" dirty="0" err="1" smtClean="0"/>
              <a:t>desenvolviento</a:t>
            </a:r>
            <a:r>
              <a:rPr lang="pt-BR" dirty="0" smtClean="0"/>
              <a:t> Front-</a:t>
            </a:r>
            <a:r>
              <a:rPr lang="pt-BR" dirty="0" err="1" smtClean="0"/>
              <a:t>End</a:t>
            </a:r>
            <a:r>
              <a:rPr lang="pt-BR" dirty="0" smtClean="0"/>
              <a:t>, incluir CSS, HTML5 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Utilizado para o desenvolvimento de sistemas responsivos;</a:t>
            </a:r>
          </a:p>
          <a:p>
            <a:r>
              <a:rPr lang="pt-BR" dirty="0" smtClean="0"/>
              <a:t>Voltado para o desenvolvimento de aplicações </a:t>
            </a:r>
            <a:r>
              <a:rPr lang="pt-BR" i="1" dirty="0" smtClean="0"/>
              <a:t>mobile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Desenvolvido no </a:t>
            </a:r>
            <a:r>
              <a:rPr lang="pt-BR" dirty="0" err="1" smtClean="0"/>
              <a:t>Twitter</a:t>
            </a:r>
            <a:r>
              <a:rPr lang="pt-BR" dirty="0" smtClean="0"/>
              <a:t>, inicialmente e hoje é um produto separado;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Baixar o pacote </a:t>
            </a:r>
            <a:r>
              <a:rPr lang="pt-BR" dirty="0" err="1" smtClean="0"/>
              <a:t>FontAwesome</a:t>
            </a:r>
            <a:endParaRPr lang="pt-BR" dirty="0" smtClean="0"/>
          </a:p>
          <a:p>
            <a:r>
              <a:rPr lang="pt-BR" dirty="0" smtClean="0"/>
              <a:t>Ícones simples e planos para utilização em diferentes contextos</a:t>
            </a:r>
          </a:p>
          <a:p>
            <a:r>
              <a:rPr lang="pt-BR" dirty="0" smtClean="0"/>
              <a:t>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span</a:t>
            </a:r>
            <a:r>
              <a:rPr lang="pt-BR" dirty="0" smtClean="0"/>
              <a:t> e à i</a:t>
            </a:r>
          </a:p>
          <a:p>
            <a:r>
              <a:rPr lang="pt-BR" dirty="0" smtClean="0"/>
              <a:t>Classes: </a:t>
            </a:r>
            <a:r>
              <a:rPr lang="pt-BR" dirty="0" err="1" smtClean="0">
                <a:latin typeface="Consolas" panose="020B0609020204030204" pitchFamily="49" charset="0"/>
              </a:rPr>
              <a:t>fa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fa</a:t>
            </a:r>
            <a:r>
              <a:rPr lang="pt-BR" dirty="0" smtClean="0">
                <a:latin typeface="Consolas" panose="020B0609020204030204" pitchFamily="49" charset="0"/>
              </a:rPr>
              <a:t>-****</a:t>
            </a:r>
          </a:p>
          <a:p>
            <a:r>
              <a:rPr lang="pt-BR" dirty="0"/>
              <a:t>Referência completa: https://fontawesome.com/v4.7.0/icons/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Font</a:t>
            </a:r>
            <a:r>
              <a:rPr lang="pt-BR" dirty="0" smtClean="0"/>
              <a:t> </a:t>
            </a:r>
            <a:r>
              <a:rPr lang="pt-BR" dirty="0" err="1" smtClean="0"/>
              <a:t>Awesome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17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aplicáveis a </a:t>
            </a:r>
            <a:r>
              <a:rPr lang="pt-BR" dirty="0" err="1" smtClean="0">
                <a:latin typeface="Consolas" panose="020B0609020204030204" pitchFamily="49" charset="0"/>
              </a:rPr>
              <a:t>tags</a:t>
            </a:r>
            <a:r>
              <a:rPr lang="pt-BR" dirty="0" smtClean="0"/>
              <a:t> de lista de itens &lt;</a:t>
            </a:r>
            <a:r>
              <a:rPr lang="pt-BR" dirty="0" err="1" smtClean="0">
                <a:latin typeface="Consolas" panose="020B0609020204030204" pitchFamily="49" charset="0"/>
              </a:rPr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Classe </a:t>
            </a:r>
            <a:r>
              <a:rPr lang="pt-BR" dirty="0" err="1" smtClean="0">
                <a:latin typeface="Consolas" panose="020B0609020204030204" pitchFamily="49" charset="0"/>
              </a:rPr>
              <a:t>pagination</a:t>
            </a:r>
            <a:r>
              <a:rPr lang="pt-BR" dirty="0" smtClean="0"/>
              <a:t> para mostrar números indicativos das </a:t>
            </a:r>
            <a:r>
              <a:rPr lang="pt-BR" dirty="0" smtClean="0"/>
              <a:t>páginas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page</a:t>
            </a:r>
            <a:r>
              <a:rPr lang="pt-BR" dirty="0" smtClean="0"/>
              <a:t>-item associada aos itens da lista</a:t>
            </a:r>
            <a:endParaRPr lang="pt-BR" dirty="0" smtClean="0"/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deixa marcado o item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deixa o item desabilitado (ação de click não funciona)</a:t>
            </a:r>
          </a:p>
          <a:p>
            <a:pPr lvl="1"/>
            <a:r>
              <a:rPr lang="pt-BR" dirty="0" smtClean="0"/>
              <a:t>A paginação aceita, além do tamanho padrão, as classes </a:t>
            </a:r>
            <a:r>
              <a:rPr lang="pt-BR" dirty="0" err="1" smtClean="0">
                <a:latin typeface="Consolas" panose="020B0609020204030204" pitchFamily="49" charset="0"/>
              </a:rPr>
              <a:t>pagination-lg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pagination-sm</a:t>
            </a:r>
            <a:r>
              <a:rPr lang="pt-BR" dirty="0" smtClean="0"/>
              <a:t> para itens maiores ou menores respectivamente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páginas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7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bagde</a:t>
            </a:r>
            <a:r>
              <a:rPr lang="pt-BR" dirty="0" smtClean="0"/>
              <a:t> é utilizada para dar destaque a itens pequenos (pro exemplo, números. Associada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span</a:t>
            </a:r>
            <a:r>
              <a:rPr lang="pt-BR" dirty="0" smtClean="0">
                <a:latin typeface="Consolas" panose="020B0609020204030204" pitchFamily="49" charset="0"/>
              </a:rPr>
              <a:t>. </a:t>
            </a:r>
            <a:r>
              <a:rPr lang="pt-BR" dirty="0"/>
              <a:t>Uso de classes de </a:t>
            </a:r>
            <a:r>
              <a:rPr lang="pt-BR" dirty="0" err="1"/>
              <a:t>contexo</a:t>
            </a:r>
            <a:r>
              <a:rPr lang="pt-BR" dirty="0"/>
              <a:t>.</a:t>
            </a:r>
          </a:p>
          <a:p>
            <a:r>
              <a:rPr lang="pt-BR" dirty="0" err="1"/>
              <a:t>Badge-pill</a:t>
            </a:r>
            <a:r>
              <a:rPr lang="pt-BR" dirty="0"/>
              <a:t> (cantos arredondados)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Rótulos e marcações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18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Áreas na página que são utilizadas para separar e dar destaque ao conteúdo. </a:t>
            </a:r>
          </a:p>
          <a:p>
            <a:r>
              <a:rPr lang="pt-BR" dirty="0" smtClean="0"/>
              <a:t>Utiliza a classe </a:t>
            </a:r>
            <a:r>
              <a:rPr lang="pt-BR" dirty="0" err="1" smtClean="0">
                <a:latin typeface="Consolas" panose="020B0609020204030204" pitchFamily="49" charset="0"/>
              </a:rPr>
              <a:t>card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nsolas" panose="020B0609020204030204" pitchFamily="49" charset="0"/>
              </a:rPr>
              <a:t>card-heading</a:t>
            </a:r>
            <a:r>
              <a:rPr lang="pt-BR" dirty="0" smtClean="0"/>
              <a:t> (para o cabeçalho do painel), </a:t>
            </a:r>
            <a:r>
              <a:rPr lang="pt-BR" dirty="0" err="1" smtClean="0">
                <a:latin typeface="Consolas" panose="020B0609020204030204" pitchFamily="49" charset="0"/>
              </a:rPr>
              <a:t>card-body</a:t>
            </a:r>
            <a:r>
              <a:rPr lang="pt-BR" dirty="0" smtClean="0"/>
              <a:t> (para o conteúdo do painel) e </a:t>
            </a:r>
            <a:r>
              <a:rPr lang="pt-BR" dirty="0" err="1" smtClean="0">
                <a:latin typeface="Consolas" panose="020B0609020204030204" pitchFamily="49" charset="0"/>
              </a:rPr>
              <a:t>card-footer</a:t>
            </a:r>
            <a:r>
              <a:rPr lang="pt-BR" dirty="0" smtClean="0"/>
              <a:t> (para o rodapé do painel)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painéis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card-group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div que </a:t>
            </a:r>
            <a:r>
              <a:rPr lang="en-US" dirty="0" err="1" smtClean="0"/>
              <a:t>encapsula</a:t>
            </a:r>
            <a:r>
              <a:rPr lang="en-US" dirty="0" smtClean="0"/>
              <a:t> as tags div dos </a:t>
            </a:r>
            <a:r>
              <a:rPr lang="en-US" dirty="0" err="1" smtClean="0"/>
              <a:t>painéis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Associar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painel</a:t>
            </a:r>
            <a:r>
              <a:rPr lang="en-US" dirty="0" smtClean="0"/>
              <a:t> um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(&lt;</a:t>
            </a:r>
            <a:r>
              <a:rPr lang="en-US" dirty="0" err="1" smtClean="0"/>
              <a:t>ul</a:t>
            </a:r>
            <a:r>
              <a:rPr lang="en-US" dirty="0" smtClean="0"/>
              <a:t>&gt; list-group list-group-flush  &lt;li&gt; list-group-item)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0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Outras classes</a:t>
            </a:r>
          </a:p>
          <a:p>
            <a:r>
              <a:rPr lang="pt-BR" dirty="0" smtClean="0"/>
              <a:t>Classe : </a:t>
            </a:r>
            <a:r>
              <a:rPr lang="pt-BR" dirty="0" err="1" smtClean="0"/>
              <a:t>tag</a:t>
            </a:r>
            <a:r>
              <a:rPr lang="pt-BR" dirty="0" smtClean="0"/>
              <a:t> associada</a:t>
            </a:r>
          </a:p>
          <a:p>
            <a:r>
              <a:rPr lang="pt-BR" dirty="0" err="1" smtClean="0"/>
              <a:t>card</a:t>
            </a:r>
            <a:r>
              <a:rPr lang="pt-BR" dirty="0" smtClean="0"/>
              <a:t>-link: &lt;a&gt;</a:t>
            </a:r>
          </a:p>
          <a:p>
            <a:r>
              <a:rPr lang="pt-BR" dirty="0" err="1" smtClean="0"/>
              <a:t>card-title</a:t>
            </a:r>
            <a:r>
              <a:rPr lang="pt-BR" dirty="0" smtClean="0"/>
              <a:t>: &lt;h&gt;</a:t>
            </a:r>
          </a:p>
          <a:p>
            <a:r>
              <a:rPr lang="pt-BR" dirty="0" err="1" smtClean="0"/>
              <a:t>card-text</a:t>
            </a:r>
            <a:r>
              <a:rPr lang="pt-BR" dirty="0" smtClean="0"/>
              <a:t>: &lt;p&gt;</a:t>
            </a:r>
          </a:p>
          <a:p>
            <a:r>
              <a:rPr lang="pt-BR" dirty="0" err="1" smtClean="0"/>
              <a:t>text</a:t>
            </a:r>
            <a:r>
              <a:rPr lang="pt-BR" dirty="0" smtClean="0"/>
              <a:t>-center / </a:t>
            </a:r>
            <a:r>
              <a:rPr lang="pt-BR" dirty="0" err="1" smtClean="0"/>
              <a:t>text-right</a:t>
            </a:r>
            <a:r>
              <a:rPr lang="pt-BR" dirty="0" smtClean="0"/>
              <a:t> : &lt;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Paineis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87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Associadas às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>
                <a:latin typeface="Consolas" panose="020B0609020204030204" pitchFamily="49" charset="0"/>
              </a:rPr>
              <a:t>button</a:t>
            </a:r>
            <a:r>
              <a:rPr lang="pt-BR" dirty="0" smtClean="0"/>
              <a:t>&gt;, &lt;</a:t>
            </a:r>
            <a:r>
              <a:rPr lang="pt-BR" dirty="0" smtClean="0">
                <a:latin typeface="Consolas" panose="020B0609020204030204" pitchFamily="49" charset="0"/>
              </a:rPr>
              <a:t>input</a:t>
            </a:r>
            <a:r>
              <a:rPr lang="pt-BR" dirty="0" smtClean="0"/>
              <a:t>&gt; e &lt;</a:t>
            </a:r>
            <a:r>
              <a:rPr lang="pt-BR" dirty="0" smtClean="0">
                <a:latin typeface="Consolas" panose="020B0609020204030204" pitchFamily="49" charset="0"/>
              </a:rPr>
              <a:t>a</a:t>
            </a:r>
            <a:r>
              <a:rPr lang="pt-BR" dirty="0" smtClean="0"/>
              <a:t>&gt;  podem-se adicionar as classes </a:t>
            </a:r>
            <a:r>
              <a:rPr lang="pt-BR" dirty="0"/>
              <a:t>contextuais (.</a:t>
            </a:r>
            <a:r>
              <a:rPr lang="pt-BR" dirty="0" err="1">
                <a:latin typeface="Consolas" panose="020B0609020204030204" pitchFamily="49" charset="0"/>
              </a:rPr>
              <a:t>btn</a:t>
            </a:r>
            <a:r>
              <a:rPr lang="pt-BR" dirty="0">
                <a:latin typeface="Consolas" panose="020B0609020204030204" pitchFamily="49" charset="0"/>
              </a:rPr>
              <a:t>-default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btn-primary</a:t>
            </a:r>
            <a:r>
              <a:rPr lang="pt-BR" dirty="0"/>
              <a:t> </a:t>
            </a:r>
            <a:r>
              <a:rPr lang="pt-BR" dirty="0" smtClean="0"/>
              <a:t> .</a:t>
            </a:r>
            <a:r>
              <a:rPr lang="pt-BR" dirty="0" err="1" smtClean="0"/>
              <a:t>btn-secondary</a:t>
            </a:r>
            <a:r>
              <a:rPr lang="pt-BR" dirty="0" smtClean="0"/>
              <a:t> .</a:t>
            </a:r>
            <a:r>
              <a:rPr lang="pt-BR" dirty="0" err="1">
                <a:latin typeface="Consolas" panose="020B0609020204030204" pitchFamily="49" charset="0"/>
              </a:rPr>
              <a:t>btn-success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btn-info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btn-warning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btn-danger</a:t>
            </a:r>
            <a:r>
              <a:rPr lang="pt-BR" dirty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</a:t>
            </a:r>
            <a:r>
              <a:rPr lang="pt-BR" dirty="0" smtClean="0">
                <a:latin typeface="Consolas" panose="020B0609020204030204" pitchFamily="49" charset="0"/>
              </a:rPr>
              <a:t>-link .</a:t>
            </a:r>
            <a:r>
              <a:rPr lang="pt-BR" dirty="0" err="1" smtClean="0">
                <a:latin typeface="Consolas" panose="020B0609020204030204" pitchFamily="49" charset="0"/>
              </a:rPr>
              <a:t>btn</a:t>
            </a:r>
            <a:r>
              <a:rPr lang="pt-BR" dirty="0" smtClean="0">
                <a:latin typeface="Consolas" panose="020B0609020204030204" pitchFamily="49" charset="0"/>
              </a:rPr>
              <a:t>-light .</a:t>
            </a:r>
            <a:r>
              <a:rPr lang="pt-BR" dirty="0" err="1" smtClean="0">
                <a:latin typeface="Consolas" panose="020B0609020204030204" pitchFamily="49" charset="0"/>
              </a:rPr>
              <a:t>btn-dark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É possível determinar o </a:t>
            </a:r>
            <a:r>
              <a:rPr lang="pt-BR" dirty="0" smtClean="0"/>
              <a:t>tamanho </a:t>
            </a:r>
            <a:r>
              <a:rPr lang="pt-BR" dirty="0" smtClean="0"/>
              <a:t>dos botões com as classes .</a:t>
            </a:r>
            <a:r>
              <a:rPr lang="pt-BR" dirty="0" err="1" smtClean="0">
                <a:latin typeface="Consolas" panose="020B0609020204030204" pitchFamily="49" charset="0"/>
              </a:rPr>
              <a:t>btn-xs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>
                <a:latin typeface="Consolas" panose="020B0609020204030204" pitchFamily="49" charset="0"/>
              </a:rPr>
              <a:t>btn-sm</a:t>
            </a:r>
            <a:r>
              <a:rPr lang="pt-BR" dirty="0" smtClean="0"/>
              <a:t> </a:t>
            </a:r>
            <a:r>
              <a:rPr lang="pt-BR" dirty="0" smtClean="0"/>
              <a:t>.</a:t>
            </a:r>
            <a:r>
              <a:rPr lang="pt-BR" dirty="0" err="1" smtClean="0">
                <a:latin typeface="Consolas" panose="020B0609020204030204" pitchFamily="49" charset="0"/>
              </a:rPr>
              <a:t>btn-lg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btn-block</a:t>
            </a:r>
            <a:r>
              <a:rPr lang="pt-BR" dirty="0" smtClean="0"/>
              <a:t> faz com que o botão ocupe toda a largura do elemento raiz</a:t>
            </a: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dá aparência de botão pressionado e a classe .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desabilita o click no </a:t>
            </a:r>
            <a:r>
              <a:rPr lang="pt-BR" dirty="0" smtClean="0"/>
              <a:t>botão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btn-outline</a:t>
            </a:r>
            <a:r>
              <a:rPr lang="pt-BR" dirty="0" smtClean="0"/>
              <a:t>-* deixa o botão apenas com as bordas na cor especificada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9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Permite que se crie conjunto de botões de mesmo tamanho e sem separação entre eles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div</a:t>
            </a:r>
            <a:r>
              <a:rPr lang="pt-BR" dirty="0" smtClean="0"/>
              <a:t>. Utilizar a propriedade role (</a:t>
            </a:r>
            <a:r>
              <a:rPr lang="pt-BR" dirty="0" err="1" smtClean="0"/>
              <a:t>group</a:t>
            </a:r>
            <a:r>
              <a:rPr lang="pt-BR" dirty="0" smtClean="0"/>
              <a:t> / toolbar)</a:t>
            </a:r>
            <a:endParaRPr lang="pt-BR" dirty="0" smtClean="0"/>
          </a:p>
          <a:p>
            <a:r>
              <a:rPr lang="pt-BR" dirty="0" smtClean="0"/>
              <a:t>Utiliza-se a classe .</a:t>
            </a:r>
            <a:r>
              <a:rPr lang="pt-BR" dirty="0" err="1" smtClean="0"/>
              <a:t>btn-group</a:t>
            </a:r>
            <a:r>
              <a:rPr lang="pt-BR" dirty="0" smtClean="0"/>
              <a:t> para botões na horizontal e .</a:t>
            </a:r>
            <a:r>
              <a:rPr lang="pt-BR" dirty="0" err="1" smtClean="0"/>
              <a:t>btn</a:t>
            </a:r>
            <a:r>
              <a:rPr lang="pt-BR" dirty="0" smtClean="0"/>
              <a:t>-</a:t>
            </a:r>
            <a:r>
              <a:rPr lang="pt-BR" dirty="0" err="1" smtClean="0"/>
              <a:t>group</a:t>
            </a:r>
            <a:r>
              <a:rPr lang="pt-BR" dirty="0" smtClean="0"/>
              <a:t>-vertical para botões na vertical.</a:t>
            </a:r>
          </a:p>
          <a:p>
            <a:r>
              <a:rPr lang="pt-BR" dirty="0" smtClean="0"/>
              <a:t>Pode-se adicionar as </a:t>
            </a:r>
            <a:r>
              <a:rPr lang="pt-BR" dirty="0" smtClean="0"/>
              <a:t>classes </a:t>
            </a:r>
            <a:r>
              <a:rPr lang="pt-BR" dirty="0" err="1" smtClean="0"/>
              <a:t>btn-group-sm</a:t>
            </a:r>
            <a:r>
              <a:rPr lang="pt-BR" dirty="0" smtClean="0"/>
              <a:t> ou </a:t>
            </a:r>
            <a:r>
              <a:rPr lang="pt-BR" dirty="0" err="1" smtClean="0"/>
              <a:t>btn-group-lg</a:t>
            </a:r>
            <a:r>
              <a:rPr lang="pt-BR" dirty="0" smtClean="0"/>
              <a:t> para determinar o tamanho dos </a:t>
            </a:r>
            <a:r>
              <a:rPr lang="pt-BR" dirty="0" smtClean="0"/>
              <a:t>botões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00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botões podem ser utilizados para criar menus de seleção com o uso das classes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, associada </a:t>
            </a:r>
            <a:r>
              <a:rPr lang="pt-BR" dirty="0" smtClean="0"/>
              <a:t>à &lt;</a:t>
            </a:r>
            <a:r>
              <a:rPr lang="pt-BR" dirty="0" err="1" smtClean="0"/>
              <a:t>div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, </a:t>
            </a:r>
            <a:r>
              <a:rPr lang="pt-BR" dirty="0" err="1" smtClean="0"/>
              <a:t>dropdown-toggle</a:t>
            </a:r>
            <a:r>
              <a:rPr lang="pt-BR" dirty="0" smtClean="0"/>
              <a:t> associado à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button</a:t>
            </a:r>
            <a:r>
              <a:rPr lang="pt-BR" dirty="0" smtClean="0"/>
              <a:t>&gt; ou &lt;a&gt;, </a:t>
            </a:r>
            <a:r>
              <a:rPr lang="pt-BR" dirty="0" smtClean="0"/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-menu</a:t>
            </a:r>
            <a:r>
              <a:rPr lang="pt-BR" dirty="0" smtClean="0"/>
              <a:t> associada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</a:t>
            </a:r>
            <a:r>
              <a:rPr lang="pt-BR" dirty="0" err="1" smtClean="0">
                <a:latin typeface="Consolas" panose="020B0609020204030204" pitchFamily="49" charset="0"/>
              </a:rPr>
              <a:t>div</a:t>
            </a:r>
            <a:r>
              <a:rPr lang="pt-BR" dirty="0" smtClean="0"/>
              <a:t>&gt; e </a:t>
            </a:r>
            <a:r>
              <a:rPr lang="pt-BR" dirty="0" err="1" smtClean="0"/>
              <a:t>drop</a:t>
            </a:r>
            <a:r>
              <a:rPr lang="pt-BR" dirty="0" err="1" smtClean="0"/>
              <a:t>down</a:t>
            </a:r>
            <a:r>
              <a:rPr lang="pt-BR" dirty="0" smtClean="0"/>
              <a:t>-item associado às </a:t>
            </a:r>
            <a:r>
              <a:rPr lang="pt-BR" dirty="0" err="1" smtClean="0"/>
              <a:t>tags</a:t>
            </a:r>
            <a:r>
              <a:rPr lang="pt-BR" dirty="0" smtClean="0"/>
              <a:t> &lt;a&gt; ou &lt;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  <a:r>
              <a:rPr lang="pt-BR" dirty="0" smtClean="0"/>
              <a:t>. Importante utilizar o atributo data-</a:t>
            </a:r>
            <a:r>
              <a:rPr lang="pt-BR" dirty="0" err="1" smtClean="0"/>
              <a:t>togle</a:t>
            </a:r>
            <a:r>
              <a:rPr lang="pt-BR" dirty="0" smtClean="0"/>
              <a:t>=“</a:t>
            </a:r>
            <a:r>
              <a:rPr lang="pt-BR" dirty="0" err="1" smtClean="0"/>
              <a:t>dropdown</a:t>
            </a:r>
            <a:r>
              <a:rPr lang="pt-BR" dirty="0" smtClean="0"/>
              <a:t>” associado ao botão do </a:t>
            </a:r>
            <a:r>
              <a:rPr lang="pt-BR" dirty="0" err="1" smtClean="0"/>
              <a:t>dropdown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 de seleção (</a:t>
            </a:r>
            <a:r>
              <a:rPr lang="pt-BR" dirty="0" err="1" smtClean="0"/>
              <a:t>DropDownList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3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incluir cabeçalho (classe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>
                <a:latin typeface="Consolas" panose="020B0609020204030204" pitchFamily="49" charset="0"/>
              </a:rPr>
              <a:t>-header</a:t>
            </a:r>
            <a:r>
              <a:rPr lang="pt-BR" dirty="0"/>
              <a:t>) e barra de divisão ao menu (classe .</a:t>
            </a:r>
            <a:r>
              <a:rPr lang="pt-BR" dirty="0" err="1">
                <a:latin typeface="Consolas" panose="020B0609020204030204" pitchFamily="49" charset="0"/>
              </a:rPr>
              <a:t>divider</a:t>
            </a:r>
            <a:r>
              <a:rPr lang="pt-BR" dirty="0"/>
              <a:t>)</a:t>
            </a:r>
          </a:p>
          <a:p>
            <a:r>
              <a:rPr lang="pt-BR" dirty="0"/>
              <a:t>Além disso, com o uso da 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>
                <a:latin typeface="Consolas" panose="020B0609020204030204" pitchFamily="49" charset="0"/>
              </a:rPr>
              <a:t>-menu-</a:t>
            </a:r>
            <a:r>
              <a:rPr lang="pt-BR" dirty="0" err="1">
                <a:latin typeface="Consolas" panose="020B0609020204030204" pitchFamily="49" charset="0"/>
              </a:rPr>
              <a:t>right</a:t>
            </a:r>
            <a:r>
              <a:rPr lang="pt-BR" dirty="0"/>
              <a:t>, o menu se abre à direita da tela e a classe .</a:t>
            </a:r>
            <a:r>
              <a:rPr lang="pt-BR" dirty="0" err="1">
                <a:latin typeface="Consolas" panose="020B0609020204030204" pitchFamily="49" charset="0"/>
              </a:rPr>
              <a:t>dropup</a:t>
            </a:r>
            <a:r>
              <a:rPr lang="pt-BR" dirty="0"/>
              <a:t> deve ser utilizada no lugar da 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/>
              <a:t> para que o menu abra para cima.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Menus de seleção (</a:t>
            </a:r>
            <a:r>
              <a:rPr lang="pt-BR" dirty="0" err="1"/>
              <a:t>DropDownList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226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err="1" smtClean="0"/>
              <a:t>recolhíveis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componentes que podem ser ocultados e reaparecer com o evento de click;</a:t>
            </a:r>
          </a:p>
          <a:p>
            <a:r>
              <a:rPr lang="pt-BR" dirty="0" smtClean="0"/>
              <a:t>Podem estar associados a botões, painéis e grupo de listas;</a:t>
            </a:r>
          </a:p>
          <a:p>
            <a:r>
              <a:rPr lang="pt-BR" dirty="0" smtClean="0"/>
              <a:t>Sintaxe: a classe 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deve ser adicionada à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de conteúdo;</a:t>
            </a:r>
          </a:p>
          <a:p>
            <a:r>
              <a:rPr lang="pt-BR" dirty="0" smtClean="0"/>
              <a:t>Para o uso com painéis e grupos de listas é </a:t>
            </a:r>
            <a:r>
              <a:rPr lang="pt-BR" dirty="0" smtClean="0"/>
              <a:t>ou um botão </a:t>
            </a:r>
          </a:p>
          <a:p>
            <a:pPr lvl="1"/>
            <a:r>
              <a:rPr lang="pt-BR" dirty="0" smtClean="0"/>
              <a:t>Link: é </a:t>
            </a:r>
            <a:r>
              <a:rPr lang="pt-BR" dirty="0" smtClean="0"/>
              <a:t>preciso </a:t>
            </a:r>
            <a:r>
              <a:rPr lang="pt-BR" dirty="0" smtClean="0"/>
              <a:t>inserir um link clicável com a propriedade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 smtClean="0"/>
              <a:t> com valor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e </a:t>
            </a:r>
            <a:r>
              <a:rPr lang="pt-BR" dirty="0" smtClean="0"/>
              <a:t> data-</a:t>
            </a:r>
            <a:r>
              <a:rPr lang="pt-BR" dirty="0" err="1" smtClean="0"/>
              <a:t>target</a:t>
            </a:r>
            <a:r>
              <a:rPr lang="pt-BR" dirty="0" smtClean="0"/>
              <a:t> para o id da  </a:t>
            </a:r>
            <a:r>
              <a:rPr lang="pt-BR" dirty="0" err="1" smtClean="0"/>
              <a:t>div</a:t>
            </a:r>
            <a:r>
              <a:rPr lang="pt-BR" dirty="0" smtClean="0"/>
              <a:t> a ser ocultada</a:t>
            </a:r>
          </a:p>
          <a:p>
            <a:pPr lvl="1"/>
            <a:r>
              <a:rPr lang="pt-BR" dirty="0" smtClean="0"/>
              <a:t>Button: é </a:t>
            </a:r>
            <a:r>
              <a:rPr lang="pt-BR" dirty="0" err="1" smtClean="0"/>
              <a:t>precido</a:t>
            </a:r>
            <a:r>
              <a:rPr lang="pt-BR" dirty="0" smtClean="0"/>
              <a:t> de um botão </a:t>
            </a:r>
            <a:r>
              <a:rPr lang="pt-BR" dirty="0"/>
              <a:t>com 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/>
              <a:t> com valor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/>
              <a:t> e  </a:t>
            </a:r>
            <a:r>
              <a:rPr lang="pt-BR" dirty="0" err="1"/>
              <a:t>href</a:t>
            </a:r>
            <a:r>
              <a:rPr lang="pt-BR" dirty="0"/>
              <a:t> para o id da  </a:t>
            </a:r>
            <a:r>
              <a:rPr lang="pt-BR" dirty="0" err="1"/>
              <a:t>div</a:t>
            </a:r>
            <a:r>
              <a:rPr lang="pt-BR" dirty="0"/>
              <a:t> a ser </a:t>
            </a:r>
            <a:r>
              <a:rPr lang="pt-BR" dirty="0" smtClean="0"/>
              <a:t>ocultada</a:t>
            </a:r>
          </a:p>
          <a:p>
            <a:r>
              <a:rPr lang="pt-BR" dirty="0" smtClean="0"/>
              <a:t> </a:t>
            </a:r>
            <a:r>
              <a:rPr lang="pt-BR" dirty="0" smtClean="0"/>
              <a:t>o </a:t>
            </a:r>
            <a:r>
              <a:rPr lang="pt-BR" dirty="0" smtClean="0"/>
              <a:t>conteúdo que pode ser ocultado deve estar dentro de uma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 que utiliza </a:t>
            </a:r>
            <a:r>
              <a:rPr lang="pt-BR" dirty="0" smtClean="0"/>
              <a:t>a 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</a:t>
            </a:r>
            <a:r>
              <a:rPr lang="pt-BR" dirty="0" err="1" smtClean="0"/>
              <a:t>Package</a:t>
            </a:r>
            <a:r>
              <a:rPr lang="pt-BR" dirty="0" smtClean="0"/>
              <a:t> Manager Console;</a:t>
            </a:r>
          </a:p>
          <a:p>
            <a:r>
              <a:rPr lang="pt-BR" dirty="0" smtClean="0"/>
              <a:t>Digite: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Install-Package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3.3.6</a:t>
            </a:r>
          </a:p>
          <a:p>
            <a:r>
              <a:rPr lang="pt-BR" dirty="0" smtClean="0"/>
              <a:t>Será necessário instalar o </a:t>
            </a:r>
            <a:r>
              <a:rPr lang="pt-BR" dirty="0" err="1" smtClean="0"/>
              <a:t>jquery</a:t>
            </a:r>
            <a:r>
              <a:rPr lang="pt-BR" dirty="0" smtClean="0"/>
              <a:t> também, para o correto funcionamento do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ACORDION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que funcionam de forma combinada. Ao abrir um painel o que está aberto se fecha.</a:t>
            </a:r>
          </a:p>
          <a:p>
            <a:r>
              <a:rPr lang="pt-BR" dirty="0" smtClean="0"/>
              <a:t>Para implementar este tipo de componente se utilizam painéis e elementos ocultáveis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Incluir </a:t>
            </a:r>
            <a:r>
              <a:rPr lang="pt-BR" dirty="0" err="1" smtClean="0"/>
              <a:t>div</a:t>
            </a:r>
            <a:r>
              <a:rPr lang="pt-BR" dirty="0" smtClean="0"/>
              <a:t> com a classe </a:t>
            </a:r>
            <a:r>
              <a:rPr lang="pt-BR" dirty="0" err="1" smtClean="0"/>
              <a:t>accordion</a:t>
            </a:r>
            <a:r>
              <a:rPr lang="pt-BR" dirty="0" smtClean="0"/>
              <a:t> para encapsular </a:t>
            </a:r>
            <a:r>
              <a:rPr lang="pt-BR" dirty="0" err="1" smtClean="0"/>
              <a:t>paineis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Utilizar a classe show no conteúdo que deve iniciar a página visível.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7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componentes que aparecem no início da pagina e são utilizados como menus de interação</a:t>
            </a:r>
          </a:p>
          <a:p>
            <a:r>
              <a:rPr lang="pt-BR" dirty="0" smtClean="0"/>
              <a:t>Uma barra de navegação padrão 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/>
              <a:t> com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-default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uma barra em cor escura use a classe </a:t>
            </a:r>
            <a:r>
              <a:rPr lang="pt-BR" dirty="0" err="1" smtClean="0"/>
              <a:t>navbar-inverse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-bar-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 smtClean="0"/>
              <a:t> fixam a barra no início ou final da página respectivamente</a:t>
            </a:r>
          </a:p>
          <a:p>
            <a:r>
              <a:rPr lang="pt-BR" dirty="0" smtClean="0"/>
              <a:t>As barras de navegação podem conter combos de seleção ao se incluir uma lista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dirty="0" smtClean="0"/>
              <a:t>&gt; com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9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possível posicionar botões à direita na barra de navegação com o uso da classe </a:t>
            </a:r>
            <a:r>
              <a:rPr lang="pt-BR" dirty="0" err="1" smtClean="0"/>
              <a:t>navbar-right</a:t>
            </a:r>
            <a:r>
              <a:rPr lang="pt-BR" dirty="0" smtClean="0"/>
              <a:t> à lista de botões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Também é possível criar uma barra de navegação dinâmica, para isso utiliza-se a propriedade data-</a:t>
            </a:r>
            <a:r>
              <a:rPr lang="pt-BR" dirty="0" err="1" smtClean="0"/>
              <a:t>toggle</a:t>
            </a:r>
            <a:r>
              <a:rPr lang="pt-BR" dirty="0" smtClean="0"/>
              <a:t>=“</a:t>
            </a:r>
            <a:r>
              <a:rPr lang="pt-BR" dirty="0" err="1" smtClean="0"/>
              <a:t>collapse</a:t>
            </a:r>
            <a:r>
              <a:rPr lang="pt-BR" dirty="0" smtClean="0"/>
              <a:t>” e data-</a:t>
            </a:r>
            <a:r>
              <a:rPr lang="pt-BR" dirty="0" err="1" smtClean="0"/>
              <a:t>target</a:t>
            </a:r>
            <a:r>
              <a:rPr lang="pt-BR" dirty="0" smtClean="0"/>
              <a:t> referenciando para a barra de navegação com Id único. Vide exemplo.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52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Modal é um </a:t>
            </a:r>
            <a:r>
              <a:rPr lang="pt-BR" dirty="0" err="1" smtClean="0"/>
              <a:t>plugin</a:t>
            </a:r>
            <a:r>
              <a:rPr lang="pt-BR" dirty="0" smtClean="0"/>
              <a:t> para janelas de pop </a:t>
            </a:r>
            <a:r>
              <a:rPr lang="pt-BR" dirty="0" err="1" smtClean="0"/>
              <a:t>up</a:t>
            </a:r>
            <a:r>
              <a:rPr lang="pt-BR" dirty="0" smtClean="0"/>
              <a:t> que aparecem no evento de click em botões e links;</a:t>
            </a:r>
          </a:p>
          <a:p>
            <a:r>
              <a:rPr lang="pt-BR" dirty="0" smtClean="0"/>
              <a:t>O tamanho do modal pode ser definido pelas classes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pt-BR" dirty="0" smtClean="0"/>
              <a:t> (pequeno)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pt-BR" dirty="0" smtClean="0"/>
              <a:t> (grande) associadas à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que contém a classe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Vide exemplo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1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11704" y="1600203"/>
            <a:ext cx="10691758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Tooltip</a:t>
            </a:r>
            <a:r>
              <a:rPr lang="pt-BR" dirty="0" smtClean="0"/>
              <a:t> é um </a:t>
            </a:r>
            <a:r>
              <a:rPr lang="pt-BR" dirty="0" err="1" smtClean="0"/>
              <a:t>plugin</a:t>
            </a:r>
            <a:r>
              <a:rPr lang="pt-BR" dirty="0" smtClean="0"/>
              <a:t> para dica que aparece ao se passar o ponteiro do mouse sobre um componente;</a:t>
            </a:r>
          </a:p>
          <a:p>
            <a:r>
              <a:rPr lang="pt-BR" dirty="0" smtClean="0"/>
              <a:t>É criado adicionando a propriedade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tooltip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 </a:t>
            </a:r>
            <a:r>
              <a:rPr lang="pt-BR" dirty="0" smtClean="0"/>
              <a:t>e o título (que corresponde à dica)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=“Dica”</a:t>
            </a:r>
            <a:r>
              <a:rPr lang="pt-BR" dirty="0" smtClean="0"/>
              <a:t> a um componente. </a:t>
            </a:r>
          </a:p>
          <a:p>
            <a:r>
              <a:rPr lang="pt-BR" dirty="0" smtClean="0"/>
              <a:t>É possível posicionar a dica com o uso da propriedade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placement</a:t>
            </a:r>
            <a:r>
              <a:rPr lang="pt-BR" dirty="0" smtClean="0"/>
              <a:t> cujo valor pode ser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cs typeface="Courier New" panose="02070309020205020404" pitchFamily="49" charset="0"/>
              </a:rPr>
              <a:t>Está associado á uma função </a:t>
            </a:r>
            <a:r>
              <a:rPr lang="pt-BR" dirty="0" err="1" smtClean="0">
                <a:cs typeface="Courier New" panose="02070309020205020404" pitchFamily="49" charset="0"/>
              </a:rPr>
              <a:t>jquery</a:t>
            </a:r>
            <a:r>
              <a:rPr lang="pt-BR" dirty="0" smtClean="0">
                <a:cs typeface="Courier New" panose="02070309020205020404" pitchFamily="49" charset="0"/>
              </a:rPr>
              <a:t> (</a:t>
            </a:r>
            <a:r>
              <a:rPr lang="pt-BR" dirty="0" err="1" smtClean="0">
                <a:cs typeface="Courier New" panose="02070309020205020404" pitchFamily="49" charset="0"/>
              </a:rPr>
              <a:t>tooltip</a:t>
            </a:r>
            <a:r>
              <a:rPr lang="pt-BR" dirty="0" smtClean="0">
                <a:cs typeface="Courier New" panose="02070309020205020404" pitchFamily="49" charset="0"/>
              </a:rPr>
              <a:t>) e necessita da inclusão de um script para seu correto funcionamento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7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Tooltip</a:t>
            </a:r>
            <a:r>
              <a:rPr lang="pt-BR" dirty="0"/>
              <a:t> é um </a:t>
            </a:r>
            <a:r>
              <a:rPr lang="pt-BR" dirty="0" err="1"/>
              <a:t>plugin</a:t>
            </a:r>
            <a:r>
              <a:rPr lang="pt-BR" dirty="0"/>
              <a:t> para </a:t>
            </a:r>
            <a:r>
              <a:rPr lang="pt-BR" dirty="0" smtClean="0"/>
              <a:t>uma janela (parecida com o </a:t>
            </a:r>
            <a:r>
              <a:rPr lang="pt-BR" dirty="0" err="1" smtClean="0"/>
              <a:t>tooltip</a:t>
            </a:r>
            <a:r>
              <a:rPr lang="pt-BR" dirty="0" smtClean="0"/>
              <a:t>) que </a:t>
            </a:r>
            <a:r>
              <a:rPr lang="pt-BR" dirty="0"/>
              <a:t>aparece ao se </a:t>
            </a:r>
            <a:r>
              <a:rPr lang="pt-BR" dirty="0" smtClean="0"/>
              <a:t>clicar em </a:t>
            </a:r>
            <a:r>
              <a:rPr lang="pt-BR" dirty="0"/>
              <a:t>um componente;</a:t>
            </a:r>
          </a:p>
          <a:p>
            <a:r>
              <a:rPr lang="pt-BR" dirty="0"/>
              <a:t>É criado adicionando 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popover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 </a:t>
            </a:r>
            <a:r>
              <a:rPr lang="pt-BR" dirty="0"/>
              <a:t>e o título (que corresponde à dica)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=“Dica”</a:t>
            </a:r>
            <a:r>
              <a:rPr lang="pt-BR" dirty="0"/>
              <a:t> a um </a:t>
            </a:r>
            <a:r>
              <a:rPr lang="pt-BR" dirty="0" smtClean="0"/>
              <a:t>componente, mais o </a:t>
            </a:r>
            <a:r>
              <a:rPr lang="pt-BR" dirty="0" err="1" smtClean="0"/>
              <a:t>conteudo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=“Conteúdo”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É possível posicionar a dica com o uso da propriedade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placement</a:t>
            </a:r>
            <a:r>
              <a:rPr lang="pt-BR" dirty="0"/>
              <a:t> cujo valor pode ser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cs typeface="Courier New" panose="02070309020205020404" pitchFamily="49" charset="0"/>
              </a:rPr>
              <a:t>Está associado á uma função </a:t>
            </a:r>
            <a:r>
              <a:rPr lang="pt-BR" dirty="0" err="1">
                <a:cs typeface="Courier New" panose="02070309020205020404" pitchFamily="49" charset="0"/>
              </a:rPr>
              <a:t>jquery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dirty="0" smtClean="0"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cs typeface="Courier New" panose="02070309020205020404" pitchFamily="49" charset="0"/>
              </a:rPr>
              <a:t>popover</a:t>
            </a:r>
            <a:r>
              <a:rPr lang="pt-BR" dirty="0" smtClean="0">
                <a:cs typeface="Courier New" panose="02070309020205020404" pitchFamily="49" charset="0"/>
              </a:rPr>
              <a:t>) </a:t>
            </a:r>
            <a:r>
              <a:rPr lang="pt-BR" dirty="0">
                <a:cs typeface="Courier New" panose="02070309020205020404" pitchFamily="49" charset="0"/>
              </a:rPr>
              <a:t>e necessita da inclusão de um script para seu correto funcionamento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Popover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6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Popover</a:t>
            </a:r>
            <a:r>
              <a:rPr lang="pt-BR" dirty="0" smtClean="0"/>
              <a:t> é fechado que se perfaz um novo clique sobre o componente. Para fechar o </a:t>
            </a:r>
            <a:r>
              <a:rPr lang="pt-BR" dirty="0" err="1" smtClean="0"/>
              <a:t>popover</a:t>
            </a:r>
            <a:r>
              <a:rPr lang="pt-BR" dirty="0" smtClean="0"/>
              <a:t> com clique em </a:t>
            </a:r>
            <a:r>
              <a:rPr lang="pt-BR" dirty="0" err="1" smtClean="0"/>
              <a:t>qualque</a:t>
            </a:r>
            <a:r>
              <a:rPr lang="pt-BR" dirty="0" smtClean="0"/>
              <a:t> parte da tela, adicionamos </a:t>
            </a:r>
            <a:r>
              <a:rPr lang="pt-BR" dirty="0"/>
              <a:t>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data-trigger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pt-BR" dirty="0" smtClean="0"/>
              <a:t>Para abrir o </a:t>
            </a:r>
            <a:r>
              <a:rPr lang="pt-BR" dirty="0" err="1" smtClean="0"/>
              <a:t>popover</a:t>
            </a:r>
            <a:r>
              <a:rPr lang="pt-BR" dirty="0" smtClean="0"/>
              <a:t> ao passar o ponteiro do mouse por sobre o componente, adicionamos </a:t>
            </a:r>
            <a:r>
              <a:rPr lang="pt-BR" dirty="0"/>
              <a:t>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data-trigger="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Popover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que modifica a informação da tela de acordo com a posição da barra de rolagem</a:t>
            </a:r>
          </a:p>
          <a:p>
            <a:r>
              <a:rPr lang="pt-BR" dirty="0" smtClean="0"/>
              <a:t>Pode ser feito com barra na vertical também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Scrollspy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1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para fixar um componente na página, fazendo com que ele não se mova durante a rolagem.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Affix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7" b="33395"/>
          <a:stretch/>
        </p:blipFill>
        <p:spPr bwMode="auto">
          <a:xfrm>
            <a:off x="122832" y="191072"/>
            <a:ext cx="12050170" cy="646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677" y="1531960"/>
            <a:ext cx="11121102" cy="4868840"/>
          </a:xfrm>
        </p:spPr>
        <p:txBody>
          <a:bodyPr>
            <a:normAutofit/>
          </a:bodyPr>
          <a:lstStyle/>
          <a:p>
            <a:r>
              <a:rPr lang="pt-BR" dirty="0" smtClean="0"/>
              <a:t>Para o funcionamento adequado do </a:t>
            </a:r>
            <a:r>
              <a:rPr lang="pt-BR" dirty="0" err="1" smtClean="0"/>
              <a:t>BootStrap</a:t>
            </a:r>
            <a:r>
              <a:rPr lang="pt-BR" dirty="0" smtClean="0"/>
              <a:t> é preciso adicionar as seguintes referências: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="Content/bootstrap.css" /&gt;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scripts/jquery-1.9.1.min.js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="scripts/bootstrap.min.js"&gt;&lt;/script&gt;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 name="viewport" content="width=device-width, initial-scale=1"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tag meta é </a:t>
            </a:r>
            <a:r>
              <a:rPr lang="en-US" dirty="0" err="1"/>
              <a:t>necessária</a:t>
            </a:r>
            <a:r>
              <a:rPr lang="en-US" dirty="0"/>
              <a:t> para </a:t>
            </a:r>
            <a:r>
              <a:rPr lang="en-US" dirty="0" err="1"/>
              <a:t>adequar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o zoom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Framework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muitas</a:t>
            </a:r>
            <a:r>
              <a:rPr lang="en-US" dirty="0" smtClean="0"/>
              <a:t> tags div para </a:t>
            </a:r>
            <a:r>
              <a:rPr lang="en-US" dirty="0" err="1" smtClean="0"/>
              <a:t>aplicar</a:t>
            </a:r>
            <a:r>
              <a:rPr lang="en-US" dirty="0" smtClean="0"/>
              <a:t> as </a:t>
            </a:r>
            <a:r>
              <a:rPr lang="en-US" dirty="0" err="1" smtClean="0"/>
              <a:t>formatações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design seja responsivo é preciso incluir todo o conteúdo dentro de </a:t>
            </a:r>
            <a:r>
              <a:rPr lang="pt-BR" dirty="0" err="1" smtClean="0"/>
              <a:t>conteineres</a:t>
            </a:r>
            <a:endParaRPr lang="pt-BR" dirty="0" smtClean="0"/>
          </a:p>
          <a:p>
            <a:r>
              <a:rPr lang="pt-BR" dirty="0" smtClean="0"/>
              <a:t>Há duas classes de </a:t>
            </a:r>
            <a:r>
              <a:rPr lang="pt-BR" dirty="0" err="1" smtClean="0"/>
              <a:t>conteiners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.container </a:t>
            </a:r>
            <a:r>
              <a:rPr lang="pt-BR" dirty="0" smtClean="0">
                <a:sym typeface="Wingdings" panose="05000000000000000000" pitchFamily="2" charset="2"/>
              </a:rPr>
              <a:t> ocupa uma largura fixa</a:t>
            </a:r>
            <a:endParaRPr lang="pt-BR" dirty="0" smtClean="0"/>
          </a:p>
          <a:p>
            <a:pPr lvl="1"/>
            <a:r>
              <a:rPr lang="pt-BR" dirty="0" smtClean="0"/>
              <a:t>.container-</a:t>
            </a:r>
            <a:r>
              <a:rPr lang="pt-BR" dirty="0" err="1" smtClean="0"/>
              <a:t>fluid</a:t>
            </a:r>
            <a:r>
              <a:rPr lang="pt-BR" dirty="0"/>
              <a:t> </a:t>
            </a:r>
            <a:r>
              <a:rPr lang="pt-BR" dirty="0" smtClean="0">
                <a:sym typeface="Wingdings" panose="05000000000000000000" pitchFamily="2" charset="2"/>
              </a:rPr>
              <a:t>ocupa toda a largura da tela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Cointeineres</a:t>
            </a:r>
            <a:r>
              <a:rPr lang="pt-BR" dirty="0" smtClean="0">
                <a:sym typeface="Wingdings" panose="05000000000000000000" pitchFamily="2" charset="2"/>
              </a:rPr>
              <a:t> não podem ser aninhados, ou seja, não pode haver um </a:t>
            </a:r>
            <a:r>
              <a:rPr lang="pt-BR" dirty="0" err="1" smtClean="0">
                <a:sym typeface="Wingdings" panose="05000000000000000000" pitchFamily="2" charset="2"/>
              </a:rPr>
              <a:t>conteiner</a:t>
            </a:r>
            <a:r>
              <a:rPr lang="pt-BR" dirty="0" smtClean="0">
                <a:sym typeface="Wingdings" panose="05000000000000000000" pitchFamily="2" charset="2"/>
              </a:rPr>
              <a:t> dentro de outro.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Conteineres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é divido em colunas, precisamente 12 colunas, que permitem organizar e dispor a página web de diferentes formas;</a:t>
            </a:r>
          </a:p>
          <a:p>
            <a:r>
              <a:rPr lang="pt-BR" dirty="0" smtClean="0"/>
              <a:t>É possível utilizar as colunas separadamente ou juntá-las para um layout com colunas mais largas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5" y="1786790"/>
            <a:ext cx="10790107" cy="253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4 classes para o tratamento do grid system do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xs</a:t>
            </a:r>
            <a:r>
              <a:rPr lang="pt-BR" dirty="0" smtClean="0"/>
              <a:t> para telefones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m</a:t>
            </a:r>
            <a:r>
              <a:rPr lang="pt-BR" dirty="0" smtClean="0"/>
              <a:t> para </a:t>
            </a:r>
            <a:r>
              <a:rPr lang="pt-BR" dirty="0" err="1" smtClean="0"/>
              <a:t>tablets</a:t>
            </a:r>
            <a:endParaRPr lang="pt-BR" dirty="0" smtClean="0"/>
          </a:p>
          <a:p>
            <a:pPr lvl="1"/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para desktops</a:t>
            </a:r>
          </a:p>
          <a:p>
            <a:pPr lvl="1"/>
            <a:r>
              <a:rPr lang="pt-BR" dirty="0" err="1" smtClean="0"/>
              <a:t>lg</a:t>
            </a:r>
            <a:r>
              <a:rPr lang="pt-BR" dirty="0" smtClean="0"/>
              <a:t> para desktops grandes</a:t>
            </a:r>
          </a:p>
          <a:p>
            <a:r>
              <a:rPr lang="pt-BR" dirty="0" smtClean="0"/>
              <a:t>A estrutura do grid precisa de uma </a:t>
            </a:r>
            <a:r>
              <a:rPr lang="pt-BR" dirty="0" err="1" smtClean="0"/>
              <a:t>div</a:t>
            </a:r>
            <a:r>
              <a:rPr lang="pt-BR" dirty="0" smtClean="0"/>
              <a:t> que utilize a classe </a:t>
            </a:r>
            <a:r>
              <a:rPr lang="pt-BR" dirty="0" err="1" smtClean="0"/>
              <a:t>row</a:t>
            </a:r>
            <a:r>
              <a:rPr lang="pt-BR" dirty="0" smtClean="0"/>
              <a:t> e dentro desta </a:t>
            </a:r>
            <a:r>
              <a:rPr lang="pt-BR" dirty="0" err="1" smtClean="0"/>
              <a:t>divs</a:t>
            </a:r>
            <a:r>
              <a:rPr lang="pt-BR" dirty="0" smtClean="0"/>
              <a:t> que utilizem as classes de colunas</a:t>
            </a:r>
          </a:p>
          <a:p>
            <a:endParaRPr lang="pt-BR" dirty="0" smtClean="0"/>
          </a:p>
          <a:p>
            <a:pPr marL="0" indent="0" algn="l">
              <a:buNone/>
            </a:pPr>
            <a:r>
              <a:rPr lang="en-US" sz="2600" dirty="0">
                <a:latin typeface="Consolas" panose="020B0609020204030204" pitchFamily="49" charset="0"/>
              </a:rPr>
              <a:t>&lt;div class="row"&gt;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&lt;/div&gt;</a:t>
            </a:r>
            <a:endParaRPr lang="pt-BR" sz="2600" dirty="0"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1202</TotalTime>
  <Words>2038</Words>
  <Application>Microsoft Office PowerPoint</Application>
  <PresentationFormat>Personalizar</PresentationFormat>
  <Paragraphs>195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Tema1</vt:lpstr>
      <vt:lpstr>Linguagem Técnica de Programação 2</vt:lpstr>
      <vt:lpstr>Bootstrap</vt:lpstr>
      <vt:lpstr>Instalação do BootStrap</vt:lpstr>
      <vt:lpstr>Apresentação do PowerPoint</vt:lpstr>
      <vt:lpstr>Adicionando o Bootstrap</vt:lpstr>
      <vt:lpstr>Conteineres</vt:lpstr>
      <vt:lpstr>O sistema de Grade</vt:lpstr>
      <vt:lpstr>Apresentação do PowerPoint</vt:lpstr>
      <vt:lpstr>Classes do sistema de Grade</vt:lpstr>
      <vt:lpstr>Tipografia</vt:lpstr>
      <vt:lpstr>Tipografia</vt:lpstr>
      <vt:lpstr>Cores de contexto e background</vt:lpstr>
      <vt:lpstr>Tabelas</vt:lpstr>
      <vt:lpstr>Tabelas</vt:lpstr>
      <vt:lpstr>Imagens</vt:lpstr>
      <vt:lpstr>Galeria de Imagens</vt:lpstr>
      <vt:lpstr>Jumbotron, Wells</vt:lpstr>
      <vt:lpstr>Alertas</vt:lpstr>
      <vt:lpstr>Carousel</vt:lpstr>
      <vt:lpstr>Font Awesome</vt:lpstr>
      <vt:lpstr>Controle de páginas</vt:lpstr>
      <vt:lpstr>Rótulos e marcações</vt:lpstr>
      <vt:lpstr>Painéis</vt:lpstr>
      <vt:lpstr>Paineis</vt:lpstr>
      <vt:lpstr>Botões</vt:lpstr>
      <vt:lpstr>Grupos de Botões</vt:lpstr>
      <vt:lpstr>Menus de seleção (DropDownList)</vt:lpstr>
      <vt:lpstr>Menus de seleção (DropDownList)</vt:lpstr>
      <vt:lpstr>Componentes recolhíveis</vt:lpstr>
      <vt:lpstr>ACORDION</vt:lpstr>
      <vt:lpstr>Barras de Navegação</vt:lpstr>
      <vt:lpstr>Barras de Navegação</vt:lpstr>
      <vt:lpstr>Modal</vt:lpstr>
      <vt:lpstr>Tooltip</vt:lpstr>
      <vt:lpstr>Popover</vt:lpstr>
      <vt:lpstr>Popover</vt:lpstr>
      <vt:lpstr>Scrollspy</vt:lpstr>
      <vt:lpstr>Affix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27</cp:revision>
  <dcterms:created xsi:type="dcterms:W3CDTF">2016-02-18T16:34:31Z</dcterms:created>
  <dcterms:modified xsi:type="dcterms:W3CDTF">2018-05-16T21:50:20Z</dcterms:modified>
</cp:coreProperties>
</file>