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.juliomoment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23645" y="5094579"/>
            <a:ext cx="8258755" cy="127892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>
                <a:hlinkClick r:id="rId2"/>
              </a:rPr>
              <a:t>prof.juliomomente@gmail.com</a:t>
            </a:r>
            <a:endParaRPr lang="pt-BR" dirty="0" smtClean="0"/>
          </a:p>
          <a:p>
            <a:r>
              <a:rPr lang="pt-BR" dirty="0"/>
              <a:t>https://github.com/profjuliomomente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II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14064" y="31913"/>
            <a:ext cx="10972800" cy="1143000"/>
          </a:xfrm>
        </p:spPr>
        <p:txBody>
          <a:bodyPr/>
          <a:lstStyle/>
          <a:p>
            <a:r>
              <a:rPr lang="pt-BR" dirty="0" smtClean="0"/>
              <a:t>DOM eventos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7980"/>
              </p:ext>
            </p:extLst>
          </p:nvPr>
        </p:nvGraphicFramePr>
        <p:xfrm>
          <a:off x="1501254" y="1240581"/>
          <a:ext cx="877551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588"/>
                <a:gridCol w="6268922"/>
              </a:tblGrid>
              <a:tr h="324817">
                <a:tc>
                  <a:txBody>
                    <a:bodyPr/>
                    <a:lstStyle/>
                    <a:p>
                      <a:r>
                        <a:rPr lang="pt-BR" dirty="0" smtClean="0"/>
                        <a:t>evento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2481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onclick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Evento de click no componente</a:t>
                      </a:r>
                      <a:endParaRPr lang="pt-BR" dirty="0"/>
                    </a:p>
                  </a:txBody>
                  <a:tcPr/>
                </a:tc>
              </a:tr>
              <a:tr h="32481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onmouseover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Passar com mouse sobre</a:t>
                      </a:r>
                      <a:r>
                        <a:rPr lang="pt-BR" baseline="0" dirty="0" smtClean="0"/>
                        <a:t> o componente ou seus filhos</a:t>
                      </a:r>
                      <a:endParaRPr lang="pt-BR" dirty="0"/>
                    </a:p>
                  </a:txBody>
                  <a:tcPr/>
                </a:tc>
              </a:tr>
              <a:tr h="32481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onmouseenter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 com o mouse em um componente</a:t>
                      </a:r>
                      <a:endParaRPr lang="pt-BR" dirty="0"/>
                    </a:p>
                  </a:txBody>
                  <a:tcPr/>
                </a:tc>
              </a:tr>
              <a:tr h="32481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onmouseleave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Sair com o mouse de um componente</a:t>
                      </a:r>
                      <a:endParaRPr lang="pt-BR" dirty="0"/>
                    </a:p>
                  </a:txBody>
                  <a:tcPr/>
                </a:tc>
              </a:tr>
              <a:tr h="32481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onkeypress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Pressionar uma tecla</a:t>
                      </a:r>
                      <a:endParaRPr lang="pt-BR" dirty="0"/>
                    </a:p>
                  </a:txBody>
                  <a:tcPr/>
                </a:tc>
              </a:tr>
              <a:tr h="32481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onkeydown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Apertar uma tecla</a:t>
                      </a:r>
                      <a:endParaRPr lang="pt-BR" dirty="0"/>
                    </a:p>
                  </a:txBody>
                  <a:tcPr/>
                </a:tc>
              </a:tr>
              <a:tr h="32481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onkeyup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Soltar uma tecla</a:t>
                      </a:r>
                      <a:endParaRPr lang="pt-BR" dirty="0"/>
                    </a:p>
                  </a:txBody>
                  <a:tcPr/>
                </a:tc>
              </a:tr>
              <a:tr h="32481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onload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Quando um elemento é carregado</a:t>
                      </a:r>
                      <a:endParaRPr lang="pt-BR" dirty="0"/>
                    </a:p>
                  </a:txBody>
                  <a:tcPr/>
                </a:tc>
              </a:tr>
              <a:tr h="32481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onresize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Quando</a:t>
                      </a:r>
                      <a:r>
                        <a:rPr lang="pt-BR" baseline="0" dirty="0" smtClean="0"/>
                        <a:t> um elemento é redimensionado</a:t>
                      </a:r>
                      <a:endParaRPr lang="pt-BR" dirty="0"/>
                    </a:p>
                  </a:txBody>
                  <a:tcPr/>
                </a:tc>
              </a:tr>
              <a:tr h="32481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onscroll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Quando um elemento é rolado</a:t>
                      </a:r>
                      <a:endParaRPr lang="pt-BR" dirty="0"/>
                    </a:p>
                  </a:txBody>
                  <a:tcPr/>
                </a:tc>
              </a:tr>
              <a:tr h="32481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onchange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Quando o conteúdo</a:t>
                      </a:r>
                      <a:r>
                        <a:rPr lang="pt-BR" baseline="0" dirty="0" smtClean="0"/>
                        <a:t> de um elemento de formulário é alterado</a:t>
                      </a:r>
                      <a:endParaRPr lang="pt-BR" dirty="0"/>
                    </a:p>
                  </a:txBody>
                  <a:tcPr/>
                </a:tc>
              </a:tr>
              <a:tr h="32481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onfocus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Quando um elemento</a:t>
                      </a:r>
                      <a:r>
                        <a:rPr lang="pt-BR" baseline="0" dirty="0" smtClean="0"/>
                        <a:t> de formulário ganha foco</a:t>
                      </a:r>
                      <a:endParaRPr lang="pt-BR" dirty="0"/>
                    </a:p>
                  </a:txBody>
                  <a:tcPr/>
                </a:tc>
              </a:tr>
              <a:tr h="32481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onblur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Quando</a:t>
                      </a:r>
                      <a:r>
                        <a:rPr lang="pt-BR" baseline="0" dirty="0" smtClean="0"/>
                        <a:t> um elemento de formulário perde foco</a:t>
                      </a:r>
                      <a:endParaRPr lang="pt-BR" dirty="0"/>
                    </a:p>
                  </a:txBody>
                  <a:tcPr/>
                </a:tc>
              </a:tr>
              <a:tr h="32481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onsubmit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Quando</a:t>
                      </a:r>
                      <a:r>
                        <a:rPr lang="pt-BR" baseline="0" dirty="0" smtClean="0"/>
                        <a:t> um formulário é submetido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60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tipos de dados em </a:t>
            </a:r>
            <a:r>
              <a:rPr lang="pt-BR" dirty="0" err="1" smtClean="0"/>
              <a:t>javascript</a:t>
            </a:r>
            <a:r>
              <a:rPr lang="pt-BR" dirty="0" smtClean="0"/>
              <a:t> são dinâmicos, ou seja, mudam de acordo com o dado:</a:t>
            </a:r>
          </a:p>
          <a:p>
            <a:pPr marL="457200" lvl="1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var x = 10 //Número</a:t>
            </a:r>
          </a:p>
          <a:p>
            <a:pPr marL="457200" lvl="1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x = “Nome” //</a:t>
            </a:r>
            <a:r>
              <a:rPr lang="pt-BR" dirty="0" err="1" smtClean="0">
                <a:latin typeface="Consolas" panose="020B0609020204030204" pitchFamily="49" charset="0"/>
              </a:rPr>
              <a:t>string</a:t>
            </a:r>
            <a:endParaRPr lang="pt-BR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dirty="0">
                <a:latin typeface="Consolas" panose="020B0609020204030204" pitchFamily="49" charset="0"/>
              </a:rPr>
              <a:t>x</a:t>
            </a:r>
            <a:r>
              <a:rPr lang="pt-BR" dirty="0" smtClean="0">
                <a:latin typeface="Consolas" panose="020B0609020204030204" pitchFamily="49" charset="0"/>
              </a:rPr>
              <a:t> = {Nome: “</a:t>
            </a:r>
            <a:r>
              <a:rPr lang="pt-BR" dirty="0" err="1" smtClean="0">
                <a:latin typeface="Consolas" panose="020B0609020204030204" pitchFamily="49" charset="0"/>
              </a:rPr>
              <a:t>Julio</a:t>
            </a:r>
            <a:r>
              <a:rPr lang="pt-BR" dirty="0" smtClean="0">
                <a:latin typeface="Consolas" panose="020B0609020204030204" pitchFamily="49" charset="0"/>
              </a:rPr>
              <a:t>”, Idade: 10} //objeto</a:t>
            </a:r>
          </a:p>
          <a:p>
            <a:endParaRPr lang="pt-BR" dirty="0" smtClean="0"/>
          </a:p>
          <a:p>
            <a:r>
              <a:rPr lang="pt-BR" dirty="0" smtClean="0"/>
              <a:t>É possível associar uma variável a um objeto de tipo específico:</a:t>
            </a:r>
          </a:p>
          <a:p>
            <a:pPr marL="457200" lvl="1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var x = new </a:t>
            </a:r>
            <a:r>
              <a:rPr lang="pt-BR" dirty="0" err="1" smtClean="0">
                <a:latin typeface="Consolas" panose="020B0609020204030204" pitchFamily="49" charset="0"/>
              </a:rPr>
              <a:t>String</a:t>
            </a:r>
            <a:r>
              <a:rPr lang="pt-BR" dirty="0" smtClean="0">
                <a:latin typeface="Consolas" panose="020B0609020204030204" pitchFamily="49" charset="0"/>
              </a:rPr>
              <a:t> //objeto </a:t>
            </a:r>
            <a:r>
              <a:rPr lang="pt-BR" dirty="0" err="1" smtClean="0">
                <a:latin typeface="Consolas" panose="020B0609020204030204" pitchFamily="49" charset="0"/>
              </a:rPr>
              <a:t>string</a:t>
            </a:r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smtClean="0"/>
              <a:t>Contudo, isso complica o código e deixa e execução mais lenta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 em </a:t>
            </a:r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40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 e de </a:t>
            </a:r>
            <a:r>
              <a:rPr lang="pt-BR" dirty="0" err="1" smtClean="0"/>
              <a:t>string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7630"/>
              </p:ext>
            </p:extLst>
          </p:nvPr>
        </p:nvGraphicFramePr>
        <p:xfrm>
          <a:off x="1390555" y="2302806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Exemplo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(numérico)</a:t>
                      </a:r>
                      <a:r>
                        <a:rPr lang="pt-BR" baseline="0" dirty="0" smtClean="0"/>
                        <a:t> adição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 +</a:t>
                      </a:r>
                      <a:r>
                        <a:rPr lang="pt-BR" baseline="0" dirty="0" smtClean="0"/>
                        <a:t> 2 (Resultado 3)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(numérico</a:t>
                      </a:r>
                      <a:r>
                        <a:rPr lang="pt-BR" baseline="0" dirty="0" smtClean="0"/>
                        <a:t>) subtração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r>
                        <a:rPr lang="pt-BR" baseline="0" dirty="0" smtClean="0"/>
                        <a:t> – 1( Resultado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(numérico)</a:t>
                      </a:r>
                      <a:r>
                        <a:rPr lang="pt-BR" baseline="0" dirty="0" smtClean="0"/>
                        <a:t> multiplicação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 * 3 (Resultado 6)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/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(numérico)</a:t>
                      </a:r>
                      <a:r>
                        <a:rPr lang="pt-BR" baseline="0" dirty="0" smtClean="0"/>
                        <a:t> divisão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 / 2 (Resultado 1.5)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(numérico)</a:t>
                      </a:r>
                      <a:r>
                        <a:rPr lang="pt-BR" baseline="0" dirty="0" smtClean="0"/>
                        <a:t> módulo / resto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r>
                        <a:rPr lang="pt-BR" baseline="0" dirty="0" smtClean="0"/>
                        <a:t> / 2 (Resultado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(numérico)</a:t>
                      </a:r>
                      <a:r>
                        <a:rPr lang="pt-BR" baseline="0" dirty="0" smtClean="0"/>
                        <a:t> incremento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baseline="0" dirty="0" smtClean="0"/>
                        <a:t> ++ (incremento de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(numérico)</a:t>
                      </a:r>
                      <a:r>
                        <a:rPr lang="pt-BR" baseline="0" dirty="0" smtClean="0"/>
                        <a:t> decremento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 -- (decremento de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string</a:t>
                      </a:r>
                      <a:r>
                        <a:rPr lang="pt-BR" dirty="0" smtClean="0"/>
                        <a:t>) concatenação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“a” + “b” (Resultado</a:t>
                      </a:r>
                      <a:r>
                        <a:rPr lang="pt-BR" baseline="0" dirty="0" smtClean="0"/>
                        <a:t> “</a:t>
                      </a:r>
                      <a:r>
                        <a:rPr lang="pt-BR" baseline="0" dirty="0" err="1" smtClean="0"/>
                        <a:t>ab</a:t>
                      </a:r>
                      <a:r>
                        <a:rPr lang="pt-BR" baseline="0" dirty="0" smtClean="0"/>
                        <a:t>”)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96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de comparação e lógicos 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96201"/>
              </p:ext>
            </p:extLst>
          </p:nvPr>
        </p:nvGraphicFramePr>
        <p:xfrm>
          <a:off x="1895523" y="1511236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==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Valores</a:t>
                      </a:r>
                      <a:r>
                        <a:rPr lang="pt-BR" baseline="0" dirty="0" smtClean="0"/>
                        <a:t> iguais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===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Valores e tipos iguais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Valores</a:t>
                      </a:r>
                      <a:r>
                        <a:rPr lang="pt-BR" baseline="0" dirty="0" smtClean="0"/>
                        <a:t> d</a:t>
                      </a:r>
                      <a:r>
                        <a:rPr lang="pt-BR" dirty="0" smtClean="0"/>
                        <a:t>iferentes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!==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Valores e tipos diferentes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 que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&gt;=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 ou igual que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 que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 ou igual 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?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 ternário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&amp;&amp;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 lógico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||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 lógico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lógico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typeof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Retorna o tipo da variável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24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Sempre que houver uma </a:t>
            </a:r>
            <a:r>
              <a:rPr lang="pt-BR" dirty="0" err="1" smtClean="0"/>
              <a:t>string</a:t>
            </a:r>
            <a:r>
              <a:rPr lang="pt-BR" dirty="0" smtClean="0"/>
              <a:t>, o operador + executará a concatenação</a:t>
            </a:r>
          </a:p>
          <a:p>
            <a:r>
              <a:rPr lang="pt-BR" dirty="0" smtClean="0"/>
              <a:t>Para os outros operadores, se a </a:t>
            </a:r>
            <a:r>
              <a:rPr lang="pt-BR" dirty="0" err="1" smtClean="0"/>
              <a:t>string</a:t>
            </a:r>
            <a:r>
              <a:rPr lang="pt-BR" dirty="0" smtClean="0"/>
              <a:t> representar um número, a operação será executada</a:t>
            </a:r>
          </a:p>
          <a:p>
            <a:r>
              <a:rPr lang="pt-BR" dirty="0" smtClean="0"/>
              <a:t>Operações com números de ponto flutuante (</a:t>
            </a:r>
            <a:r>
              <a:rPr lang="pt-BR" dirty="0" err="1" smtClean="0"/>
              <a:t>float</a:t>
            </a:r>
            <a:r>
              <a:rPr lang="pt-BR" dirty="0" smtClean="0"/>
              <a:t>) não são precisas (cuidado)</a:t>
            </a:r>
          </a:p>
          <a:p>
            <a:r>
              <a:rPr lang="pt-BR" dirty="0" smtClean="0"/>
              <a:t>Comentários são feitos com // (comentários de 1 linhas) e /* */ para comentários de múltiplas linhas</a:t>
            </a:r>
          </a:p>
          <a:p>
            <a:r>
              <a:rPr lang="pt-BR" dirty="0" smtClean="0"/>
              <a:t>As variáveis em </a:t>
            </a:r>
            <a:r>
              <a:rPr lang="pt-BR" dirty="0" err="1" smtClean="0"/>
              <a:t>javascript</a:t>
            </a:r>
            <a:r>
              <a:rPr lang="pt-BR" dirty="0" smtClean="0"/>
              <a:t> vem precedidas da palavra var</a:t>
            </a:r>
          </a:p>
          <a:p>
            <a:r>
              <a:rPr lang="pt-BR" dirty="0" err="1" smtClean="0"/>
              <a:t>Javascript</a:t>
            </a:r>
            <a:r>
              <a:rPr lang="pt-BR" dirty="0" smtClean="0"/>
              <a:t> entende “” ou ‘’ (escolha uma forma e mantenha um padrão)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</a:t>
            </a:r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90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Null</a:t>
            </a:r>
            <a:r>
              <a:rPr lang="pt-BR" dirty="0" smtClean="0"/>
              <a:t> é um valor que representa vazio, é do tipo objeto</a:t>
            </a:r>
          </a:p>
          <a:p>
            <a:r>
              <a:rPr lang="pt-BR" dirty="0" err="1" smtClean="0"/>
              <a:t>Undefined</a:t>
            </a:r>
            <a:r>
              <a:rPr lang="pt-BR" dirty="0" smtClean="0"/>
              <a:t> é um valor que representa vazio, é do tipo </a:t>
            </a:r>
            <a:r>
              <a:rPr lang="pt-BR" dirty="0" err="1" smtClean="0"/>
              <a:t>undefined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err="1" smtClean="0">
                <a:latin typeface="Consolas" panose="020B0609020204030204" pitchFamily="49" charset="0"/>
              </a:rPr>
              <a:t>null</a:t>
            </a:r>
            <a:r>
              <a:rPr lang="pt-BR" dirty="0" smtClean="0">
                <a:latin typeface="Consolas" panose="020B0609020204030204" pitchFamily="49" charset="0"/>
              </a:rPr>
              <a:t> == </a:t>
            </a:r>
            <a:r>
              <a:rPr lang="pt-BR" dirty="0" err="1" smtClean="0">
                <a:latin typeface="Consolas" panose="020B0609020204030204" pitchFamily="49" charset="0"/>
              </a:rPr>
              <a:t>undefined</a:t>
            </a:r>
            <a:r>
              <a:rPr lang="pt-BR" dirty="0" smtClean="0">
                <a:latin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pt-B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  <a:endParaRPr lang="pt-B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pt-B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null</a:t>
            </a:r>
            <a:r>
              <a:rPr lang="pt-B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=== </a:t>
            </a:r>
            <a:r>
              <a:rPr lang="pt-B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undefined</a:t>
            </a:r>
            <a:r>
              <a:rPr lang="pt-B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  False</a:t>
            </a:r>
          </a:p>
          <a:p>
            <a:r>
              <a:rPr lang="pt-BR" dirty="0" err="1" smtClean="0"/>
              <a:t>NaN</a:t>
            </a:r>
            <a:r>
              <a:rPr lang="pt-BR" dirty="0" smtClean="0"/>
              <a:t> (</a:t>
            </a:r>
            <a:r>
              <a:rPr lang="pt-BR" dirty="0" err="1" smtClean="0"/>
              <a:t>Not</a:t>
            </a:r>
            <a:r>
              <a:rPr lang="pt-BR" dirty="0" smtClean="0"/>
              <a:t> a </a:t>
            </a:r>
            <a:r>
              <a:rPr lang="pt-BR" dirty="0" err="1" smtClean="0"/>
              <a:t>Number</a:t>
            </a:r>
            <a:r>
              <a:rPr lang="pt-BR" dirty="0" smtClean="0"/>
              <a:t>) resultado de uma operação aritmética inválida </a:t>
            </a:r>
            <a:r>
              <a:rPr lang="pt-BR" dirty="0" smtClean="0">
                <a:sym typeface="Wingdings" panose="05000000000000000000" pitchFamily="2" charset="2"/>
              </a:rPr>
              <a:t> 2/”</a:t>
            </a:r>
            <a:r>
              <a:rPr lang="pt-BR" dirty="0" err="1" smtClean="0">
                <a:sym typeface="Wingdings" panose="05000000000000000000" pitchFamily="2" charset="2"/>
              </a:rPr>
              <a:t>hello</a:t>
            </a:r>
            <a:r>
              <a:rPr lang="pt-BR" dirty="0" smtClean="0">
                <a:sym typeface="Wingdings" panose="05000000000000000000" pitchFamily="2" charset="2"/>
              </a:rPr>
              <a:t>”</a:t>
            </a:r>
          </a:p>
          <a:p>
            <a:r>
              <a:rPr lang="pt-BR" dirty="0" err="1" smtClean="0">
                <a:sym typeface="Wingdings" panose="05000000000000000000" pitchFamily="2" charset="2"/>
              </a:rPr>
              <a:t>Infinity</a:t>
            </a:r>
            <a:r>
              <a:rPr lang="pt-BR" dirty="0" smtClean="0">
                <a:sym typeface="Wingdings" panose="05000000000000000000" pitchFamily="2" charset="2"/>
              </a:rPr>
              <a:t> e –</a:t>
            </a:r>
            <a:r>
              <a:rPr lang="pt-BR" dirty="0" err="1" smtClean="0">
                <a:sym typeface="Wingdings" panose="05000000000000000000" pitchFamily="2" charset="2"/>
              </a:rPr>
              <a:t>Infinity</a:t>
            </a:r>
            <a:r>
              <a:rPr lang="pt-BR" dirty="0" smtClean="0">
                <a:sym typeface="Wingdings" panose="05000000000000000000" pitchFamily="2" charset="2"/>
              </a:rPr>
              <a:t>: representação de valor que ultrapassa os limites numéricos da linguagem (2/0 = </a:t>
            </a:r>
            <a:r>
              <a:rPr lang="pt-BR" dirty="0" err="1" smtClean="0">
                <a:sym typeface="Wingdings" panose="05000000000000000000" pitchFamily="2" charset="2"/>
              </a:rPr>
              <a:t>Infinity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</a:p>
          <a:p>
            <a:r>
              <a:rPr lang="pt-BR" dirty="0" err="1" smtClean="0">
                <a:sym typeface="Wingdings" panose="05000000000000000000" pitchFamily="2" charset="2"/>
              </a:rPr>
              <a:t>Number.MAX_VALUE</a:t>
            </a:r>
            <a:r>
              <a:rPr lang="pt-BR" dirty="0" smtClean="0">
                <a:sym typeface="Wingdings" panose="05000000000000000000" pitchFamily="2" charset="2"/>
              </a:rPr>
              <a:t> e </a:t>
            </a:r>
            <a:r>
              <a:rPr lang="pt-BR" dirty="0" err="1" smtClean="0">
                <a:sym typeface="Wingdings" panose="05000000000000000000" pitchFamily="2" charset="2"/>
              </a:rPr>
              <a:t>Number.MIN_VALUE</a:t>
            </a:r>
            <a:r>
              <a:rPr lang="pt-BR" dirty="0" smtClean="0">
                <a:sym typeface="Wingdings" panose="05000000000000000000" pitchFamily="2" charset="2"/>
              </a:rPr>
              <a:t>: representam o maior e menor valor possível na linguagem </a:t>
            </a:r>
            <a:r>
              <a:rPr lang="pt-BR" dirty="0" err="1" smtClean="0">
                <a:sym typeface="Wingdings" panose="05000000000000000000" pitchFamily="2" charset="2"/>
              </a:rPr>
              <a:t>javascript</a:t>
            </a:r>
            <a:endParaRPr lang="pt-BR" dirty="0" smtClean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</a:t>
            </a:r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19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Funções em </a:t>
            </a:r>
            <a:r>
              <a:rPr lang="pt-BR" dirty="0" err="1" smtClean="0"/>
              <a:t>javascript</a:t>
            </a:r>
            <a:r>
              <a:rPr lang="pt-BR" dirty="0" smtClean="0"/>
              <a:t> são declaradas com o nome </a:t>
            </a:r>
            <a:r>
              <a:rPr lang="pt-BR" dirty="0" err="1" smtClean="0"/>
              <a:t>function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f</a:t>
            </a:r>
            <a:r>
              <a:rPr lang="pt-BR" dirty="0" err="1" smtClean="0">
                <a:latin typeface="Consolas" panose="020B0609020204030204" pitchFamily="49" charset="0"/>
              </a:rPr>
              <a:t>unction</a:t>
            </a:r>
            <a:r>
              <a:rPr lang="pt-BR" dirty="0" smtClean="0">
                <a:latin typeface="Consolas" panose="020B0609020204030204" pitchFamily="49" charset="0"/>
              </a:rPr>
              <a:t> Nome(</a:t>
            </a:r>
            <a:r>
              <a:rPr lang="pt-BR" dirty="0" err="1" smtClean="0">
                <a:latin typeface="Consolas" panose="020B0609020204030204" pitchFamily="49" charset="0"/>
              </a:rPr>
              <a:t>parametros</a:t>
            </a:r>
            <a:r>
              <a:rPr lang="pt-BR" dirty="0" smtClean="0">
                <a:latin typeface="Consolas" panose="020B0609020204030204" pitchFamily="49" charset="0"/>
              </a:rPr>
              <a:t>) { }</a:t>
            </a:r>
          </a:p>
          <a:p>
            <a:r>
              <a:rPr lang="pt-BR" dirty="0" smtClean="0"/>
              <a:t>As funções encapsulam trechos de código que podem ser reaproveitados e outras partes do sistema</a:t>
            </a:r>
          </a:p>
          <a:p>
            <a:r>
              <a:rPr lang="pt-BR" dirty="0" smtClean="0"/>
              <a:t>Não é preciso especificar tipo de retorno</a:t>
            </a:r>
          </a:p>
          <a:p>
            <a:r>
              <a:rPr lang="pt-BR" dirty="0" smtClean="0"/>
              <a:t>Os parâmetros não precisam ter tipos definidos</a:t>
            </a:r>
          </a:p>
          <a:p>
            <a:r>
              <a:rPr lang="pt-BR" dirty="0" smtClean="0"/>
              <a:t>Uma função pode fazer chamada a outra função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80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dirty="0" err="1" smtClean="0"/>
              <a:t>javascript</a:t>
            </a:r>
            <a:r>
              <a:rPr lang="pt-BR" dirty="0" smtClean="0"/>
              <a:t> é possível criar objetos diretamente, especificando apenas os atributos e seus </a:t>
            </a:r>
            <a:r>
              <a:rPr lang="pt-BR" dirty="0" err="1" smtClean="0"/>
              <a:t>valores,e</a:t>
            </a:r>
            <a:r>
              <a:rPr lang="pt-BR" dirty="0" smtClean="0"/>
              <a:t> os métodos e sua implementação.</a:t>
            </a:r>
          </a:p>
          <a:p>
            <a:pPr marL="457200" lvl="1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Var Pessoa = {</a:t>
            </a:r>
          </a:p>
          <a:p>
            <a:pPr marL="914400" lvl="2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Nome: “</a:t>
            </a:r>
            <a:r>
              <a:rPr lang="pt-BR" dirty="0" err="1" smtClean="0">
                <a:latin typeface="Consolas" panose="020B0609020204030204" pitchFamily="49" charset="0"/>
              </a:rPr>
              <a:t>Julio</a:t>
            </a:r>
            <a:r>
              <a:rPr lang="pt-BR" dirty="0" smtClean="0"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Sobrenome: “</a:t>
            </a:r>
            <a:r>
              <a:rPr lang="pt-BR" dirty="0" err="1" smtClean="0">
                <a:latin typeface="Consolas" panose="020B0609020204030204" pitchFamily="49" charset="0"/>
              </a:rPr>
              <a:t>Momente</a:t>
            </a:r>
            <a:r>
              <a:rPr lang="pt-BR" dirty="0" smtClean="0">
                <a:latin typeface="Consolas" panose="020B0609020204030204" pitchFamily="49" charset="0"/>
              </a:rPr>
              <a:t>”,</a:t>
            </a:r>
          </a:p>
          <a:p>
            <a:pPr marL="914400" lvl="2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Idade: 29,</a:t>
            </a:r>
          </a:p>
          <a:p>
            <a:pPr marL="914400" lvl="2" indent="0">
              <a:buNone/>
            </a:pPr>
            <a:r>
              <a:rPr lang="pt-BR" dirty="0" err="1" smtClean="0">
                <a:latin typeface="Consolas" panose="020B0609020204030204" pitchFamily="49" charset="0"/>
              </a:rPr>
              <a:t>NomeCompleto</a:t>
            </a:r>
            <a:r>
              <a:rPr lang="pt-BR" dirty="0" smtClean="0">
                <a:latin typeface="Consolas" panose="020B0609020204030204" pitchFamily="49" charset="0"/>
              </a:rPr>
              <a:t>: </a:t>
            </a:r>
            <a:r>
              <a:rPr lang="pt-BR" dirty="0" err="1" smtClean="0">
                <a:latin typeface="Consolas" panose="020B0609020204030204" pitchFamily="49" charset="0"/>
              </a:rPr>
              <a:t>function</a:t>
            </a:r>
            <a:r>
              <a:rPr lang="pt-BR" dirty="0" smtClean="0">
                <a:latin typeface="Consolas" panose="020B0609020204030204" pitchFamily="49" charset="0"/>
              </a:rPr>
              <a:t>() { </a:t>
            </a:r>
            <a:r>
              <a:rPr lang="pt-BR" dirty="0" err="1" smtClean="0">
                <a:latin typeface="Consolas" panose="020B0609020204030204" pitchFamily="49" charset="0"/>
              </a:rPr>
              <a:t>return</a:t>
            </a:r>
            <a:r>
              <a:rPr lang="pt-BR" dirty="0" smtClean="0"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latin typeface="Consolas" panose="020B0609020204030204" pitchFamily="49" charset="0"/>
              </a:rPr>
              <a:t>this.Nome</a:t>
            </a:r>
            <a:r>
              <a:rPr lang="pt-BR" dirty="0" smtClean="0">
                <a:latin typeface="Consolas" panose="020B0609020204030204" pitchFamily="49" charset="0"/>
              </a:rPr>
              <a:t> + “ “ + </a:t>
            </a:r>
            <a:r>
              <a:rPr lang="pt-BR" dirty="0" err="1" smtClean="0">
                <a:latin typeface="Consolas" panose="020B0609020204030204" pitchFamily="49" charset="0"/>
              </a:rPr>
              <a:t>this.Sobrenome</a:t>
            </a:r>
            <a:r>
              <a:rPr lang="pt-BR" dirty="0" smtClean="0">
                <a:latin typeface="Consolas" panose="020B0609020204030204" pitchFamily="49" charset="0"/>
              </a:rPr>
              <a:t>; }</a:t>
            </a:r>
            <a:endParaRPr lang="pt-B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}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17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acessar membros dos objetos podemos utilizar o operador . ou [“propriedade”]</a:t>
            </a:r>
          </a:p>
          <a:p>
            <a:pPr marL="457200" lvl="1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var a = </a:t>
            </a:r>
            <a:r>
              <a:rPr lang="pt-BR" dirty="0" err="1" smtClean="0">
                <a:latin typeface="Consolas" panose="020B0609020204030204" pitchFamily="49" charset="0"/>
              </a:rPr>
              <a:t>Pessoa.Nome</a:t>
            </a:r>
            <a:endParaRPr lang="pt-BR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dirty="0" smtClean="0">
                <a:latin typeface="Consolas" panose="020B0609020204030204" pitchFamily="49" charset="0"/>
              </a:rPr>
              <a:t>ar b = Pessoa[“Nome”]</a:t>
            </a:r>
          </a:p>
          <a:p>
            <a:endParaRPr lang="pt-BR" dirty="0"/>
          </a:p>
          <a:p>
            <a:r>
              <a:rPr lang="pt-BR" dirty="0" smtClean="0"/>
              <a:t>O acesso aos método consiste no nome da propriedade seguido de (). Utiliza-se apenas o ponto</a:t>
            </a:r>
          </a:p>
          <a:p>
            <a:pPr marL="457200" lvl="1" indent="0">
              <a:buNone/>
            </a:pP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dirty="0" smtClean="0">
                <a:latin typeface="Consolas" panose="020B0609020204030204" pitchFamily="49" charset="0"/>
              </a:rPr>
              <a:t>ar c = </a:t>
            </a:r>
            <a:r>
              <a:rPr lang="pt-BR" dirty="0" err="1" smtClean="0">
                <a:latin typeface="Consolas" panose="020B0609020204030204" pitchFamily="49" charset="0"/>
              </a:rPr>
              <a:t>Pessoa.NomeCompleto</a:t>
            </a:r>
            <a:r>
              <a:rPr lang="pt-BR" dirty="0" smtClean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 membros dos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048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Coleções parecidas com vetores, porém dinâmicas</a:t>
            </a:r>
          </a:p>
          <a:p>
            <a:r>
              <a:rPr lang="pt-BR" dirty="0" smtClean="0"/>
              <a:t>Declaração</a:t>
            </a:r>
          </a:p>
          <a:p>
            <a:pPr marL="457200" lvl="1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Var v1 = [“item”, “item2”, 10];</a:t>
            </a:r>
          </a:p>
          <a:p>
            <a:pPr marL="457200" lvl="1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Var v2 = new </a:t>
            </a:r>
            <a:r>
              <a:rPr lang="pt-BR" dirty="0" err="1" smtClean="0">
                <a:latin typeface="Consolas" panose="020B0609020204030204" pitchFamily="49" charset="0"/>
              </a:rPr>
              <a:t>Array</a:t>
            </a:r>
            <a:r>
              <a:rPr lang="pt-BR" dirty="0" smtClean="0">
                <a:latin typeface="Consolas" panose="020B0609020204030204" pitchFamily="49" charset="0"/>
              </a:rPr>
              <a:t>(“item”, “item2”, 10);</a:t>
            </a:r>
          </a:p>
          <a:p>
            <a:pPr lvl="1"/>
            <a:r>
              <a:rPr lang="pt-BR" dirty="0" smtClean="0"/>
              <a:t>Obs.: new </a:t>
            </a:r>
            <a:r>
              <a:rPr lang="pt-BR" dirty="0" err="1" smtClean="0"/>
              <a:t>Array</a:t>
            </a:r>
            <a:r>
              <a:rPr lang="pt-BR" dirty="0" smtClean="0"/>
              <a:t> deve ser evitado, pois seu comportamento pode variar: </a:t>
            </a:r>
          </a:p>
          <a:p>
            <a:pPr marL="914400" lvl="2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Var a = new </a:t>
            </a:r>
            <a:r>
              <a:rPr lang="pt-BR" dirty="0" err="1" smtClean="0">
                <a:latin typeface="Consolas" panose="020B0609020204030204" pitchFamily="49" charset="0"/>
              </a:rPr>
              <a:t>Array</a:t>
            </a:r>
            <a:r>
              <a:rPr lang="pt-BR" dirty="0" smtClean="0">
                <a:latin typeface="Consolas" panose="020B0609020204030204" pitchFamily="49" charset="0"/>
              </a:rPr>
              <a:t>(10, 40) </a:t>
            </a:r>
            <a:r>
              <a:rPr lang="pt-B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 [10, 40]</a:t>
            </a:r>
          </a:p>
          <a:p>
            <a:pPr marL="914400" lvl="2" indent="0">
              <a:buNone/>
            </a:pPr>
            <a:r>
              <a:rPr lang="pt-B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Var b = new </a:t>
            </a:r>
            <a:r>
              <a:rPr lang="pt-B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Array</a:t>
            </a:r>
            <a:r>
              <a:rPr lang="pt-B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(10)  </a:t>
            </a:r>
            <a:r>
              <a:rPr lang="pt-B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array</a:t>
            </a:r>
            <a:r>
              <a:rPr lang="pt-B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de 10 elementos </a:t>
            </a:r>
            <a:r>
              <a:rPr lang="pt-B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undefined</a:t>
            </a:r>
            <a:endParaRPr lang="pt-B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pt-BR" dirty="0" smtClean="0">
                <a:sym typeface="Wingdings" panose="05000000000000000000" pitchFamily="2" charset="2"/>
              </a:rPr>
              <a:t>Percurso</a:t>
            </a:r>
          </a:p>
          <a:p>
            <a:pPr lvl="1"/>
            <a:r>
              <a:rPr lang="pt-BR" dirty="0" smtClean="0">
                <a:sym typeface="Wingdings" panose="05000000000000000000" pitchFamily="2" charset="2"/>
              </a:rPr>
              <a:t>Os índices dos </a:t>
            </a:r>
            <a:r>
              <a:rPr lang="pt-BR" dirty="0" err="1" smtClean="0">
                <a:sym typeface="Wingdings" panose="05000000000000000000" pitchFamily="2" charset="2"/>
              </a:rPr>
              <a:t>arrays</a:t>
            </a:r>
            <a:r>
              <a:rPr lang="pt-BR" dirty="0" smtClean="0">
                <a:sym typeface="Wingdings" panose="05000000000000000000" pitchFamily="2" charset="2"/>
              </a:rPr>
              <a:t> começam em zero,</a:t>
            </a:r>
          </a:p>
          <a:p>
            <a:pPr lvl="1"/>
            <a:r>
              <a:rPr lang="pt-BR" dirty="0" smtClean="0">
                <a:sym typeface="Wingdings" panose="05000000000000000000" pitchFamily="2" charset="2"/>
              </a:rPr>
              <a:t>Os elementos são acessados utilizando []</a:t>
            </a:r>
          </a:p>
          <a:p>
            <a:pPr marL="457200" lvl="1" indent="0">
              <a:buNone/>
            </a:pPr>
            <a:r>
              <a:rPr lang="pt-B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V1[2]  10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94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ECMA-262</a:t>
            </a:r>
          </a:p>
          <a:p>
            <a:r>
              <a:rPr lang="pt-BR" dirty="0" smtClean="0"/>
              <a:t>Controla o comportamento de uma página web</a:t>
            </a:r>
          </a:p>
          <a:p>
            <a:r>
              <a:rPr lang="pt-BR" dirty="0" smtClean="0"/>
              <a:t>Pode acessar e modificar todas as </a:t>
            </a:r>
            <a:r>
              <a:rPr lang="pt-BR" dirty="0" err="1" smtClean="0"/>
              <a:t>tags</a:t>
            </a:r>
            <a:r>
              <a:rPr lang="pt-BR" dirty="0"/>
              <a:t> </a:t>
            </a:r>
            <a:r>
              <a:rPr lang="pt-BR" dirty="0" smtClean="0"/>
              <a:t>e atributos da página.</a:t>
            </a:r>
          </a:p>
          <a:p>
            <a:r>
              <a:rPr lang="pt-BR" dirty="0" smtClean="0"/>
              <a:t>É orientado a objetos</a:t>
            </a:r>
          </a:p>
          <a:p>
            <a:r>
              <a:rPr lang="pt-BR" dirty="0" smtClean="0"/>
              <a:t>Não é fortemente </a:t>
            </a:r>
            <a:r>
              <a:rPr lang="pt-BR" dirty="0" err="1" smtClean="0"/>
              <a:t>tipado</a:t>
            </a:r>
            <a:r>
              <a:rPr lang="pt-BR" dirty="0" smtClean="0"/>
              <a:t> (fracamente </a:t>
            </a:r>
            <a:r>
              <a:rPr lang="pt-BR" dirty="0" err="1" smtClean="0"/>
              <a:t>tipado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835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1277600" cy="4525963"/>
          </a:xfrm>
        </p:spPr>
        <p:txBody>
          <a:bodyPr/>
          <a:lstStyle/>
          <a:p>
            <a:r>
              <a:rPr lang="pt-BR" dirty="0" smtClean="0"/>
              <a:t>Incluindo um elemento ao </a:t>
            </a:r>
            <a:r>
              <a:rPr lang="pt-BR" dirty="0" err="1" smtClean="0"/>
              <a:t>array</a:t>
            </a:r>
            <a:endParaRPr lang="pt-BR" dirty="0" smtClean="0"/>
          </a:p>
          <a:p>
            <a:pPr marL="457200" lvl="1" indent="0">
              <a:buNone/>
            </a:pPr>
            <a:r>
              <a:rPr lang="pt-BR" sz="2000" dirty="0" smtClean="0">
                <a:latin typeface="Consolas" panose="020B0609020204030204" pitchFamily="49" charset="0"/>
              </a:rPr>
              <a:t>Var a = [“A”, “B”, “C”]</a:t>
            </a:r>
          </a:p>
          <a:p>
            <a:pPr marL="457200" lvl="1" indent="0">
              <a:buNone/>
            </a:pPr>
            <a:r>
              <a:rPr lang="pt-BR" sz="2000" dirty="0" err="1" smtClean="0">
                <a:latin typeface="Consolas" panose="020B0609020204030204" pitchFamily="49" charset="0"/>
              </a:rPr>
              <a:t>A.push</a:t>
            </a:r>
            <a:r>
              <a:rPr lang="pt-BR" sz="2000" dirty="0" smtClean="0">
                <a:latin typeface="Consolas" panose="020B0609020204030204" pitchFamily="49" charset="0"/>
              </a:rPr>
              <a:t>(“D”) </a:t>
            </a:r>
            <a:r>
              <a:rPr lang="pt-B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 [“A”, “B”, “C”, “D”]  adiciona elemento no final</a:t>
            </a:r>
          </a:p>
          <a:p>
            <a:pPr marL="457200" lvl="1" indent="0">
              <a:buNone/>
            </a:pPr>
            <a:r>
              <a:rPr lang="pt-BR" sz="20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A.unshift</a:t>
            </a:r>
            <a:r>
              <a:rPr lang="pt-B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(“Z”)  [“Z”,”A”,”B”,”C”,”D”]  adiciona elemento no inicio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smtClean="0">
                <a:sym typeface="Wingdings" panose="05000000000000000000" pitchFamily="2" charset="2"/>
              </a:rPr>
              <a:t>Deletando um elemento de um </a:t>
            </a:r>
            <a:r>
              <a:rPr lang="pt-BR" dirty="0" err="1" smtClean="0">
                <a:sym typeface="Wingdings" panose="05000000000000000000" pitchFamily="2" charset="2"/>
              </a:rPr>
              <a:t>Array</a:t>
            </a:r>
            <a:endParaRPr lang="pt-B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pt-BR" sz="2000" dirty="0" smtClean="0">
                <a:latin typeface="Consolas" panose="020B0609020204030204" pitchFamily="49" charset="0"/>
              </a:rPr>
              <a:t>Var A  = </a:t>
            </a:r>
            <a:r>
              <a:rPr lang="pt-BR" sz="2000" dirty="0">
                <a:latin typeface="Consolas" panose="020B0609020204030204" pitchFamily="49" charset="0"/>
                <a:sym typeface="Wingdings" panose="05000000000000000000" pitchFamily="2" charset="2"/>
              </a:rPr>
              <a:t>[“Z”,”A”,”B”,”C”,”D”] </a:t>
            </a:r>
            <a:endParaRPr lang="pt-BR" sz="20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pt-BR" sz="20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A.pop</a:t>
            </a:r>
            <a:r>
              <a:rPr lang="pt-B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  [“Z”,”A”,”B”,”C”]  Remove o último elemento</a:t>
            </a:r>
          </a:p>
          <a:p>
            <a:pPr marL="457200" lvl="1" indent="0">
              <a:buNone/>
            </a:pPr>
            <a:r>
              <a:rPr lang="pt-BR" sz="20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A.shift</a:t>
            </a:r>
            <a:r>
              <a:rPr lang="pt-B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  [“A”,”B”,”C”]  remove o primeiro elemento</a:t>
            </a:r>
          </a:p>
          <a:p>
            <a:pPr marL="457200" lvl="1" indent="0">
              <a:buNone/>
            </a:pPr>
            <a:r>
              <a:rPr lang="pt-B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delete A[1]  [“A”, , “C”]  deixa o </a:t>
            </a:r>
            <a:r>
              <a:rPr lang="pt-BR" sz="20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array</a:t>
            </a:r>
            <a:r>
              <a:rPr lang="pt-B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com a posição específica como </a:t>
            </a:r>
            <a:r>
              <a:rPr lang="pt-BR" sz="20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undefined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924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splice</a:t>
            </a:r>
            <a:r>
              <a:rPr lang="pt-BR" dirty="0" smtClean="0"/>
              <a:t> pode ser utilizado para adicionar ou remover elementos</a:t>
            </a:r>
          </a:p>
          <a:p>
            <a:r>
              <a:rPr lang="pt-BR" dirty="0" smtClean="0"/>
              <a:t>Splice(</a:t>
            </a:r>
            <a:r>
              <a:rPr lang="pt-BR" dirty="0" err="1" smtClean="0"/>
              <a:t>pos</a:t>
            </a:r>
            <a:r>
              <a:rPr lang="pt-BR" dirty="0" smtClean="0"/>
              <a:t>, </a:t>
            </a:r>
            <a:r>
              <a:rPr lang="pt-BR" dirty="0" err="1" smtClean="0"/>
              <a:t>qtdDeletar</a:t>
            </a:r>
            <a:r>
              <a:rPr lang="pt-BR" dirty="0" smtClean="0"/>
              <a:t>, </a:t>
            </a:r>
            <a:r>
              <a:rPr lang="pt-BR" dirty="0" err="1" smtClean="0"/>
              <a:t>elementos_a_adicionar</a:t>
            </a:r>
            <a:r>
              <a:rPr lang="pt-BR" dirty="0" smtClean="0"/>
              <a:t> separados com vírgula)</a:t>
            </a:r>
          </a:p>
          <a:p>
            <a:endParaRPr lang="pt-BR" dirty="0"/>
          </a:p>
          <a:p>
            <a:pPr marL="457200" lvl="1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Var A = [“A”,”B”,”C”];</a:t>
            </a:r>
          </a:p>
          <a:p>
            <a:r>
              <a:rPr lang="pt-BR" dirty="0" smtClean="0"/>
              <a:t>Adicionando:</a:t>
            </a:r>
          </a:p>
          <a:p>
            <a:pPr marL="457200" lvl="1" indent="0">
              <a:buNone/>
            </a:pPr>
            <a:r>
              <a:rPr lang="pt-BR" dirty="0" err="1" smtClean="0">
                <a:latin typeface="Consolas" panose="020B0609020204030204" pitchFamily="49" charset="0"/>
              </a:rPr>
              <a:t>A.splice</a:t>
            </a:r>
            <a:r>
              <a:rPr lang="pt-BR" dirty="0" smtClean="0">
                <a:latin typeface="Consolas" panose="020B0609020204030204" pitchFamily="49" charset="0"/>
              </a:rPr>
              <a:t>(1,0,”A1”,”A2”);</a:t>
            </a:r>
          </a:p>
          <a:p>
            <a:r>
              <a:rPr lang="pt-BR" dirty="0" smtClean="0"/>
              <a:t>Removendo</a:t>
            </a:r>
          </a:p>
          <a:p>
            <a:pPr marL="457200" lvl="1" indent="0">
              <a:buNone/>
            </a:pPr>
            <a:r>
              <a:rPr lang="pt-BR" dirty="0" err="1" smtClean="0">
                <a:latin typeface="Consolas" panose="020B0609020204030204" pitchFamily="49" charset="0"/>
              </a:rPr>
              <a:t>A.aplice</a:t>
            </a:r>
            <a:r>
              <a:rPr lang="pt-BR" dirty="0" smtClean="0">
                <a:latin typeface="Consolas" panose="020B0609020204030204" pitchFamily="49" charset="0"/>
              </a:rPr>
              <a:t>(1,2);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99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métodos </a:t>
            </a:r>
            <a:r>
              <a:rPr lang="pt-BR" dirty="0" err="1" smtClean="0"/>
              <a:t>toString</a:t>
            </a:r>
            <a:r>
              <a:rPr lang="pt-BR" dirty="0" smtClean="0"/>
              <a:t>() e </a:t>
            </a:r>
            <a:r>
              <a:rPr lang="pt-BR" dirty="0" err="1" smtClean="0"/>
              <a:t>join</a:t>
            </a:r>
            <a:r>
              <a:rPr lang="pt-BR" dirty="0" smtClean="0"/>
              <a:t>() transformam o </a:t>
            </a:r>
            <a:r>
              <a:rPr lang="pt-BR" dirty="0" err="1" smtClean="0"/>
              <a:t>array</a:t>
            </a:r>
            <a:r>
              <a:rPr lang="pt-BR" dirty="0" smtClean="0"/>
              <a:t> em </a:t>
            </a:r>
            <a:r>
              <a:rPr lang="pt-BR" dirty="0" err="1" smtClean="0"/>
              <a:t>string</a:t>
            </a:r>
            <a:r>
              <a:rPr lang="pt-BR" dirty="0" smtClean="0"/>
              <a:t>. O método </a:t>
            </a:r>
            <a:r>
              <a:rPr lang="pt-BR" dirty="0" err="1" smtClean="0"/>
              <a:t>join</a:t>
            </a:r>
            <a:r>
              <a:rPr lang="pt-BR" dirty="0" smtClean="0"/>
              <a:t> permite escolher o separador</a:t>
            </a:r>
          </a:p>
          <a:p>
            <a:pPr marL="457200" lvl="1" indent="0">
              <a:buNone/>
            </a:pPr>
            <a:r>
              <a:rPr lang="pt-BR" dirty="0">
                <a:latin typeface="Consolas" panose="020B0609020204030204" pitchFamily="49" charset="0"/>
              </a:rPr>
              <a:t>v</a:t>
            </a:r>
            <a:r>
              <a:rPr lang="pt-BR" dirty="0" smtClean="0">
                <a:latin typeface="Consolas" panose="020B0609020204030204" pitchFamily="49" charset="0"/>
              </a:rPr>
              <a:t>ar A  = [“A”,”B”,”C”]</a:t>
            </a:r>
          </a:p>
          <a:p>
            <a:pPr marL="457200" lvl="1" indent="0">
              <a:buNone/>
            </a:pPr>
            <a:r>
              <a:rPr lang="pt-BR" dirty="0" err="1" smtClean="0">
                <a:latin typeface="Consolas" panose="020B0609020204030204" pitchFamily="49" charset="0"/>
              </a:rPr>
              <a:t>A.toString</a:t>
            </a:r>
            <a:r>
              <a:rPr lang="pt-BR" dirty="0" smtClean="0">
                <a:latin typeface="Consolas" panose="020B0609020204030204" pitchFamily="49" charset="0"/>
              </a:rPr>
              <a:t>() </a:t>
            </a:r>
            <a:r>
              <a:rPr lang="pt-B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 A,B,C  separa os elementos com vírgulas</a:t>
            </a:r>
          </a:p>
          <a:p>
            <a:pPr marL="457200" lvl="1" indent="0">
              <a:buNone/>
            </a:pPr>
            <a:r>
              <a:rPr lang="pt-B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A.join</a:t>
            </a:r>
            <a:r>
              <a:rPr lang="pt-B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(“-”)  A-B-C  separa os elementos com o parâmetro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smtClean="0">
                <a:sym typeface="Wingdings" panose="05000000000000000000" pitchFamily="2" charset="2"/>
              </a:rPr>
              <a:t>A propriedade </a:t>
            </a:r>
            <a:r>
              <a:rPr lang="pt-BR" dirty="0" err="1" smtClean="0">
                <a:sym typeface="Wingdings" panose="05000000000000000000" pitchFamily="2" charset="2"/>
              </a:rPr>
              <a:t>length</a:t>
            </a:r>
            <a:r>
              <a:rPr lang="pt-BR" dirty="0" smtClean="0">
                <a:sym typeface="Wingdings" panose="05000000000000000000" pitchFamily="2" charset="2"/>
              </a:rPr>
              <a:t> devolve o número de elementos de um </a:t>
            </a:r>
            <a:r>
              <a:rPr lang="pt-BR" dirty="0" err="1" smtClean="0">
                <a:sym typeface="Wingdings" panose="05000000000000000000" pitchFamily="2" charset="2"/>
              </a:rPr>
              <a:t>array</a:t>
            </a:r>
            <a:r>
              <a:rPr lang="pt-BR" dirty="0" smtClean="0">
                <a:sym typeface="Wingdings" panose="05000000000000000000" pitchFamily="2" charset="2"/>
              </a:rPr>
              <a:t>. Também é utilizada para determinar o tamanho de uma </a:t>
            </a:r>
            <a:r>
              <a:rPr lang="pt-BR" dirty="0" err="1" smtClean="0">
                <a:sym typeface="Wingdings" panose="05000000000000000000" pitchFamily="2" charset="2"/>
              </a:rPr>
              <a:t>string</a:t>
            </a:r>
            <a:endParaRPr lang="pt-B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pt-B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A.length</a:t>
            </a:r>
            <a:r>
              <a:rPr lang="pt-B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 3</a:t>
            </a:r>
          </a:p>
          <a:p>
            <a:pPr marL="457200" lvl="1" indent="0">
              <a:buNone/>
            </a:pP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v</a:t>
            </a:r>
            <a:r>
              <a:rPr lang="pt-B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ar Nome = “</a:t>
            </a:r>
            <a:r>
              <a:rPr lang="pt-B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Unilago</a:t>
            </a:r>
            <a:r>
              <a:rPr lang="pt-BR" dirty="0" smtClean="0">
                <a:latin typeface="Consolas" panose="020B0609020204030204" pitchFamily="49" charset="0"/>
                <a:sym typeface="Wingdings" panose="05000000000000000000" pitchFamily="2" charset="2"/>
              </a:rPr>
              <a:t>”</a:t>
            </a:r>
          </a:p>
          <a:p>
            <a:pPr marL="457200" lvl="1" indent="0">
              <a:buNone/>
            </a:pPr>
            <a:r>
              <a:rPr lang="pt-B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Nome.length</a:t>
            </a:r>
            <a:r>
              <a:rPr lang="pt-B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 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997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For(inicialização; condição; variação) { }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For (</a:t>
            </a:r>
            <a:r>
              <a:rPr lang="pt-BR" dirty="0" err="1" smtClean="0">
                <a:latin typeface="Consolas" panose="020B0609020204030204" pitchFamily="49" charset="0"/>
              </a:rPr>
              <a:t>variavel</a:t>
            </a:r>
            <a:r>
              <a:rPr lang="pt-BR" dirty="0" smtClean="0">
                <a:latin typeface="Consolas" panose="020B0609020204030204" pitchFamily="49" charset="0"/>
              </a:rPr>
              <a:t> in Objeto) { } //Percorre os atributos de um objeto</a:t>
            </a:r>
          </a:p>
          <a:p>
            <a:pPr marL="457200" lvl="1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For(x in Pessoa) {</a:t>
            </a:r>
          </a:p>
          <a:p>
            <a:pPr marL="914400" lvl="2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Pessoa[x]; //acessa cada um dos atributos de pessoa</a:t>
            </a:r>
          </a:p>
          <a:p>
            <a:pPr marL="457200" lvl="1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}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While</a:t>
            </a:r>
            <a:r>
              <a:rPr lang="pt-BR" dirty="0" smtClean="0">
                <a:latin typeface="Consolas" panose="020B0609020204030204" pitchFamily="49" charset="0"/>
              </a:rPr>
              <a:t>(condição) { }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Do { }</a:t>
            </a:r>
            <a:r>
              <a:rPr lang="pt-BR" dirty="0" err="1" smtClean="0">
                <a:latin typeface="Consolas" panose="020B0609020204030204" pitchFamily="49" charset="0"/>
              </a:rPr>
              <a:t>while</a:t>
            </a:r>
            <a:r>
              <a:rPr lang="pt-BR" dirty="0" smtClean="0">
                <a:latin typeface="Consolas" panose="020B0609020204030204" pitchFamily="49" charset="0"/>
              </a:rPr>
              <a:t>(condição);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812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Adicionar a palavra </a:t>
            </a:r>
            <a:r>
              <a:rPr lang="pt-BR" dirty="0" err="1" smtClean="0"/>
              <a:t>debugger</a:t>
            </a:r>
            <a:r>
              <a:rPr lang="pt-BR" dirty="0" smtClean="0"/>
              <a:t>; onde você quiser parar a execução do </a:t>
            </a:r>
            <a:r>
              <a:rPr lang="pt-BR" dirty="0" err="1" smtClean="0"/>
              <a:t>javascript</a:t>
            </a:r>
            <a:r>
              <a:rPr lang="pt-BR" dirty="0" smtClean="0"/>
              <a:t>;</a:t>
            </a:r>
          </a:p>
          <a:p>
            <a:r>
              <a:rPr lang="pt-BR" dirty="0" smtClean="0"/>
              <a:t>Utilize o inspetor de elementos, aba </a:t>
            </a:r>
            <a:r>
              <a:rPr lang="pt-BR" dirty="0" err="1" smtClean="0"/>
              <a:t>source</a:t>
            </a:r>
            <a:r>
              <a:rPr lang="pt-BR" dirty="0" smtClean="0"/>
              <a:t> ou </a:t>
            </a:r>
            <a:r>
              <a:rPr lang="pt-BR" dirty="0" err="1" smtClean="0"/>
              <a:t>debugger</a:t>
            </a:r>
            <a:r>
              <a:rPr lang="pt-BR" dirty="0" smtClean="0"/>
              <a:t> para acompanhar a execução </a:t>
            </a:r>
          </a:p>
          <a:p>
            <a:pPr lvl="1"/>
            <a:r>
              <a:rPr lang="pt-BR" dirty="0" smtClean="0"/>
              <a:t>F10 – próxima instrução;</a:t>
            </a:r>
          </a:p>
          <a:p>
            <a:pPr lvl="1"/>
            <a:r>
              <a:rPr lang="pt-BR" dirty="0" smtClean="0"/>
              <a:t>F11 – entra na função; </a:t>
            </a:r>
          </a:p>
          <a:p>
            <a:pPr lvl="1"/>
            <a:r>
              <a:rPr lang="pt-BR" dirty="0" smtClean="0"/>
              <a:t>Shift+F11 – sai da função ou vai para o próximo breakpoint; </a:t>
            </a:r>
          </a:p>
          <a:p>
            <a:pPr lvl="1"/>
            <a:r>
              <a:rPr lang="pt-BR" dirty="0" smtClean="0"/>
              <a:t>F8 encerra a depuração;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Debugando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580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não tem funções de entrada de dados.</a:t>
            </a:r>
          </a:p>
          <a:p>
            <a:r>
              <a:rPr lang="pt-BR" dirty="0" smtClean="0"/>
              <a:t>Para obter valores é necessário utilizar componentes do HTML</a:t>
            </a:r>
          </a:p>
          <a:p>
            <a:r>
              <a:rPr lang="pt-BR" dirty="0" smtClean="0"/>
              <a:t>4 formas de realizar a saída de dados:</a:t>
            </a:r>
          </a:p>
          <a:p>
            <a:pPr lvl="1"/>
            <a:r>
              <a:rPr lang="pt-BR" dirty="0" smtClean="0"/>
              <a:t>Por meio de componentes</a:t>
            </a:r>
          </a:p>
          <a:p>
            <a:pPr lvl="1"/>
            <a:r>
              <a:rPr lang="pt-BR" dirty="0" err="1" smtClean="0"/>
              <a:t>document.write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console.log()</a:t>
            </a:r>
          </a:p>
          <a:p>
            <a:pPr lvl="1"/>
            <a:r>
              <a:rPr lang="pt-BR" dirty="0" err="1" smtClean="0"/>
              <a:t>alert</a:t>
            </a:r>
            <a:r>
              <a:rPr lang="pt-BR" dirty="0" smtClean="0"/>
              <a:t>()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6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página </a:t>
            </a:r>
            <a:r>
              <a:rPr lang="pt-BR" dirty="0" err="1" smtClean="0"/>
              <a:t>html</a:t>
            </a:r>
            <a:r>
              <a:rPr lang="pt-BR" dirty="0" smtClean="0"/>
              <a:t> é uma árvore de objetos</a:t>
            </a:r>
          </a:p>
          <a:p>
            <a:r>
              <a:rPr lang="pt-BR" dirty="0" smtClean="0"/>
              <a:t>Todas as </a:t>
            </a:r>
            <a:r>
              <a:rPr lang="pt-BR" dirty="0" err="1" smtClean="0"/>
              <a:t>tags</a:t>
            </a:r>
            <a:r>
              <a:rPr lang="pt-BR" dirty="0" smtClean="0"/>
              <a:t> </a:t>
            </a:r>
            <a:r>
              <a:rPr lang="pt-BR" dirty="0" err="1" smtClean="0"/>
              <a:t>html</a:t>
            </a:r>
            <a:r>
              <a:rPr lang="pt-BR" dirty="0" smtClean="0"/>
              <a:t> pode ter o atributo id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DOM (</a:t>
            </a:r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959" y="2805608"/>
            <a:ext cx="7054898" cy="386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09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3 formas de acessar elementos:</a:t>
            </a:r>
          </a:p>
          <a:p>
            <a:pPr lvl="1"/>
            <a:r>
              <a:rPr lang="pt-BR" dirty="0" err="1"/>
              <a:t>document.getElementById</a:t>
            </a:r>
            <a:r>
              <a:rPr lang="pt-BR" dirty="0" smtClean="0"/>
              <a:t>();</a:t>
            </a:r>
            <a:endParaRPr lang="pt-BR" dirty="0"/>
          </a:p>
          <a:p>
            <a:pPr lvl="1"/>
            <a:r>
              <a:rPr lang="pt-BR" dirty="0" err="1" smtClean="0"/>
              <a:t>document.getElementsByTagName</a:t>
            </a:r>
            <a:r>
              <a:rPr lang="pt-BR" dirty="0" smtClean="0"/>
              <a:t>();</a:t>
            </a:r>
            <a:endParaRPr lang="pt-BR" dirty="0"/>
          </a:p>
          <a:p>
            <a:pPr lvl="1"/>
            <a:r>
              <a:rPr lang="pt-BR" dirty="0" err="1" smtClean="0"/>
              <a:t>document.getElementsByClassName</a:t>
            </a:r>
            <a:r>
              <a:rPr lang="pt-BR" dirty="0" smtClean="0"/>
              <a:t>();</a:t>
            </a:r>
          </a:p>
          <a:p>
            <a:pPr lvl="1"/>
            <a:endParaRPr lang="pt-BR" dirty="0"/>
          </a:p>
          <a:p>
            <a:r>
              <a:rPr lang="pt-BR" dirty="0" smtClean="0"/>
              <a:t>Elementos e </a:t>
            </a:r>
            <a:r>
              <a:rPr lang="pt-BR" dirty="0" err="1" smtClean="0"/>
              <a:t>arrays</a:t>
            </a:r>
            <a:r>
              <a:rPr lang="pt-BR" dirty="0" smtClean="0"/>
              <a:t> de elementos</a:t>
            </a:r>
          </a:p>
          <a:p>
            <a:endParaRPr lang="pt-BR" dirty="0"/>
          </a:p>
          <a:p>
            <a:r>
              <a:rPr lang="pt-BR" dirty="0" smtClean="0"/>
              <a:t>Exercício: crie uma página </a:t>
            </a:r>
            <a:r>
              <a:rPr lang="pt-BR" dirty="0" err="1" smtClean="0"/>
              <a:t>html</a:t>
            </a:r>
            <a:r>
              <a:rPr lang="pt-BR" dirty="0" smtClean="0"/>
              <a:t> com 3 parágrafos.</a:t>
            </a:r>
          </a:p>
          <a:p>
            <a:pPr lvl="1"/>
            <a:r>
              <a:rPr lang="pt-BR" dirty="0" smtClean="0"/>
              <a:t>1 dos parágrafos deve ter o atributo id definido</a:t>
            </a:r>
          </a:p>
          <a:p>
            <a:pPr lvl="1"/>
            <a:r>
              <a:rPr lang="pt-BR" dirty="0" smtClean="0"/>
              <a:t>1 dos parágrafos deve ter uma classe </a:t>
            </a:r>
            <a:r>
              <a:rPr lang="pt-BR" dirty="0" err="1" smtClean="0"/>
              <a:t>css</a:t>
            </a:r>
            <a:endParaRPr lang="pt-BR" dirty="0" smtClean="0"/>
          </a:p>
          <a:p>
            <a:pPr lvl="1"/>
            <a:r>
              <a:rPr lang="pt-BR" dirty="0" smtClean="0"/>
              <a:t>Mostre no console o resultado das 3 formas de acesso aos elementos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 Acesso a elementos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439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i="1" dirty="0" err="1" smtClean="0"/>
              <a:t>element</a:t>
            </a:r>
            <a:r>
              <a:rPr lang="pt-BR" dirty="0" err="1" smtClean="0"/>
              <a:t>.innerHtml</a:t>
            </a:r>
            <a:endParaRPr lang="pt-BR" dirty="0" smtClean="0"/>
          </a:p>
          <a:p>
            <a:r>
              <a:rPr lang="pt-BR" i="1" dirty="0" err="1" smtClean="0"/>
              <a:t>element</a:t>
            </a:r>
            <a:r>
              <a:rPr lang="pt-BR" dirty="0" err="1" smtClean="0"/>
              <a:t>.innerText</a:t>
            </a:r>
            <a:endParaRPr lang="pt-BR" dirty="0" smtClean="0"/>
          </a:p>
          <a:p>
            <a:r>
              <a:rPr lang="pt-BR" i="1" dirty="0" err="1" smtClean="0"/>
              <a:t>element</a:t>
            </a:r>
            <a:r>
              <a:rPr lang="pt-BR" dirty="0" err="1" smtClean="0"/>
              <a:t>.attribute</a:t>
            </a:r>
            <a:endParaRPr lang="pt-BR" dirty="0" smtClean="0"/>
          </a:p>
          <a:p>
            <a:r>
              <a:rPr lang="pt-BR" i="1" dirty="0" err="1" smtClean="0"/>
              <a:t>element</a:t>
            </a:r>
            <a:r>
              <a:rPr lang="pt-BR" dirty="0" err="1" smtClean="0"/>
              <a:t>.setAttribute</a:t>
            </a:r>
            <a:r>
              <a:rPr lang="pt-BR" dirty="0" smtClean="0"/>
              <a:t>(</a:t>
            </a:r>
            <a:r>
              <a:rPr lang="pt-BR" dirty="0" err="1" smtClean="0"/>
              <a:t>attribute,value</a:t>
            </a:r>
            <a:r>
              <a:rPr lang="pt-BR" dirty="0" smtClean="0"/>
              <a:t>)</a:t>
            </a:r>
          </a:p>
          <a:p>
            <a:r>
              <a:rPr lang="pt-BR" i="1" dirty="0" err="1" smtClean="0"/>
              <a:t>element</a:t>
            </a:r>
            <a:r>
              <a:rPr lang="pt-BR" dirty="0" err="1" smtClean="0"/>
              <a:t>.style.property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 Alterando elementos </a:t>
            </a:r>
            <a:r>
              <a:rPr lang="pt-BR" dirty="0" err="1" smtClean="0"/>
              <a:t>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48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i="1" dirty="0" err="1"/>
              <a:t>document</a:t>
            </a:r>
            <a:r>
              <a:rPr lang="pt-BR" dirty="0" err="1"/>
              <a:t>.createElement</a:t>
            </a:r>
            <a:r>
              <a:rPr lang="pt-BR" dirty="0" smtClean="0"/>
              <a:t>(“elemento”);</a:t>
            </a:r>
          </a:p>
          <a:p>
            <a:r>
              <a:rPr lang="pt-BR" i="1" dirty="0" err="1" smtClean="0"/>
              <a:t>element</a:t>
            </a:r>
            <a:r>
              <a:rPr lang="pt-BR" dirty="0" err="1" smtClean="0"/>
              <a:t>.appendChild</a:t>
            </a:r>
            <a:r>
              <a:rPr lang="pt-BR" dirty="0" smtClean="0"/>
              <a:t>(</a:t>
            </a:r>
            <a:r>
              <a:rPr lang="pt-BR" dirty="0" err="1" smtClean="0"/>
              <a:t>element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 Criando elementos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720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i="1" dirty="0" err="1" smtClean="0"/>
              <a:t>element</a:t>
            </a:r>
            <a:r>
              <a:rPr lang="pt-BR" dirty="0" err="1" smtClean="0"/>
              <a:t>.replaceChild</a:t>
            </a:r>
            <a:r>
              <a:rPr lang="pt-BR" dirty="0" smtClean="0"/>
              <a:t>(</a:t>
            </a:r>
            <a:r>
              <a:rPr lang="pt-BR" dirty="0" err="1" smtClean="0"/>
              <a:t>novoElemento</a:t>
            </a:r>
            <a:r>
              <a:rPr lang="pt-BR" dirty="0" smtClean="0"/>
              <a:t>, </a:t>
            </a:r>
            <a:r>
              <a:rPr lang="pt-BR" dirty="0" err="1" smtClean="0"/>
              <a:t>elementoSubstituido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 Substituindo elemento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29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i="1" dirty="0" err="1" smtClean="0"/>
              <a:t>element</a:t>
            </a:r>
            <a:r>
              <a:rPr lang="pt-BR" dirty="0" err="1" smtClean="0"/>
              <a:t>.removeChild</a:t>
            </a:r>
            <a:r>
              <a:rPr lang="pt-BR" dirty="0" smtClean="0"/>
              <a:t>(elemento);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 Removendo elementos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586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798</TotalTime>
  <Words>1351</Words>
  <Application>Microsoft Office PowerPoint</Application>
  <PresentationFormat>Personalizar</PresentationFormat>
  <Paragraphs>237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Tema1</vt:lpstr>
      <vt:lpstr>Linguagem técnica de programação II</vt:lpstr>
      <vt:lpstr>Javascript</vt:lpstr>
      <vt:lpstr>Entrada e saída</vt:lpstr>
      <vt:lpstr>HTML DOM (Document Object Model)</vt:lpstr>
      <vt:lpstr>DOM Acesso a elementos</vt:lpstr>
      <vt:lpstr>DOM Alterando elementos html</vt:lpstr>
      <vt:lpstr>DOM Criando elementos</vt:lpstr>
      <vt:lpstr>DOM Substituindo elemento</vt:lpstr>
      <vt:lpstr>DOM Removendo elementos</vt:lpstr>
      <vt:lpstr>DOM eventos</vt:lpstr>
      <vt:lpstr>Tipos de dados em Javascript</vt:lpstr>
      <vt:lpstr>Operadores aritméticos e de string</vt:lpstr>
      <vt:lpstr>Operadores de comparação e lógicos </vt:lpstr>
      <vt:lpstr>Operações com javascript</vt:lpstr>
      <vt:lpstr>Operações com Javascript</vt:lpstr>
      <vt:lpstr>Funções</vt:lpstr>
      <vt:lpstr>Objetos</vt:lpstr>
      <vt:lpstr>Acesso a membros dos objetos</vt:lpstr>
      <vt:lpstr>Arrays</vt:lpstr>
      <vt:lpstr>Arrays</vt:lpstr>
      <vt:lpstr>Arrays</vt:lpstr>
      <vt:lpstr>Arrays</vt:lpstr>
      <vt:lpstr>Laços de repetição</vt:lpstr>
      <vt:lpstr>Debugando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65</cp:revision>
  <dcterms:created xsi:type="dcterms:W3CDTF">2016-02-18T16:34:31Z</dcterms:created>
  <dcterms:modified xsi:type="dcterms:W3CDTF">2018-03-19T21:30:08Z</dcterms:modified>
</cp:coreProperties>
</file>