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64" r:id="rId5"/>
    <p:sldId id="259" r:id="rId6"/>
    <p:sldId id="265" r:id="rId7"/>
    <p:sldId id="262" r:id="rId8"/>
    <p:sldId id="266" r:id="rId9"/>
    <p:sldId id="267" r:id="rId10"/>
    <p:sldId id="261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 de componentes</a:t>
            </a:r>
          </a:p>
          <a:p>
            <a:r>
              <a:rPr lang="pt-BR" dirty="0" smtClean="0"/>
              <a:t>Manipulação de componentes;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formulário para cadastro de pessoa, com nome, telefone, endereço e CPF;</a:t>
            </a:r>
          </a:p>
          <a:p>
            <a:r>
              <a:rPr lang="pt-BR" dirty="0" smtClean="0"/>
              <a:t>O botão salvar faz com que os dados sejam exibidos em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err="1" smtClean="0"/>
              <a:t>label</a:t>
            </a:r>
            <a:r>
              <a:rPr lang="pt-BR" dirty="0" smtClean="0"/>
              <a:t> (ou em uma </a:t>
            </a:r>
            <a:r>
              <a:rPr lang="pt-BR" smtClean="0"/>
              <a:t>tabela);</a:t>
            </a:r>
            <a:endParaRPr lang="pt-BR" dirty="0" smtClean="0"/>
          </a:p>
          <a:p>
            <a:r>
              <a:rPr lang="pt-BR" dirty="0" smtClean="0"/>
              <a:t>Ao passar o mouse sobre o nome do campo ele deve ficar maior (fonte 18)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Hide</a:t>
            </a:r>
            <a:endParaRPr lang="pt-BR" dirty="0" smtClean="0"/>
          </a:p>
          <a:p>
            <a:r>
              <a:rPr lang="pt-BR" dirty="0" smtClean="0"/>
              <a:t>Show</a:t>
            </a:r>
          </a:p>
          <a:p>
            <a:r>
              <a:rPr lang="pt-BR" dirty="0" err="1" smtClean="0"/>
              <a:t>Toggle</a:t>
            </a:r>
            <a:endParaRPr lang="pt-BR" dirty="0" smtClean="0"/>
          </a:p>
          <a:p>
            <a:r>
              <a:rPr lang="pt-BR" dirty="0" smtClean="0"/>
              <a:t>Slide</a:t>
            </a:r>
          </a:p>
          <a:p>
            <a:r>
              <a:rPr lang="pt-BR" dirty="0" smtClean="0"/>
              <a:t>Fade</a:t>
            </a:r>
          </a:p>
          <a:p>
            <a:r>
              <a:rPr lang="pt-BR" dirty="0" err="1" smtClean="0"/>
              <a:t>Animate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Efeitos em </a:t>
            </a:r>
            <a:r>
              <a:rPr lang="pt-BR" dirty="0" err="1" smtClean="0"/>
              <a:t>JQuery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efeito </a:t>
            </a:r>
            <a:r>
              <a:rPr lang="pt-BR" dirty="0" err="1" smtClean="0"/>
              <a:t>Hide</a:t>
            </a:r>
            <a:r>
              <a:rPr lang="pt-BR" dirty="0" smtClean="0"/>
              <a:t> é utilizado para ocultar componentes da página HTML</a:t>
            </a:r>
          </a:p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latin typeface="Consolas" panose="020B0609020204030204" pitchFamily="49" charset="0"/>
              </a:rPr>
              <a:t>$(Seletor).</a:t>
            </a:r>
            <a:r>
              <a:rPr lang="pt-BR" dirty="0" err="1" smtClean="0">
                <a:latin typeface="Consolas" panose="020B0609020204030204" pitchFamily="49" charset="0"/>
              </a:rPr>
              <a:t>hide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 smtClean="0">
                <a:latin typeface="Consolas" panose="020B0609020204030204" pitchFamily="49" charset="0"/>
              </a:rPr>
              <a:t>speed</a:t>
            </a:r>
            <a:r>
              <a:rPr lang="pt-BR" dirty="0" smtClean="0"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latin typeface="Consolas" panose="020B0609020204030204" pitchFamily="49" charset="0"/>
              </a:rPr>
              <a:t>callback</a:t>
            </a:r>
            <a:r>
              <a:rPr lang="pt-BR" dirty="0" smtClean="0">
                <a:latin typeface="Consolas" panose="020B0609020204030204" pitchFamily="49" charset="0"/>
              </a:rPr>
              <a:t>]);</a:t>
            </a:r>
          </a:p>
          <a:p>
            <a:pPr marL="514350" indent="-457200"/>
            <a:endParaRPr lang="pt-BR" dirty="0" smtClean="0"/>
          </a:p>
          <a:p>
            <a:pPr marL="514350" indent="-457200"/>
            <a:r>
              <a:rPr lang="pt-BR" dirty="0" smtClean="0"/>
              <a:t>O efeito Show é utilizado para mostrar itens ocultos da  página HTML</a:t>
            </a:r>
          </a:p>
          <a:p>
            <a:pPr marL="514350" indent="-457200"/>
            <a:r>
              <a:rPr lang="pt-BR" dirty="0" smtClean="0"/>
              <a:t>Sintaxe:</a:t>
            </a:r>
          </a:p>
          <a:p>
            <a:pPr marL="57150" indent="0">
              <a:buNone/>
            </a:pPr>
            <a:r>
              <a:rPr lang="pt-BR" dirty="0"/>
              <a:t>	</a:t>
            </a:r>
            <a:r>
              <a:rPr lang="pt-BR" dirty="0" smtClean="0">
                <a:latin typeface="Consolas" panose="020B0609020204030204" pitchFamily="49" charset="0"/>
              </a:rPr>
              <a:t>$(Seletor).show([</a:t>
            </a:r>
            <a:r>
              <a:rPr lang="pt-BR" dirty="0" err="1" smtClean="0">
                <a:latin typeface="Consolas" panose="020B0609020204030204" pitchFamily="49" charset="0"/>
              </a:rPr>
              <a:t>speed</a:t>
            </a:r>
            <a:r>
              <a:rPr lang="pt-BR" dirty="0" smtClean="0"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latin typeface="Consolas" panose="020B0609020204030204" pitchFamily="49" charset="0"/>
              </a:rPr>
              <a:t>callback</a:t>
            </a:r>
            <a:r>
              <a:rPr lang="pt-BR" dirty="0" smtClean="0">
                <a:latin typeface="Consolas" panose="020B0609020204030204" pitchFamily="49" charset="0"/>
              </a:rPr>
              <a:t>]);</a:t>
            </a:r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Efeitos </a:t>
            </a:r>
            <a:r>
              <a:rPr lang="pt-BR" dirty="0" err="1" smtClean="0"/>
              <a:t>Hide</a:t>
            </a:r>
            <a:r>
              <a:rPr lang="pt-BR" dirty="0" smtClean="0"/>
              <a:t>  e Show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4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Parâmetros </a:t>
            </a:r>
            <a:r>
              <a:rPr lang="pt-BR" dirty="0" err="1"/>
              <a:t>opicionais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).efeito([</a:t>
            </a:r>
            <a:r>
              <a:rPr lang="pt-BR" dirty="0" err="1" smtClean="0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latin typeface="Consolas" panose="020B0609020204030204" pitchFamily="49" charset="0"/>
              </a:rPr>
              <a:t>callback</a:t>
            </a:r>
            <a:r>
              <a:rPr lang="pt-BR" dirty="0" smtClean="0">
                <a:latin typeface="Consolas" panose="020B0609020204030204" pitchFamily="49" charset="0"/>
              </a:rPr>
              <a:t>]);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/>
              <a:t>Speed</a:t>
            </a:r>
            <a:r>
              <a:rPr lang="pt-BR" dirty="0"/>
              <a:t>: valores </a:t>
            </a:r>
            <a:r>
              <a:rPr lang="pt-BR" dirty="0" err="1"/>
              <a:t>slow</a:t>
            </a:r>
            <a:r>
              <a:rPr lang="pt-BR" dirty="0"/>
              <a:t>, </a:t>
            </a:r>
            <a:r>
              <a:rPr lang="pt-BR" dirty="0" err="1"/>
              <a:t>fast</a:t>
            </a:r>
            <a:r>
              <a:rPr lang="pt-BR" dirty="0"/>
              <a:t> ou tempo em milissegundos</a:t>
            </a:r>
          </a:p>
          <a:p>
            <a:r>
              <a:rPr lang="pt-BR" dirty="0" err="1"/>
              <a:t>Callback</a:t>
            </a:r>
            <a:r>
              <a:rPr lang="pt-BR" dirty="0"/>
              <a:t>: função a ser chamada após o termino do efeito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opcionais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3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efeito </a:t>
            </a:r>
            <a:r>
              <a:rPr lang="pt-BR" dirty="0" err="1" smtClean="0"/>
              <a:t>Toggle</a:t>
            </a:r>
            <a:r>
              <a:rPr lang="pt-BR" dirty="0" smtClean="0"/>
              <a:t> alterna entre ocultar (</a:t>
            </a:r>
            <a:r>
              <a:rPr lang="pt-BR" dirty="0" err="1" smtClean="0"/>
              <a:t>hide</a:t>
            </a:r>
            <a:r>
              <a:rPr lang="pt-BR" dirty="0" smtClean="0"/>
              <a:t>) e mostrar (show) um componente.</a:t>
            </a:r>
          </a:p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nsolas" panose="020B0609020204030204" pitchFamily="49" charset="0"/>
              </a:rPr>
              <a:t>$(Seletor).</a:t>
            </a:r>
            <a:r>
              <a:rPr lang="pt-BR" dirty="0" err="1" smtClean="0">
                <a:latin typeface="Consolas" panose="020B0609020204030204" pitchFamily="49" charset="0"/>
              </a:rPr>
              <a:t>toggle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 smtClean="0">
                <a:latin typeface="Consolas" panose="020B0609020204030204" pitchFamily="49" charset="0"/>
              </a:rPr>
              <a:t>speed</a:t>
            </a:r>
            <a:r>
              <a:rPr lang="pt-BR" dirty="0" smtClean="0"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latin typeface="Consolas" panose="020B0609020204030204" pitchFamily="49" charset="0"/>
              </a:rPr>
              <a:t>callback</a:t>
            </a:r>
            <a:r>
              <a:rPr lang="pt-BR" dirty="0" smtClean="0">
                <a:latin typeface="Consolas" panose="020B0609020204030204" pitchFamily="49" charset="0"/>
              </a:rPr>
              <a:t>]);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Toggle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3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42267"/>
          </a:xfrm>
        </p:spPr>
        <p:txBody>
          <a:bodyPr>
            <a:normAutofit/>
          </a:bodyPr>
          <a:lstStyle/>
          <a:p>
            <a:r>
              <a:rPr lang="pt-BR" dirty="0" smtClean="0"/>
              <a:t>Efeito de transição de aparecer e desaparecer;</a:t>
            </a:r>
          </a:p>
          <a:p>
            <a:r>
              <a:rPr lang="pt-BR" dirty="0" smtClean="0"/>
              <a:t>4 funções</a:t>
            </a:r>
          </a:p>
          <a:p>
            <a:pPr lvl="1"/>
            <a:r>
              <a:rPr lang="pt-BR" dirty="0" err="1" smtClean="0"/>
              <a:t>FadeIn</a:t>
            </a:r>
            <a:r>
              <a:rPr lang="pt-BR" dirty="0" smtClean="0"/>
              <a:t>: Aparecer</a:t>
            </a:r>
          </a:p>
          <a:p>
            <a:pPr lvl="1"/>
            <a:r>
              <a:rPr lang="pt-BR" dirty="0" err="1" smtClean="0"/>
              <a:t>FadeOut</a:t>
            </a:r>
            <a:r>
              <a:rPr lang="pt-BR" dirty="0" smtClean="0"/>
              <a:t>: Desaparecer</a:t>
            </a:r>
          </a:p>
          <a:p>
            <a:pPr lvl="1"/>
            <a:r>
              <a:rPr lang="pt-BR" dirty="0" err="1" smtClean="0"/>
              <a:t>FadeToggle</a:t>
            </a:r>
            <a:r>
              <a:rPr lang="pt-BR" dirty="0" smtClean="0"/>
              <a:t>: Alternar entre aparecer e Desaparecer</a:t>
            </a:r>
          </a:p>
          <a:p>
            <a:pPr lvl="1"/>
            <a:r>
              <a:rPr lang="pt-BR" dirty="0" err="1" smtClean="0"/>
              <a:t>FadeTo</a:t>
            </a:r>
            <a:r>
              <a:rPr lang="pt-BR" dirty="0" smtClean="0"/>
              <a:t>: Determina a opacidade (valores entre 0 e 1 )do aparecimento e desaparecimento </a:t>
            </a:r>
            <a:endParaRPr lang="pt-BR" dirty="0"/>
          </a:p>
          <a:p>
            <a:r>
              <a:rPr lang="pt-BR" dirty="0" smtClean="0"/>
              <a:t>Sintaxes: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fadeIn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fadeOut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fadeToggle</a:t>
            </a:r>
            <a:r>
              <a:rPr lang="pt-BR" dirty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fadeTo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 smtClean="0">
                <a:latin typeface="Consolas" panose="020B0609020204030204" pitchFamily="49" charset="0"/>
              </a:rPr>
              <a:t>, opacidade,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 smtClean="0">
                <a:latin typeface="Consolas" panose="020B0609020204030204" pitchFamily="49" charset="0"/>
              </a:rPr>
              <a:t>]);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42267"/>
          </a:xfrm>
        </p:spPr>
        <p:txBody>
          <a:bodyPr>
            <a:normAutofit/>
          </a:bodyPr>
          <a:lstStyle/>
          <a:p>
            <a:r>
              <a:rPr lang="pt-BR" dirty="0" smtClean="0"/>
              <a:t>Efeito de transição de aparecer para baixo e desaparecer para cima;</a:t>
            </a:r>
          </a:p>
          <a:p>
            <a:r>
              <a:rPr lang="pt-BR" dirty="0"/>
              <a:t>3</a:t>
            </a:r>
            <a:r>
              <a:rPr lang="pt-BR" dirty="0" smtClean="0"/>
              <a:t> funções</a:t>
            </a:r>
          </a:p>
          <a:p>
            <a:pPr lvl="1"/>
            <a:r>
              <a:rPr lang="pt-BR" dirty="0" err="1" smtClean="0"/>
              <a:t>slideDown</a:t>
            </a:r>
            <a:r>
              <a:rPr lang="pt-BR" dirty="0" smtClean="0"/>
              <a:t>: Mostra o componente com efeito de descer</a:t>
            </a:r>
          </a:p>
          <a:p>
            <a:pPr lvl="1"/>
            <a:r>
              <a:rPr lang="pt-BR" dirty="0" err="1" smtClean="0"/>
              <a:t>slideUp</a:t>
            </a:r>
            <a:r>
              <a:rPr lang="pt-BR" dirty="0" smtClean="0"/>
              <a:t>: Oculta o componente com efeito e subir</a:t>
            </a:r>
          </a:p>
          <a:p>
            <a:pPr lvl="1"/>
            <a:r>
              <a:rPr lang="pt-BR" dirty="0" err="1" smtClean="0"/>
              <a:t>slideToggle</a:t>
            </a:r>
            <a:r>
              <a:rPr lang="pt-BR" dirty="0" smtClean="0"/>
              <a:t>: Alterna entre aparecer e desaparecer</a:t>
            </a:r>
          </a:p>
          <a:p>
            <a:pPr lvl="1"/>
            <a:endParaRPr lang="pt-BR" dirty="0"/>
          </a:p>
          <a:p>
            <a:r>
              <a:rPr lang="pt-BR" dirty="0" smtClean="0"/>
              <a:t>Sintaxes: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slideDown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slideUp</a:t>
            </a:r>
            <a:r>
              <a:rPr lang="pt-BR" dirty="0" smtClean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slideToggle</a:t>
            </a:r>
            <a:r>
              <a:rPr lang="pt-BR" dirty="0">
                <a:latin typeface="Consolas" panose="020B0609020204030204" pitchFamily="49" charset="0"/>
              </a:rPr>
              <a:t>([</a:t>
            </a:r>
            <a:r>
              <a:rPr lang="pt-BR" dirty="0" err="1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8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42267"/>
          </a:xfrm>
        </p:spPr>
        <p:txBody>
          <a:bodyPr>
            <a:normAutofit/>
          </a:bodyPr>
          <a:lstStyle/>
          <a:p>
            <a:r>
              <a:rPr lang="pt-BR" dirty="0" smtClean="0"/>
              <a:t>Efeito de animação personalizada com base em parâmetros;</a:t>
            </a:r>
          </a:p>
          <a:p>
            <a:endParaRPr lang="pt-BR" dirty="0"/>
          </a:p>
          <a:p>
            <a:r>
              <a:rPr lang="pt-BR" dirty="0" smtClean="0"/>
              <a:t>Sintaxe:</a:t>
            </a:r>
          </a:p>
          <a:p>
            <a:r>
              <a:rPr lang="pt-BR" dirty="0">
                <a:latin typeface="Consolas" panose="020B0609020204030204" pitchFamily="49" charset="0"/>
              </a:rPr>
              <a:t>$(Seletor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animate</a:t>
            </a:r>
            <a:r>
              <a:rPr lang="pt-BR" dirty="0" smtClean="0">
                <a:latin typeface="Consolas" panose="020B0609020204030204" pitchFamily="49" charset="0"/>
              </a:rPr>
              <a:t>({</a:t>
            </a:r>
            <a:r>
              <a:rPr lang="pt-BR" dirty="0" err="1" smtClean="0">
                <a:latin typeface="Consolas" panose="020B0609020204030204" pitchFamily="49" charset="0"/>
              </a:rPr>
              <a:t>parametros</a:t>
            </a:r>
            <a:r>
              <a:rPr lang="pt-BR" dirty="0" smtClean="0">
                <a:latin typeface="Consolas" panose="020B0609020204030204" pitchFamily="49" charset="0"/>
              </a:rPr>
              <a:t>},[</a:t>
            </a:r>
            <a:r>
              <a:rPr lang="pt-BR" dirty="0" err="1" smtClean="0">
                <a:latin typeface="Consolas" panose="020B0609020204030204" pitchFamily="49" charset="0"/>
              </a:rPr>
              <a:t>speed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callback</a:t>
            </a:r>
            <a:r>
              <a:rPr lang="pt-BR" dirty="0">
                <a:latin typeface="Consolas" panose="020B0609020204030204" pitchFamily="49" charset="0"/>
              </a:rPr>
              <a:t>]);</a:t>
            </a:r>
          </a:p>
          <a:p>
            <a:endParaRPr lang="pt-BR" dirty="0" smtClean="0"/>
          </a:p>
          <a:p>
            <a:r>
              <a:rPr lang="pt-BR" dirty="0" smtClean="0"/>
              <a:t>Os parâmetros podem ser quaisquer propriedades CSS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Animate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4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Utilizado para parar um efeito ou animação antes do fim.</a:t>
            </a:r>
          </a:p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	$(</a:t>
            </a:r>
            <a:r>
              <a:rPr lang="pt-BR" i="1" dirty="0" err="1">
                <a:latin typeface="Consolas" panose="020B0609020204030204" pitchFamily="49" charset="0"/>
              </a:rPr>
              <a:t>selector</a:t>
            </a:r>
            <a:r>
              <a:rPr lang="pt-BR" dirty="0">
                <a:latin typeface="Consolas" panose="020B0609020204030204" pitchFamily="49" charset="0"/>
              </a:rPr>
              <a:t>).stop(</a:t>
            </a:r>
            <a:r>
              <a:rPr lang="pt-BR" i="1" dirty="0" err="1">
                <a:latin typeface="Consolas" panose="020B0609020204030204" pitchFamily="49" charset="0"/>
              </a:rPr>
              <a:t>stopAll,goToEnd</a:t>
            </a:r>
            <a:r>
              <a:rPr lang="pt-BR" dirty="0" smtClean="0">
                <a:latin typeface="Consolas" panose="020B0609020204030204" pitchFamily="49" charset="0"/>
              </a:rPr>
              <a:t>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9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é uma biblioteca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a programação na linguagem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Lema: Escrever menos e fazer mais</a:t>
            </a:r>
          </a:p>
          <a:p>
            <a:endParaRPr lang="pt-BR" dirty="0" smtClean="0"/>
          </a:p>
        </p:txBody>
      </p:sp>
      <p:pic>
        <p:nvPicPr>
          <p:cNvPr id="1026" name="Picture 2" descr="http://taswar.zeytinsoft.com/wp-content/uploads/2014/05/jquer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0" y="4071254"/>
            <a:ext cx="5240673" cy="26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Get</a:t>
            </a:r>
            <a:r>
              <a:rPr lang="pt-BR" dirty="0" smtClean="0"/>
              <a:t> e Set;</a:t>
            </a:r>
          </a:p>
          <a:p>
            <a:r>
              <a:rPr lang="pt-BR" dirty="0" smtClean="0"/>
              <a:t>Adição de conteúdos;</a:t>
            </a:r>
          </a:p>
          <a:p>
            <a:r>
              <a:rPr lang="pt-BR" dirty="0" smtClean="0"/>
              <a:t>Remoção de conteúdos;</a:t>
            </a:r>
          </a:p>
          <a:p>
            <a:r>
              <a:rPr lang="pt-BR" dirty="0" smtClean="0"/>
              <a:t>Manipulação de CSS;</a:t>
            </a:r>
          </a:p>
          <a:p>
            <a:r>
              <a:rPr lang="pt-BR" dirty="0" smtClean="0"/>
              <a:t>Dimensões.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da Componentes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Obtenção e modificação informações dos componentes HTML da página</a:t>
            </a:r>
          </a:p>
          <a:p>
            <a:r>
              <a:rPr lang="pt-BR" dirty="0" smtClean="0"/>
              <a:t>Dados que podem ser obtidos e modificados</a:t>
            </a:r>
          </a:p>
          <a:p>
            <a:pPr lvl="1"/>
            <a:r>
              <a:rPr lang="pt-BR" dirty="0" smtClean="0"/>
              <a:t>Texto: </a:t>
            </a:r>
            <a:r>
              <a:rPr lang="pt-BR" dirty="0" err="1" smtClean="0"/>
              <a:t>text</a:t>
            </a:r>
            <a:r>
              <a:rPr lang="pt-BR" dirty="0" smtClean="0"/>
              <a:t>() </a:t>
            </a:r>
            <a:r>
              <a:rPr lang="pt-BR" dirty="0" smtClean="0">
                <a:sym typeface="Wingdings" panose="05000000000000000000" pitchFamily="2" charset="2"/>
              </a:rPr>
              <a:t> texto interno de um componente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HTML: </a:t>
            </a:r>
            <a:r>
              <a:rPr lang="pt-BR" dirty="0" err="1" smtClean="0">
                <a:sym typeface="Wingdings" panose="05000000000000000000" pitchFamily="2" charset="2"/>
              </a:rPr>
              <a:t>html</a:t>
            </a:r>
            <a:r>
              <a:rPr lang="pt-BR" dirty="0" smtClean="0">
                <a:sym typeface="Wingdings" panose="05000000000000000000" pitchFamily="2" charset="2"/>
              </a:rPr>
              <a:t>()  conteúdo do componente com as </a:t>
            </a:r>
            <a:r>
              <a:rPr lang="pt-BR" dirty="0" err="1" smtClean="0">
                <a:sym typeface="Wingdings" panose="05000000000000000000" pitchFamily="2" charset="2"/>
              </a:rPr>
              <a:t>tags</a:t>
            </a:r>
            <a:endParaRPr lang="pt-BR" dirty="0" smtClean="0">
              <a:sym typeface="Wingdings" panose="05000000000000000000" pitchFamily="2" charset="2"/>
            </a:endParaRP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Valor: </a:t>
            </a:r>
            <a:r>
              <a:rPr lang="pt-BR" dirty="0" err="1" smtClean="0">
                <a:sym typeface="Wingdings" panose="05000000000000000000" pitchFamily="2" charset="2"/>
              </a:rPr>
              <a:t>val</a:t>
            </a:r>
            <a:r>
              <a:rPr lang="pt-BR" dirty="0" smtClean="0">
                <a:sym typeface="Wingdings" panose="05000000000000000000" pitchFamily="2" charset="2"/>
              </a:rPr>
              <a:t>()  valor de um campo de formulário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É possível obter também os atributos de um componente HTML com o método </a:t>
            </a:r>
            <a:r>
              <a:rPr lang="pt-BR" dirty="0" err="1" smtClean="0">
                <a:sym typeface="Wingdings" panose="05000000000000000000" pitchFamily="2" charset="2"/>
              </a:rPr>
              <a:t>attr</a:t>
            </a:r>
            <a:endParaRPr lang="pt-BR" dirty="0" smtClean="0">
              <a:sym typeface="Wingdings" panose="05000000000000000000" pitchFamily="2" charset="2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</a:t>
            </a:r>
            <a:r>
              <a:rPr lang="pt-BR" dirty="0" smtClean="0"/>
              <a:t> e 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8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Existem 4 formas de adicionar conteúdos aos componentes HTML</a:t>
            </a:r>
          </a:p>
          <a:p>
            <a:pPr lvl="1"/>
            <a:r>
              <a:rPr lang="en-US" dirty="0"/>
              <a:t>append</a:t>
            </a:r>
            <a:r>
              <a:rPr lang="en-US" dirty="0" smtClean="0"/>
              <a:t>(): </a:t>
            </a:r>
            <a:r>
              <a:rPr lang="en-US" dirty="0" err="1" smtClean="0"/>
              <a:t>Insere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no final do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prepend(): </a:t>
            </a:r>
            <a:r>
              <a:rPr lang="pt-BR" dirty="0" smtClean="0"/>
              <a:t>Insere o conteúdo no início do elemento selecionado;</a:t>
            </a:r>
            <a:endParaRPr lang="en-US" dirty="0"/>
          </a:p>
          <a:p>
            <a:pPr lvl="1"/>
            <a:r>
              <a:rPr lang="en-US" dirty="0"/>
              <a:t>after</a:t>
            </a:r>
            <a:r>
              <a:rPr lang="en-US" dirty="0" smtClean="0"/>
              <a:t>(): </a:t>
            </a:r>
            <a:r>
              <a:rPr lang="en-US" dirty="0" err="1" smtClean="0"/>
              <a:t>Insere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before</a:t>
            </a:r>
            <a:r>
              <a:rPr lang="en-US" dirty="0" smtClean="0"/>
              <a:t>(): </a:t>
            </a:r>
            <a:r>
              <a:rPr lang="en-US" dirty="0" err="1" smtClean="0"/>
              <a:t>Insere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antes do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Adição de conteúdos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1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formas de remover conteúdos dos elementos HTML</a:t>
            </a:r>
          </a:p>
          <a:p>
            <a:pPr lvl="1"/>
            <a:r>
              <a:rPr lang="en-US" dirty="0"/>
              <a:t>remove</a:t>
            </a:r>
            <a:r>
              <a:rPr lang="en-US" dirty="0" smtClean="0"/>
              <a:t>([</a:t>
            </a:r>
            <a:r>
              <a:rPr lang="en-US" dirty="0" err="1" smtClean="0"/>
              <a:t>filtros</a:t>
            </a:r>
            <a:r>
              <a:rPr lang="en-US" dirty="0" smtClean="0"/>
              <a:t>]): Remove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 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empty(): Remove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do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remove() </a:t>
            </a:r>
            <a:r>
              <a:rPr lang="en-US" dirty="0" err="1" smtClean="0"/>
              <a:t>pode</a:t>
            </a:r>
            <a:r>
              <a:rPr lang="en-US" dirty="0" smtClean="0"/>
              <a:t> remover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.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IDs, classes e </a:t>
            </a:r>
            <a:r>
              <a:rPr lang="en-US" dirty="0" err="1" smtClean="0"/>
              <a:t>atributos</a:t>
            </a:r>
            <a:r>
              <a:rPr lang="en-US" dirty="0" smtClean="0"/>
              <a:t> HTML;</a:t>
            </a:r>
          </a:p>
          <a:p>
            <a:endParaRPr lang="en-US" dirty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de conteúdos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1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4 métodos para manipular CSS dos elementos da página</a:t>
            </a:r>
          </a:p>
          <a:p>
            <a:pPr lvl="1"/>
            <a:r>
              <a:rPr lang="en-US" dirty="0" err="1"/>
              <a:t>addClass</a:t>
            </a:r>
            <a:r>
              <a:rPr lang="en-US" dirty="0" smtClean="0"/>
              <a:t>(): </a:t>
            </a:r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classes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/>
              <a:t>removeClass</a:t>
            </a:r>
            <a:r>
              <a:rPr lang="en-US" dirty="0" smtClean="0"/>
              <a:t>(): Remove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classes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/>
              <a:t>toggleClass</a:t>
            </a:r>
            <a:r>
              <a:rPr lang="en-US" dirty="0" smtClean="0"/>
              <a:t>(): </a:t>
            </a:r>
            <a:r>
              <a:rPr lang="en-US" dirty="0" err="1" smtClean="0"/>
              <a:t>Alterna</a:t>
            </a:r>
            <a:r>
              <a:rPr lang="en-US" dirty="0" smtClean="0"/>
              <a:t> entre a </a:t>
            </a:r>
            <a:r>
              <a:rPr lang="en-US" dirty="0" err="1" smtClean="0"/>
              <a:t>adição</a:t>
            </a:r>
            <a:r>
              <a:rPr lang="en-US" dirty="0" smtClean="0"/>
              <a:t> e </a:t>
            </a:r>
            <a:r>
              <a:rPr lang="en-US" dirty="0" err="1" smtClean="0"/>
              <a:t>remoção</a:t>
            </a:r>
            <a:r>
              <a:rPr lang="en-US" dirty="0" smtClean="0"/>
              <a:t> de classes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/>
              <a:t>css</a:t>
            </a:r>
            <a:r>
              <a:rPr lang="en-US" dirty="0" smtClean="0"/>
              <a:t>(): </a:t>
            </a:r>
            <a:r>
              <a:rPr lang="en-US" dirty="0" err="1" smtClean="0"/>
              <a:t>Retorna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define </a:t>
            </a:r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estilo</a:t>
            </a:r>
            <a:r>
              <a:rPr lang="en-US" dirty="0" smtClean="0"/>
              <a:t> de um </a:t>
            </a:r>
            <a:r>
              <a:rPr lang="en-US" dirty="0" err="1" smtClean="0"/>
              <a:t>elemento</a:t>
            </a:r>
            <a:r>
              <a:rPr lang="en-US" dirty="0" smtClean="0"/>
              <a:t> HTML.</a:t>
            </a:r>
            <a:endParaRPr lang="en-US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Métodos:</a:t>
            </a:r>
          </a:p>
          <a:p>
            <a:pPr lvl="1"/>
            <a:r>
              <a:rPr lang="en-US" dirty="0"/>
              <a:t>width()</a:t>
            </a:r>
          </a:p>
          <a:p>
            <a:pPr lvl="1"/>
            <a:r>
              <a:rPr lang="en-US" dirty="0"/>
              <a:t>height()</a:t>
            </a:r>
          </a:p>
          <a:p>
            <a:pPr lvl="1"/>
            <a:r>
              <a:rPr lang="en-US" dirty="0" err="1"/>
              <a:t>innerWidth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innerHeight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outerWidth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outerHeight</a:t>
            </a:r>
            <a:r>
              <a:rPr lang="en-US" dirty="0"/>
              <a:t>()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Dimensões</a:t>
            </a:r>
            <a:endParaRPr lang="pt-BR" dirty="0"/>
          </a:p>
        </p:txBody>
      </p:sp>
      <p:pic>
        <p:nvPicPr>
          <p:cNvPr id="1026" name="Picture 2" descr="jQuery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50" y="1729950"/>
            <a:ext cx="6777982" cy="47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jQuery</a:t>
            </a:r>
            <a:r>
              <a:rPr lang="pt-BR" dirty="0" smtClean="0"/>
              <a:t> utilizado para carregar a </a:t>
            </a:r>
            <a:r>
              <a:rPr lang="pt-BR" dirty="0" err="1" smtClean="0"/>
              <a:t>cionar</a:t>
            </a:r>
            <a:r>
              <a:rPr lang="pt-BR" dirty="0" smtClean="0"/>
              <a:t> o </a:t>
            </a:r>
            <a:r>
              <a:rPr lang="pt-BR" dirty="0" err="1" smtClean="0"/>
              <a:t>javascript</a:t>
            </a:r>
            <a:r>
              <a:rPr lang="pt-BR" dirty="0" smtClean="0"/>
              <a:t> após o término do carregamento da página;</a:t>
            </a:r>
          </a:p>
          <a:p>
            <a:r>
              <a:rPr lang="pt-BR" dirty="0" smtClean="0"/>
              <a:t>Permite que o código </a:t>
            </a:r>
            <a:r>
              <a:rPr lang="pt-BR" dirty="0" err="1" smtClean="0"/>
              <a:t>javascript</a:t>
            </a:r>
            <a:r>
              <a:rPr lang="pt-BR" dirty="0" smtClean="0"/>
              <a:t> seja adicionado no &lt;</a:t>
            </a:r>
            <a:r>
              <a:rPr lang="pt-BR" dirty="0" err="1" smtClean="0"/>
              <a:t>head</a:t>
            </a:r>
            <a:r>
              <a:rPr lang="pt-BR" dirty="0" smtClean="0"/>
              <a:t>&gt; do HTML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$(</a:t>
            </a:r>
            <a:r>
              <a:rPr lang="pt-BR" dirty="0" err="1" smtClean="0">
                <a:latin typeface="Consolas" panose="020B0609020204030204" pitchFamily="49" charset="0"/>
              </a:rPr>
              <a:t>document</a:t>
            </a:r>
            <a:r>
              <a:rPr lang="pt-BR" dirty="0" smtClean="0">
                <a:latin typeface="Consolas" panose="020B0609020204030204" pitchFamily="49" charset="0"/>
              </a:rPr>
              <a:t>).</a:t>
            </a:r>
            <a:r>
              <a:rPr lang="pt-BR" dirty="0" err="1" smtClean="0">
                <a:latin typeface="Consolas" panose="020B0609020204030204" pitchFamily="49" charset="0"/>
              </a:rPr>
              <a:t>ready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latin typeface="Consolas" panose="020B0609020204030204" pitchFamily="49" charset="0"/>
              </a:rPr>
              <a:t>function</a:t>
            </a:r>
            <a:r>
              <a:rPr lang="pt-BR" dirty="0" smtClean="0">
                <a:latin typeface="Consolas" panose="020B0609020204030204" pitchFamily="49" charset="0"/>
              </a:rPr>
              <a:t>() {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//Código </a:t>
            </a:r>
            <a:r>
              <a:rPr lang="pt-BR" dirty="0" err="1" smtClean="0">
                <a:latin typeface="Consolas" panose="020B0609020204030204" pitchFamily="49" charset="0"/>
              </a:rPr>
              <a:t>javascript</a:t>
            </a:r>
            <a:endParaRPr lang="pt-B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$(</a:t>
            </a:r>
            <a:r>
              <a:rPr lang="pt-BR" dirty="0" err="1" smtClean="0"/>
              <a:t>documen</a:t>
            </a:r>
            <a:r>
              <a:rPr lang="pt-BR" dirty="0" smtClean="0"/>
              <a:t>).</a:t>
            </a:r>
            <a:r>
              <a:rPr lang="pt-BR" dirty="0" err="1" smtClean="0"/>
              <a:t>ready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51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Limites de caracteres</a:t>
            </a:r>
          </a:p>
          <a:p>
            <a:r>
              <a:rPr lang="pt-BR" dirty="0" smtClean="0"/>
              <a:t>Máscaras</a:t>
            </a:r>
          </a:p>
          <a:p>
            <a:r>
              <a:rPr lang="pt-BR" dirty="0" smtClean="0"/>
              <a:t>Validações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de entrada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4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Alguns campos do formulário tem uma quantidade máxima de caracteres permitidos  (data, CPF, CNPJ, CEP, ...)</a:t>
            </a:r>
          </a:p>
          <a:p>
            <a:r>
              <a:rPr lang="pt-BR" dirty="0" smtClean="0"/>
              <a:t>É importante limitar a quantidade  de caracteres para melhorar a usabilidades e até promover a segurança;</a:t>
            </a:r>
          </a:p>
          <a:p>
            <a:r>
              <a:rPr lang="pt-BR" dirty="0" smtClean="0"/>
              <a:t>Utilizamos o atributo </a:t>
            </a:r>
            <a:r>
              <a:rPr lang="pt-BR" dirty="0" err="1" smtClean="0"/>
              <a:t>maxlength</a:t>
            </a:r>
            <a:r>
              <a:rPr lang="pt-BR" dirty="0" smtClean="0"/>
              <a:t>  para </a:t>
            </a:r>
            <a:r>
              <a:rPr lang="pt-BR" dirty="0" err="1" smtClean="0"/>
              <a:t>deteminar</a:t>
            </a:r>
            <a:r>
              <a:rPr lang="pt-BR" dirty="0" smtClean="0"/>
              <a:t>  a quantidade máxima de caracteres do campo input.</a:t>
            </a:r>
          </a:p>
          <a:p>
            <a:r>
              <a:rPr lang="pt-BR" dirty="0" smtClean="0"/>
              <a:t>Para validar a quantidade mínima de caracteres devemos implementar uma função </a:t>
            </a:r>
            <a:r>
              <a:rPr lang="pt-BR" dirty="0" err="1" smtClean="0"/>
              <a:t>javascript</a:t>
            </a:r>
            <a:r>
              <a:rPr lang="pt-BR" dirty="0" smtClean="0"/>
              <a:t> que verifica a quantidade de caracteres;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 de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Maior usabilidade;</a:t>
            </a:r>
          </a:p>
          <a:p>
            <a:r>
              <a:rPr lang="pt-BR" dirty="0" smtClean="0"/>
              <a:t>Previne erros;</a:t>
            </a:r>
          </a:p>
          <a:p>
            <a:r>
              <a:rPr lang="pt-BR" dirty="0" smtClean="0"/>
              <a:t>Padroniza entradas;</a:t>
            </a:r>
          </a:p>
          <a:p>
            <a:r>
              <a:rPr lang="pt-BR" dirty="0" smtClean="0"/>
              <a:t>Tem a função de incluir caracteres de separação e marcação nas posições específicas.</a:t>
            </a:r>
          </a:p>
          <a:p>
            <a:endParaRPr lang="pt-BR" dirty="0"/>
          </a:p>
          <a:p>
            <a:r>
              <a:rPr lang="pt-BR" dirty="0" smtClean="0"/>
              <a:t>Exemplo: Máscara de CPF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Máscaras de campos de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 de elementos HTML;</a:t>
            </a:r>
          </a:p>
          <a:p>
            <a:r>
              <a:rPr lang="pt-BR" dirty="0" smtClean="0"/>
              <a:t>Manipulação de elementos HTML;</a:t>
            </a:r>
          </a:p>
          <a:p>
            <a:r>
              <a:rPr lang="pt-BR" dirty="0" smtClean="0"/>
              <a:t>Manipulação CSS;</a:t>
            </a:r>
          </a:p>
          <a:p>
            <a:r>
              <a:rPr lang="pt-BR" dirty="0" smtClean="0"/>
              <a:t>Eventos HTML;</a:t>
            </a:r>
          </a:p>
          <a:p>
            <a:r>
              <a:rPr lang="pt-BR" dirty="0" smtClean="0"/>
              <a:t>Eventos e Animações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HTML DOM (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AJAX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do </a:t>
            </a:r>
            <a:r>
              <a:rPr lang="pt-BR" dirty="0" err="1" smtClean="0"/>
              <a:t>jQuery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MaskedInput</a:t>
            </a:r>
            <a:r>
              <a:rPr lang="pt-BR" dirty="0" smtClean="0"/>
              <a:t> (</a:t>
            </a:r>
            <a:r>
              <a:rPr lang="pt-BR" dirty="0" err="1" smtClean="0"/>
              <a:t>jQuery.MaskedInput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&lt;script </a:t>
            </a:r>
            <a:r>
              <a:rPr lang="pt-BR" sz="2000" dirty="0" err="1">
                <a:latin typeface="Consolas" panose="020B0609020204030204" pitchFamily="49" charset="0"/>
              </a:rPr>
              <a:t>src</a:t>
            </a:r>
            <a:r>
              <a:rPr lang="pt-BR" sz="2000" dirty="0">
                <a:latin typeface="Consolas" panose="020B0609020204030204" pitchFamily="49" charset="0"/>
              </a:rPr>
              <a:t>="Scripts/jquery.maskedinput.js"&gt;&lt;/script&gt;</a:t>
            </a:r>
          </a:p>
          <a:p>
            <a:endParaRPr lang="pt-BR" dirty="0" smtClean="0"/>
          </a:p>
          <a:p>
            <a:r>
              <a:rPr lang="pt-BR" dirty="0" err="1" smtClean="0"/>
              <a:t>Inputmask</a:t>
            </a:r>
            <a:r>
              <a:rPr lang="pt-BR" dirty="0" smtClean="0"/>
              <a:t> (</a:t>
            </a:r>
            <a:r>
              <a:rPr lang="pt-BR" dirty="0" err="1" smtClean="0"/>
              <a:t>jQuery.InputMask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&lt;script </a:t>
            </a:r>
            <a:r>
              <a:rPr lang="pt-BR" sz="2000" dirty="0" err="1">
                <a:latin typeface="Consolas" panose="020B0609020204030204" pitchFamily="49" charset="0"/>
              </a:rPr>
              <a:t>src</a:t>
            </a:r>
            <a:r>
              <a:rPr lang="pt-BR" sz="2000" dirty="0">
                <a:latin typeface="Consolas" panose="020B0609020204030204" pitchFamily="49" charset="0"/>
              </a:rPr>
              <a:t>="Scripts/</a:t>
            </a:r>
            <a:r>
              <a:rPr lang="pt-BR" sz="2000" dirty="0" err="1">
                <a:latin typeface="Consolas" panose="020B0609020204030204" pitchFamily="49" charset="0"/>
              </a:rPr>
              <a:t>jquery.inputmask</a:t>
            </a:r>
            <a:r>
              <a:rPr lang="pt-BR" sz="2000" dirty="0">
                <a:latin typeface="Consolas" panose="020B0609020204030204" pitchFamily="49" charset="0"/>
              </a:rPr>
              <a:t>/jquery.inputmask.bundle.js"&gt;&lt;/script&gt;</a:t>
            </a:r>
          </a:p>
          <a:p>
            <a:endParaRPr lang="pt-BR" dirty="0" smtClean="0"/>
          </a:p>
          <a:p>
            <a:r>
              <a:rPr lang="pt-BR" dirty="0" smtClean="0"/>
              <a:t>São diferentes na forma de aplicar a máscara.</a:t>
            </a:r>
          </a:p>
          <a:p>
            <a:endParaRPr lang="pt-BR" dirty="0"/>
          </a:p>
          <a:p>
            <a:r>
              <a:rPr lang="pt-BR" dirty="0" smtClean="0"/>
              <a:t>Download por meio do </a:t>
            </a:r>
            <a:r>
              <a:rPr lang="pt-BR" dirty="0" err="1" smtClean="0"/>
              <a:t>NuGet</a:t>
            </a:r>
            <a:r>
              <a:rPr lang="pt-BR" dirty="0" smtClean="0"/>
              <a:t> </a:t>
            </a:r>
            <a:r>
              <a:rPr lang="pt-BR" dirty="0" err="1" smtClean="0"/>
              <a:t>Package</a:t>
            </a:r>
            <a:r>
              <a:rPr lang="pt-BR" dirty="0" smtClean="0"/>
              <a:t> Manager</a:t>
            </a:r>
          </a:p>
          <a:p>
            <a:endParaRPr lang="pt-BR" dirty="0" smtClean="0"/>
          </a:p>
          <a:p>
            <a:r>
              <a:rPr lang="pt-BR" dirty="0" smtClean="0"/>
              <a:t>Exemplos: Máscara de CPF e máscara de Telefone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para implementar máscaras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0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Garantir que os dados estejam corretos para envio ao servidor;</a:t>
            </a:r>
          </a:p>
          <a:p>
            <a:endParaRPr lang="pt-BR" dirty="0"/>
          </a:p>
          <a:p>
            <a:r>
              <a:rPr lang="pt-BR" dirty="0" err="1" smtClean="0"/>
              <a:t>Javascript</a:t>
            </a:r>
            <a:r>
              <a:rPr lang="pt-BR" dirty="0" smtClean="0"/>
              <a:t> padrão (somente números)</a:t>
            </a:r>
          </a:p>
          <a:p>
            <a:endParaRPr lang="pt-BR" dirty="0"/>
          </a:p>
          <a:p>
            <a:r>
              <a:rPr lang="pt-BR" dirty="0" smtClean="0"/>
              <a:t>Expressões Regulares (facilitam o trabalho, reduzindo o código).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8818" y="1620982"/>
            <a:ext cx="10972800" cy="4525963"/>
          </a:xfrm>
        </p:spPr>
        <p:txBody>
          <a:bodyPr/>
          <a:lstStyle/>
          <a:p>
            <a:r>
              <a:rPr lang="pt-BR" dirty="0" smtClean="0"/>
              <a:t>Download usando o </a:t>
            </a:r>
            <a:r>
              <a:rPr lang="pt-BR" dirty="0" err="1" smtClean="0"/>
              <a:t>NuGet</a:t>
            </a:r>
            <a:r>
              <a:rPr lang="pt-BR" dirty="0" smtClean="0"/>
              <a:t> </a:t>
            </a:r>
            <a:r>
              <a:rPr lang="pt-BR" dirty="0" err="1" smtClean="0"/>
              <a:t>Package</a:t>
            </a:r>
            <a:r>
              <a:rPr lang="pt-BR" dirty="0" smtClean="0"/>
              <a:t> Manager ou</a:t>
            </a:r>
          </a:p>
          <a:p>
            <a:endParaRPr lang="pt-BR" dirty="0"/>
          </a:p>
          <a:p>
            <a:r>
              <a:rPr lang="pt-BR" dirty="0" smtClean="0"/>
              <a:t>Adicionar o script do CDN (</a:t>
            </a:r>
            <a:r>
              <a:rPr lang="pt-BR" dirty="0" err="1" smtClean="0"/>
              <a:t>Content</a:t>
            </a:r>
            <a:r>
              <a:rPr lang="pt-BR" dirty="0" smtClean="0"/>
              <a:t> Delivery Network)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&lt;script </a:t>
            </a:r>
            <a:r>
              <a:rPr lang="pt-BR" sz="1800" dirty="0" err="1">
                <a:latin typeface="Consolas" panose="020B0609020204030204" pitchFamily="49" charset="0"/>
              </a:rPr>
              <a:t>src</a:t>
            </a:r>
            <a:r>
              <a:rPr lang="pt-BR" sz="1800" dirty="0">
                <a:latin typeface="Consolas" panose="020B0609020204030204" pitchFamily="49" charset="0"/>
              </a:rPr>
              <a:t>="https://ajax.googleapis.com/ajax/libs/jquery/3.2.0/jquery.min.js"&gt;&lt;/script&gt;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</a:t>
            </a:r>
            <a:r>
              <a:rPr lang="pt-BR" dirty="0" err="1" smtClean="0"/>
              <a:t>JQuery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0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Ocultando um componente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8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$</a:t>
            </a:r>
            <a:r>
              <a:rPr lang="pt-BR" dirty="0" smtClean="0">
                <a:latin typeface="Consolas" panose="020B0609020204030204" pitchFamily="49" charset="0"/>
              </a:rPr>
              <a:t>(Seletor).ação()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/>
              <a:t>$ </a:t>
            </a:r>
            <a:r>
              <a:rPr lang="pt-BR" dirty="0" smtClean="0">
                <a:sym typeface="Wingdings" panose="05000000000000000000" pitchFamily="2" charset="2"/>
              </a:rPr>
              <a:t> Indicador de </a:t>
            </a:r>
            <a:r>
              <a:rPr lang="pt-BR" dirty="0" err="1" smtClean="0">
                <a:sym typeface="Wingdings" panose="05000000000000000000" pitchFamily="2" charset="2"/>
              </a:rPr>
              <a:t>JQuery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23050"/>
              </p:ext>
            </p:extLst>
          </p:nvPr>
        </p:nvGraphicFramePr>
        <p:xfrm>
          <a:off x="697090" y="1561559"/>
          <a:ext cx="10404498" cy="42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445"/>
                <a:gridCol w="2498502"/>
                <a:gridCol w="5576551"/>
              </a:tblGrid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Seletor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Seleciona</a:t>
                      </a:r>
                      <a:endParaRPr lang="pt-BR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$(*)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Todos os elementos</a:t>
                      </a:r>
                      <a:endParaRPr lang="pt-BR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#id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$(‘#</a:t>
                      </a:r>
                      <a:r>
                        <a:rPr lang="pt-BR" dirty="0" err="1" smtClean="0"/>
                        <a:t>lbl</a:t>
                      </a:r>
                      <a:r>
                        <a:rPr lang="pt-BR" dirty="0" smtClean="0"/>
                        <a:t>’)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Os elementos com id = “</a:t>
                      </a:r>
                      <a:r>
                        <a:rPr lang="pt-BR" dirty="0" err="1" smtClean="0"/>
                        <a:t>lbl</a:t>
                      </a:r>
                      <a:r>
                        <a:rPr lang="pt-BR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$(‘.Texto’)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Todos os elementos com a</a:t>
                      </a:r>
                      <a:r>
                        <a:rPr lang="pt-BR" baseline="0" dirty="0" smtClean="0"/>
                        <a:t> classe Texto</a:t>
                      </a:r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r>
                        <a:rPr lang="pt-BR" dirty="0" err="1" smtClean="0"/>
                        <a:t>class</a:t>
                      </a:r>
                      <a:r>
                        <a:rPr lang="pt-BR" dirty="0" smtClean="0"/>
                        <a:t>,.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$(‘.Texto, .</a:t>
                      </a:r>
                      <a:r>
                        <a:rPr lang="pt-BR" dirty="0" err="1" smtClean="0"/>
                        <a:t>Botao</a:t>
                      </a:r>
                      <a:r>
                        <a:rPr lang="pt-BR" dirty="0" smtClean="0"/>
                        <a:t>’)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Todos os elementos comas classes Texto ou </a:t>
                      </a:r>
                      <a:r>
                        <a:rPr lang="pt-BR" baseline="0" dirty="0" err="1" smtClean="0"/>
                        <a:t>Botao</a:t>
                      </a:r>
                      <a:endParaRPr lang="pt-BR" baseline="0" dirty="0" smtClean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$(‘p’)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Todos os elementos &lt;p&gt;</a:t>
                      </a:r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r>
                        <a:rPr lang="pt-BR" dirty="0" smtClean="0"/>
                        <a:t>el1, el2, el3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$(‘p, </a:t>
                      </a:r>
                      <a:r>
                        <a:rPr lang="pt-BR" dirty="0" err="1" smtClean="0"/>
                        <a:t>div</a:t>
                      </a:r>
                      <a:r>
                        <a:rPr lang="pt-BR" dirty="0" smtClean="0"/>
                        <a:t>’)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Todos os &lt;p&gt; e todos os &lt;</a:t>
                      </a:r>
                      <a:r>
                        <a:rPr lang="pt-BR" baseline="0" dirty="0" err="1" smtClean="0"/>
                        <a:t>div</a:t>
                      </a:r>
                      <a:r>
                        <a:rPr lang="pt-BR" baseline="0" dirty="0" smtClean="0"/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7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307721"/>
              </p:ext>
            </p:extLst>
          </p:nvPr>
        </p:nvGraphicFramePr>
        <p:xfrm>
          <a:off x="609600" y="1600200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386"/>
                <a:gridCol w="2009104"/>
                <a:gridCol w="71263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Acionador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mouseenter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r>
                        <a:rPr lang="pt-BR" baseline="0" dirty="0" smtClean="0"/>
                        <a:t> com o ponteiro do mouse na área do elemento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mouseleave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Retirar o ponteiro do mouse de cima do elemento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mousedown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Click com qualquer dos botões do mouse sobre o elemento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Click no elemento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dblclick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Click duplo no elemento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hover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Passar com o mouse sobre o elemento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Teclado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keypress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Pressionar alguma tecla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Teclado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keydown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Apertar uma tecla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Teclado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keyup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Soltar uma tecla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725214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06"/>
                <a:gridCol w="2021983"/>
                <a:gridCol w="688161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Acionador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Formulário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Focus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O campo recebe o foco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Formulário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Blur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O campo perde o foco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Formulário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Um botão de </a:t>
                      </a:r>
                      <a:r>
                        <a:rPr lang="pt-BR" baseline="0" dirty="0" err="1" smtClean="0"/>
                        <a:t>submit</a:t>
                      </a:r>
                      <a:r>
                        <a:rPr lang="pt-BR" baseline="0" dirty="0" smtClean="0"/>
                        <a:t> é acionado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Documento/ Janela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O documento termina de ser carregado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Documento/</a:t>
                      </a:r>
                      <a:r>
                        <a:rPr lang="pt-BR" baseline="0" dirty="0" smtClean="0"/>
                        <a:t> Janela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O documento é carregado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Documento/ Janela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O documento é redimensionado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Documento/ Janela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Scroll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É feita a rolagem da tela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9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464</TotalTime>
  <Words>1153</Words>
  <Application>Microsoft Office PowerPoint</Application>
  <PresentationFormat>Personalizar</PresentationFormat>
  <Paragraphs>251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Tema1</vt:lpstr>
      <vt:lpstr>Linguagem Técnica de Programação II</vt:lpstr>
      <vt:lpstr>Apresentação do PowerPoint</vt:lpstr>
      <vt:lpstr>Recursos do jQuery</vt:lpstr>
      <vt:lpstr>Adicionar JQuery</vt:lpstr>
      <vt:lpstr>Exemplo 1</vt:lpstr>
      <vt:lpstr>Sintaxe</vt:lpstr>
      <vt:lpstr>Seletores</vt:lpstr>
      <vt:lpstr>Métodos</vt:lpstr>
      <vt:lpstr>Métodos</vt:lpstr>
      <vt:lpstr>Exemplo 2</vt:lpstr>
      <vt:lpstr>Exercício</vt:lpstr>
      <vt:lpstr>Efeitos em JQuery</vt:lpstr>
      <vt:lpstr>Efeitos Hide  e Show</vt:lpstr>
      <vt:lpstr>Parâmetros opcionais</vt:lpstr>
      <vt:lpstr>Toggle</vt:lpstr>
      <vt:lpstr>Fade</vt:lpstr>
      <vt:lpstr>Slide</vt:lpstr>
      <vt:lpstr>Animate</vt:lpstr>
      <vt:lpstr>Stop</vt:lpstr>
      <vt:lpstr>Manipulação da Componentes HTML</vt:lpstr>
      <vt:lpstr>Get e Set</vt:lpstr>
      <vt:lpstr>Adição de conteúdos</vt:lpstr>
      <vt:lpstr>Remoção de conteúdos</vt:lpstr>
      <vt:lpstr>Manipulação de CSS</vt:lpstr>
      <vt:lpstr>Dimensões</vt:lpstr>
      <vt:lpstr>$(documen).ready();</vt:lpstr>
      <vt:lpstr>Controles de entrada de dados</vt:lpstr>
      <vt:lpstr>Limites de caracteres</vt:lpstr>
      <vt:lpstr>Máscaras de campos de formulário</vt:lpstr>
      <vt:lpstr>Bibliotecas para implementar máscaras</vt:lpstr>
      <vt:lpstr>Validação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18</cp:revision>
  <dcterms:created xsi:type="dcterms:W3CDTF">2016-02-18T16:34:31Z</dcterms:created>
  <dcterms:modified xsi:type="dcterms:W3CDTF">2018-04-19T23:46:49Z</dcterms:modified>
</cp:coreProperties>
</file>