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9" r:id="rId4"/>
    <p:sldId id="258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3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6/1/2017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6/1/2017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6/1/2017</a:t>
            </a:fld>
            <a:endParaRPr lang="en-US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/>
              <a:t>Prof.juliomomente@gmail.com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Linguagem Técnica de Programação II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84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 ] – Corresponde a qualquer caracter único dentro dos colchetes </a:t>
            </a:r>
          </a:p>
          <a:p>
            <a:r>
              <a:rPr lang="pt-BR" dirty="0"/>
              <a:t>/</a:t>
            </a:r>
            <a:r>
              <a:rPr lang="pt-BR" dirty="0" smtClean="0"/>
              <a:t>[</a:t>
            </a:r>
            <a:r>
              <a:rPr lang="pt-BR" dirty="0" err="1" smtClean="0"/>
              <a:t>rst</a:t>
            </a:r>
            <a:r>
              <a:rPr lang="pt-BR" dirty="0" smtClean="0"/>
              <a:t>]al/ = corresponde a </a:t>
            </a:r>
            <a:r>
              <a:rPr lang="pt-BR" dirty="0" err="1" smtClean="0"/>
              <a:t>ral</a:t>
            </a:r>
            <a:r>
              <a:rPr lang="pt-BR" dirty="0" smtClean="0"/>
              <a:t>, sal, tal.</a:t>
            </a:r>
          </a:p>
          <a:p>
            <a:r>
              <a:rPr lang="pt-BR" dirty="0" smtClean="0"/>
              <a:t>/[</a:t>
            </a:r>
            <a:r>
              <a:rPr lang="pt-BR" dirty="0" err="1" smtClean="0"/>
              <a:t>rst</a:t>
            </a:r>
            <a:r>
              <a:rPr lang="pt-BR" dirty="0" smtClean="0"/>
              <a:t>]*al/ = </a:t>
            </a:r>
            <a:r>
              <a:rPr lang="pt-BR" dirty="0" err="1" smtClean="0"/>
              <a:t>correspode</a:t>
            </a:r>
            <a:r>
              <a:rPr lang="pt-BR" dirty="0" smtClean="0"/>
              <a:t> a al, </a:t>
            </a:r>
            <a:r>
              <a:rPr lang="pt-BR" dirty="0" err="1" smtClean="0"/>
              <a:t>ral</a:t>
            </a:r>
            <a:r>
              <a:rPr lang="pt-BR" dirty="0" smtClean="0"/>
              <a:t>, </a:t>
            </a:r>
            <a:r>
              <a:rPr lang="pt-BR" dirty="0" err="1" smtClean="0"/>
              <a:t>rral</a:t>
            </a:r>
            <a:r>
              <a:rPr lang="pt-BR" dirty="0" smtClean="0"/>
              <a:t>, </a:t>
            </a:r>
            <a:r>
              <a:rPr lang="pt-BR" dirty="0" err="1" smtClean="0"/>
              <a:t>rsal</a:t>
            </a:r>
            <a:r>
              <a:rPr lang="pt-BR" dirty="0" smtClean="0"/>
              <a:t>, </a:t>
            </a:r>
            <a:r>
              <a:rPr lang="pt-BR" dirty="0" err="1" smtClean="0"/>
              <a:t>stal</a:t>
            </a:r>
            <a:r>
              <a:rPr lang="pt-BR" dirty="0" smtClean="0"/>
              <a:t>, ...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Conjunto de caracteres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104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[0-9] = caracteres numéricos;</a:t>
            </a:r>
          </a:p>
          <a:p>
            <a:r>
              <a:rPr lang="pt-BR" dirty="0" smtClean="0"/>
              <a:t>[</a:t>
            </a:r>
            <a:r>
              <a:rPr lang="pt-BR" dirty="0" err="1" smtClean="0"/>
              <a:t>a-z</a:t>
            </a:r>
            <a:r>
              <a:rPr lang="pt-BR" dirty="0" smtClean="0"/>
              <a:t>] = letras minúsculas;</a:t>
            </a:r>
          </a:p>
          <a:p>
            <a:r>
              <a:rPr lang="pt-BR" dirty="0" smtClean="0"/>
              <a:t>[A-Z] = letras maiúsculas;</a:t>
            </a:r>
          </a:p>
          <a:p>
            <a:r>
              <a:rPr lang="pt-BR" dirty="0" smtClean="0"/>
              <a:t>[^...] = negação do conjunto </a:t>
            </a:r>
            <a:r>
              <a:rPr lang="pt-BR" dirty="0" smtClean="0">
                <a:sym typeface="Wingdings" panose="05000000000000000000" pitchFamily="2" charset="2"/>
              </a:rPr>
              <a:t> /[^a]/ = qualquer caracter exceto o </a:t>
            </a:r>
            <a:r>
              <a:rPr lang="pt-BR" b="1" dirty="0" smtClean="0">
                <a:sym typeface="Wingdings" panose="05000000000000000000" pitchFamily="2" charset="2"/>
              </a:rPr>
              <a:t>a</a:t>
            </a:r>
            <a:endParaRPr lang="pt-BR" b="1" dirty="0" smtClean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Grupos de caracteres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433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\b – delimitador de palavra (espaço m branco por exemplo)</a:t>
            </a:r>
          </a:p>
          <a:p>
            <a:r>
              <a:rPr lang="pt-BR" dirty="0" smtClean="0"/>
              <a:t>\B – qualquer caracter que não se delimitador de palavra</a:t>
            </a:r>
          </a:p>
          <a:p>
            <a:r>
              <a:rPr lang="pt-BR" dirty="0" smtClean="0"/>
              <a:t>\d – qualquer numeral</a:t>
            </a:r>
          </a:p>
          <a:p>
            <a:r>
              <a:rPr lang="pt-BR" dirty="0" smtClean="0"/>
              <a:t>\D – qualquer não numeral</a:t>
            </a:r>
          </a:p>
          <a:p>
            <a:r>
              <a:rPr lang="pt-BR" dirty="0" smtClean="0"/>
              <a:t>\s – qualquer espaço em branco</a:t>
            </a:r>
          </a:p>
          <a:p>
            <a:r>
              <a:rPr lang="pt-BR" dirty="0" smtClean="0"/>
              <a:t>\S – qualquer não caracter branco</a:t>
            </a:r>
          </a:p>
          <a:p>
            <a:r>
              <a:rPr lang="pt-BR" dirty="0" smtClean="0"/>
              <a:t>\w – qualquer caracter de palavra [0-9a-zA-Z_]</a:t>
            </a:r>
          </a:p>
          <a:p>
            <a:r>
              <a:rPr lang="pt-BR" dirty="0" smtClean="0"/>
              <a:t>\W – qualquer não caracter de palavra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Grupos de caracteres pré-definidos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128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texto capturado dentro dos parênteses é numerado e pode ser acessado</a:t>
            </a:r>
          </a:p>
          <a:p>
            <a:r>
              <a:rPr lang="pt-BR" dirty="0" smtClean="0"/>
              <a:t>Ex.: /(.)A\1/ </a:t>
            </a:r>
            <a:r>
              <a:rPr lang="pt-BR" dirty="0" smtClean="0">
                <a:sym typeface="Wingdings" panose="05000000000000000000" pitchFamily="2" charset="2"/>
              </a:rPr>
              <a:t> A cercado pelo mesmo caracter;</a:t>
            </a:r>
          </a:p>
          <a:p>
            <a:r>
              <a:rPr lang="pt-BR" dirty="0" smtClean="0">
                <a:sym typeface="Wingdings" panose="05000000000000000000" pitchFamily="2" charset="2"/>
              </a:rPr>
              <a:t>$1, $2  uso na substituição de caracteres para referenciar às respectivas ocorrências</a:t>
            </a:r>
          </a:p>
          <a:p>
            <a:pPr marL="285750" lvl="1"/>
            <a:r>
              <a:rPr lang="pt-BR" altLang="pt-BR" sz="2000" dirty="0"/>
              <a:t>var </a:t>
            </a:r>
            <a:r>
              <a:rPr lang="pt-BR" altLang="pt-BR" sz="2000" dirty="0" err="1"/>
              <a:t>name</a:t>
            </a:r>
            <a:r>
              <a:rPr lang="pt-BR" altLang="pt-BR" sz="2000" dirty="0"/>
              <a:t> = </a:t>
            </a:r>
            <a:r>
              <a:rPr lang="pt-BR" altLang="pt-BR" sz="2000" dirty="0" smtClean="0"/>
              <a:t>“Momente,    Julio";</a:t>
            </a:r>
            <a:endParaRPr lang="pt-BR" altLang="pt-BR" sz="2000" dirty="0"/>
          </a:p>
          <a:p>
            <a:pPr marL="285750" lvl="1"/>
            <a:r>
              <a:rPr lang="pt-BR" altLang="pt-BR" sz="2000" dirty="0"/>
              <a:t>	</a:t>
            </a:r>
            <a:r>
              <a:rPr lang="pt-BR" altLang="pt-BR" sz="2000" dirty="0" err="1"/>
              <a:t>name</a:t>
            </a:r>
            <a:r>
              <a:rPr lang="pt-BR" altLang="pt-BR" sz="2000" dirty="0"/>
              <a:t> = </a:t>
            </a:r>
            <a:r>
              <a:rPr lang="pt-BR" altLang="pt-BR" sz="2000" dirty="0" err="1"/>
              <a:t>name.replace</a:t>
            </a:r>
            <a:r>
              <a:rPr lang="pt-BR" altLang="pt-BR" sz="2000" dirty="0"/>
              <a:t>(/(\w+),\s+(\w+)/, "$2 $1");</a:t>
            </a:r>
          </a:p>
          <a:p>
            <a:pPr marL="285750" lvl="1"/>
            <a:r>
              <a:rPr lang="pt-BR" altLang="pt-BR" sz="2000" dirty="0"/>
              <a:t>	// </a:t>
            </a:r>
            <a:r>
              <a:rPr lang="pt-BR" altLang="pt-BR" sz="2000" dirty="0" smtClean="0"/>
              <a:t>“Julio Momente"</a:t>
            </a:r>
            <a:endParaRPr lang="pt-BR" altLang="pt-BR" sz="2000" dirty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Auto-referência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346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 smtClean="0"/>
              <a:t>Constrói uma expressão regular baseada em uma dada string</a:t>
            </a:r>
          </a:p>
          <a:p>
            <a:r>
              <a:rPr lang="pt-BR" altLang="pt-BR" dirty="0" smtClean="0"/>
              <a:t>new RegExp(string)</a:t>
            </a:r>
            <a:br>
              <a:rPr lang="pt-BR" altLang="pt-BR" dirty="0" smtClean="0"/>
            </a:br>
            <a:r>
              <a:rPr lang="pt-BR" altLang="pt-BR" dirty="0" smtClean="0"/>
              <a:t>	new RegExp(string, flags)</a:t>
            </a:r>
          </a:p>
          <a:p>
            <a:r>
              <a:rPr lang="pt-BR" altLang="pt-BR" dirty="0" smtClean="0"/>
              <a:t>Exemplo:</a:t>
            </a:r>
          </a:p>
          <a:p>
            <a:pPr lvl="1">
              <a:buFont typeface="Wingdings" pitchFamily="2" charset="2"/>
              <a:buNone/>
              <a:tabLst>
                <a:tab pos="1828800" algn="l"/>
              </a:tabLst>
            </a:pPr>
            <a:r>
              <a:rPr lang="pt-BR" altLang="pt-BR" sz="2000" dirty="0" smtClean="0"/>
              <a:t>var r = /ab+c/</a:t>
            </a:r>
            <a:r>
              <a:rPr lang="pt-BR" altLang="pt-BR" sz="2000" dirty="0" err="1" smtClean="0"/>
              <a:t>gi</a:t>
            </a:r>
            <a:r>
              <a:rPr lang="pt-BR" altLang="pt-BR" sz="2000" dirty="0" smtClean="0"/>
              <a:t>;			é equivalente a</a:t>
            </a:r>
          </a:p>
          <a:p>
            <a:pPr lvl="1">
              <a:buFont typeface="Wingdings" pitchFamily="2" charset="2"/>
              <a:buNone/>
              <a:tabLst>
                <a:tab pos="1828800" algn="l"/>
              </a:tabLst>
            </a:pPr>
            <a:r>
              <a:rPr lang="pt-BR" altLang="pt-BR" sz="2000" dirty="0" smtClean="0"/>
              <a:t>var r = new RegExp("ab+c", "gi"); </a:t>
            </a:r>
          </a:p>
          <a:p>
            <a:endParaRPr lang="en-US" altLang="pt-BR" dirty="0" smtClean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Objeto para expressão regular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260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Sistema de avaliação de Docente.</a:t>
            </a:r>
          </a:p>
          <a:p>
            <a:r>
              <a:rPr lang="pt-BR" dirty="0" smtClean="0"/>
              <a:t>Campos do Formulário: </a:t>
            </a:r>
          </a:p>
          <a:p>
            <a:pPr lvl="1"/>
            <a:r>
              <a:rPr lang="pt-BR" dirty="0" smtClean="0"/>
              <a:t>Aluno – Nome, RA, e-mail, Curso</a:t>
            </a:r>
          </a:p>
          <a:p>
            <a:pPr lvl="1"/>
            <a:r>
              <a:rPr lang="pt-BR" dirty="0" smtClean="0"/>
              <a:t>Docente: Nome, Disciplina, nota</a:t>
            </a:r>
          </a:p>
          <a:p>
            <a:r>
              <a:rPr lang="pt-BR" dirty="0" smtClean="0"/>
              <a:t>Formulário que use Expressões regulares para:</a:t>
            </a:r>
          </a:p>
          <a:p>
            <a:r>
              <a:rPr lang="pt-BR" dirty="0"/>
              <a:t>Validação de nome</a:t>
            </a:r>
          </a:p>
          <a:p>
            <a:r>
              <a:rPr lang="pt-BR" dirty="0" smtClean="0"/>
              <a:t>Validação de e-mail</a:t>
            </a:r>
          </a:p>
          <a:p>
            <a:r>
              <a:rPr lang="pt-BR" dirty="0"/>
              <a:t>Validação de Número de RA</a:t>
            </a:r>
          </a:p>
          <a:p>
            <a:r>
              <a:rPr lang="pt-BR" dirty="0" smtClean="0"/>
              <a:t>Formatação de campo de nota – 2 casas decimais (vírgula automática)</a:t>
            </a:r>
          </a:p>
          <a:p>
            <a:r>
              <a:rPr lang="pt-BR" dirty="0" smtClean="0"/>
              <a:t>Validação do campo de notas , apenas entre 0 e 10</a:t>
            </a:r>
            <a:r>
              <a:rPr lang="pt-BR" dirty="0" smtClean="0"/>
              <a:t>.</a:t>
            </a:r>
          </a:p>
          <a:p>
            <a:r>
              <a:rPr lang="pt-BR" dirty="0" smtClean="0"/>
              <a:t>Entrega: 19/06/2016</a:t>
            </a:r>
          </a:p>
          <a:p>
            <a:r>
              <a:rPr lang="pt-BR" smtClean="0"/>
              <a:t>Valor 2pts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976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expressão regular descreve um padrão de texto;</a:t>
            </a:r>
          </a:p>
          <a:p>
            <a:r>
              <a:rPr lang="pt-BR" dirty="0" smtClean="0"/>
              <a:t>Pode ser usado para testar se uma string obedece ao padrão especificado;</a:t>
            </a:r>
          </a:p>
          <a:p>
            <a:r>
              <a:rPr lang="pt-BR" dirty="0" smtClean="0"/>
              <a:t>Pode ser usada para substituir caracteres em uma string;</a:t>
            </a:r>
          </a:p>
          <a:p>
            <a:r>
              <a:rPr lang="pt-BR" dirty="0" smtClean="0"/>
              <a:t>Muito poderosa, porém difícil de ler;</a:t>
            </a:r>
          </a:p>
          <a:p>
            <a:r>
              <a:rPr lang="pt-BR" dirty="0" smtClean="0"/>
              <a:t>Podem ser usadas nas linguagens como forma de validar e testar dados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Expressões regulares em </a:t>
            </a:r>
            <a:r>
              <a:rPr lang="pt-BR" dirty="0" err="1" smtClean="0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50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/abc/</a:t>
            </a:r>
          </a:p>
          <a:p>
            <a:r>
              <a:rPr lang="pt-BR" dirty="0" smtClean="0"/>
              <a:t>Essa expressão casa com qualquer string que contenha “abc”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básico de expressão regular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576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.match(</a:t>
            </a:r>
            <a:r>
              <a:rPr lang="pt-BR" b="1" dirty="0" err="1" smtClean="0"/>
              <a:t>regex</a:t>
            </a:r>
            <a:r>
              <a:rPr lang="pt-BR" b="1" dirty="0" smtClean="0"/>
              <a:t>)</a:t>
            </a:r>
            <a:endParaRPr lang="pt-BR" dirty="0" smtClean="0"/>
          </a:p>
          <a:p>
            <a:r>
              <a:rPr lang="pt-BR" b="1" dirty="0" smtClean="0"/>
              <a:t>.</a:t>
            </a:r>
            <a:r>
              <a:rPr lang="pt-BR" b="1" dirty="0" err="1" smtClean="0"/>
              <a:t>replace</a:t>
            </a:r>
            <a:r>
              <a:rPr lang="pt-BR" b="1" dirty="0" smtClean="0"/>
              <a:t>(</a:t>
            </a:r>
            <a:r>
              <a:rPr lang="pt-BR" b="1" dirty="0" err="1" smtClean="0"/>
              <a:t>regex</a:t>
            </a:r>
            <a:r>
              <a:rPr lang="pt-BR" b="1" dirty="0" smtClean="0"/>
              <a:t>, </a:t>
            </a:r>
            <a:r>
              <a:rPr lang="pt-BR" b="1" dirty="0" err="1" smtClean="0"/>
              <a:t>text</a:t>
            </a:r>
            <a:r>
              <a:rPr lang="pt-BR" b="1" dirty="0" smtClean="0"/>
              <a:t>)</a:t>
            </a:r>
          </a:p>
          <a:p>
            <a:r>
              <a:rPr lang="pt-BR" b="1" dirty="0" smtClean="0"/>
              <a:t>.</a:t>
            </a:r>
            <a:r>
              <a:rPr lang="pt-BR" b="1" dirty="0" err="1" smtClean="0"/>
              <a:t>search</a:t>
            </a:r>
            <a:r>
              <a:rPr lang="pt-BR" b="1" dirty="0" smtClean="0"/>
              <a:t>(</a:t>
            </a:r>
            <a:r>
              <a:rPr lang="pt-BR" b="1" dirty="0" err="1" smtClean="0"/>
              <a:t>regex</a:t>
            </a:r>
            <a:r>
              <a:rPr lang="pt-BR" b="1" dirty="0" smtClean="0"/>
              <a:t>)</a:t>
            </a:r>
          </a:p>
          <a:p>
            <a:r>
              <a:rPr lang="pt-BR" b="1" dirty="0" smtClean="0"/>
              <a:t>.</a:t>
            </a:r>
            <a:r>
              <a:rPr lang="pt-BR" b="1" dirty="0" err="1" smtClean="0"/>
              <a:t>split</a:t>
            </a:r>
            <a:r>
              <a:rPr lang="pt-BR" b="1" dirty="0" smtClean="0"/>
              <a:t>(</a:t>
            </a:r>
            <a:r>
              <a:rPr lang="pt-BR" b="1" dirty="0" err="1" smtClean="0"/>
              <a:t>delimiter</a:t>
            </a:r>
            <a:r>
              <a:rPr lang="pt-BR" b="1" dirty="0" smtClean="0"/>
              <a:t>, [,</a:t>
            </a:r>
            <a:r>
              <a:rPr lang="pt-BR" b="1" dirty="0" err="1" smtClean="0"/>
              <a:t>limit</a:t>
            </a:r>
            <a:r>
              <a:rPr lang="pt-BR" b="1" dirty="0" smtClean="0"/>
              <a:t>])</a:t>
            </a:r>
            <a:endParaRPr lang="pt-BR" b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de expressões regulares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085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.match(</a:t>
            </a:r>
            <a:r>
              <a:rPr lang="pt-BR" b="1" dirty="0" err="1" smtClean="0"/>
              <a:t>regex</a:t>
            </a:r>
            <a:r>
              <a:rPr lang="pt-BR" b="1" dirty="0" smtClean="0"/>
              <a:t>)</a:t>
            </a:r>
            <a:r>
              <a:rPr lang="pt-BR" dirty="0" smtClean="0"/>
              <a:t> – retorna a primeira ocorrência (ou uma lista de ocorrências) do padrão. Pode ser usada dentro do </a:t>
            </a:r>
            <a:r>
              <a:rPr lang="pt-BR" dirty="0" err="1" smtClean="0"/>
              <a:t>if</a:t>
            </a:r>
            <a:r>
              <a:rPr lang="pt-BR" dirty="0" smtClean="0"/>
              <a:t> para verificação</a:t>
            </a:r>
          </a:p>
          <a:p>
            <a:r>
              <a:rPr lang="pt-BR" b="1" dirty="0" smtClean="0"/>
              <a:t>.</a:t>
            </a:r>
            <a:r>
              <a:rPr lang="pt-BR" b="1" dirty="0" err="1" smtClean="0"/>
              <a:t>replace</a:t>
            </a:r>
            <a:r>
              <a:rPr lang="pt-BR" b="1" dirty="0" smtClean="0"/>
              <a:t>(</a:t>
            </a:r>
            <a:r>
              <a:rPr lang="pt-BR" b="1" dirty="0" err="1" smtClean="0"/>
              <a:t>regex</a:t>
            </a:r>
            <a:r>
              <a:rPr lang="pt-BR" b="1" dirty="0" smtClean="0"/>
              <a:t>, </a:t>
            </a:r>
            <a:r>
              <a:rPr lang="pt-BR" b="1" dirty="0" err="1" smtClean="0"/>
              <a:t>text</a:t>
            </a:r>
            <a:r>
              <a:rPr lang="pt-BR" b="1" dirty="0" smtClean="0"/>
              <a:t>) – </a:t>
            </a:r>
            <a:r>
              <a:rPr lang="pt-BR" dirty="0" smtClean="0"/>
              <a:t>substitui a primeira ocorrência do padrão pelo texto especificado (pode substituir todas as ocorrências)</a:t>
            </a:r>
          </a:p>
          <a:p>
            <a:r>
              <a:rPr lang="pt-BR" b="1" dirty="0" smtClean="0"/>
              <a:t>.</a:t>
            </a:r>
            <a:r>
              <a:rPr lang="pt-BR" b="1" dirty="0" err="1" smtClean="0"/>
              <a:t>search</a:t>
            </a:r>
            <a:r>
              <a:rPr lang="pt-BR" b="1" dirty="0" smtClean="0"/>
              <a:t>(</a:t>
            </a:r>
            <a:r>
              <a:rPr lang="pt-BR" b="1" dirty="0" err="1" smtClean="0"/>
              <a:t>regex</a:t>
            </a:r>
            <a:r>
              <a:rPr lang="pt-BR" b="1" dirty="0" smtClean="0"/>
              <a:t>)</a:t>
            </a:r>
            <a:r>
              <a:rPr lang="pt-BR" dirty="0" smtClean="0"/>
              <a:t> – localizar a primeira ocorrência do padrão e retorna a posição inicial do padrão no texto;</a:t>
            </a:r>
          </a:p>
          <a:p>
            <a:r>
              <a:rPr lang="pt-BR" b="1" dirty="0" smtClean="0"/>
              <a:t>.</a:t>
            </a:r>
            <a:r>
              <a:rPr lang="pt-BR" b="1" dirty="0" err="1" smtClean="0"/>
              <a:t>split</a:t>
            </a:r>
            <a:r>
              <a:rPr lang="pt-BR" b="1" dirty="0" smtClean="0"/>
              <a:t>(</a:t>
            </a:r>
            <a:r>
              <a:rPr lang="pt-BR" b="1" dirty="0" err="1" smtClean="0"/>
              <a:t>delimiter</a:t>
            </a:r>
            <a:r>
              <a:rPr lang="pt-BR" b="1" dirty="0" smtClean="0"/>
              <a:t>, [,</a:t>
            </a:r>
            <a:r>
              <a:rPr lang="pt-BR" b="1" dirty="0" err="1" smtClean="0"/>
              <a:t>limit</a:t>
            </a:r>
            <a:r>
              <a:rPr lang="pt-BR" b="1" dirty="0" smtClean="0"/>
              <a:t>])</a:t>
            </a:r>
            <a:r>
              <a:rPr lang="pt-BR" dirty="0" smtClean="0"/>
              <a:t> – quebra um string em partes usando a expressão regular como delimitador. Retorna um vetor de posições</a:t>
            </a:r>
            <a:endParaRPr lang="pt-BR" b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de expressões regulares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653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. (ponto) – caracter coringa que pode ser substituído por qualquer outro</a:t>
            </a:r>
          </a:p>
          <a:p>
            <a:r>
              <a:rPr lang="pt-BR" dirty="0" smtClean="0"/>
              <a:t>\. – é o próprio ponto</a:t>
            </a:r>
          </a:p>
          <a:p>
            <a:r>
              <a:rPr lang="pt-BR" dirty="0" smtClean="0"/>
              <a:t>^ - faz a verificação no começo da linha</a:t>
            </a:r>
          </a:p>
          <a:p>
            <a:r>
              <a:rPr lang="pt-BR" dirty="0" smtClean="0"/>
              <a:t>$ - faz a verificação no final da linha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âncoras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202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 – indica global – busca por todas as ocorrências do padrão;</a:t>
            </a:r>
          </a:p>
          <a:p>
            <a:r>
              <a:rPr lang="pt-BR" dirty="0" smtClean="0"/>
              <a:t>i – faz com que não se diferencie maiúsculas de minúsculas;</a:t>
            </a:r>
          </a:p>
          <a:p>
            <a:r>
              <a:rPr lang="pt-BR" dirty="0" smtClean="0"/>
              <a:t>m – múltiplas linhas;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Diretivas de controle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825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| - significa OU -- /</a:t>
            </a:r>
            <a:r>
              <a:rPr lang="pt-BR" dirty="0" err="1" smtClean="0"/>
              <a:t>abc|cd|e</a:t>
            </a:r>
            <a:r>
              <a:rPr lang="pt-BR" dirty="0" smtClean="0"/>
              <a:t>/ </a:t>
            </a:r>
            <a:r>
              <a:rPr lang="pt-BR" dirty="0" smtClean="0">
                <a:sym typeface="Wingdings" panose="05000000000000000000" pitchFamily="2" charset="2"/>
              </a:rPr>
              <a:t> abc ou </a:t>
            </a:r>
            <a:r>
              <a:rPr lang="pt-BR" dirty="0" err="1" smtClean="0">
                <a:sym typeface="Wingdings" panose="05000000000000000000" pitchFamily="2" charset="2"/>
              </a:rPr>
              <a:t>cd</a:t>
            </a:r>
            <a:r>
              <a:rPr lang="pt-BR" dirty="0" smtClean="0">
                <a:sym typeface="Wingdings" panose="05000000000000000000" pitchFamily="2" charset="2"/>
              </a:rPr>
              <a:t> ou e</a:t>
            </a:r>
            <a:endParaRPr lang="pt-BR" dirty="0" smtClean="0"/>
          </a:p>
          <a:p>
            <a:r>
              <a:rPr lang="pt-BR" dirty="0" smtClean="0"/>
              <a:t>(  ) – são usados para agrupamentos</a:t>
            </a:r>
          </a:p>
          <a:p>
            <a:r>
              <a:rPr lang="pt-BR" dirty="0" smtClean="0"/>
              <a:t>\ - caracter de escape (usado para verificar caracteres especiais -- /\\n/ - caracter \n;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Caracteres especiais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569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* - significa 0 ou mais ocorrências </a:t>
            </a:r>
            <a:r>
              <a:rPr lang="pt-BR" dirty="0" smtClean="0">
                <a:sym typeface="Wingdings" panose="05000000000000000000" pitchFamily="2" charset="2"/>
              </a:rPr>
              <a:t> /</a:t>
            </a:r>
            <a:r>
              <a:rPr lang="pt-BR" dirty="0" err="1" smtClean="0">
                <a:sym typeface="Wingdings" panose="05000000000000000000" pitchFamily="2" charset="2"/>
              </a:rPr>
              <a:t>ab</a:t>
            </a:r>
            <a:r>
              <a:rPr lang="pt-BR" dirty="0" smtClean="0">
                <a:sym typeface="Wingdings" panose="05000000000000000000" pitchFamily="2" charset="2"/>
              </a:rPr>
              <a:t>*c/ = ac, abc, </a:t>
            </a:r>
            <a:r>
              <a:rPr lang="pt-BR" dirty="0" err="1" smtClean="0">
                <a:sym typeface="Wingdings" panose="05000000000000000000" pitchFamily="2" charset="2"/>
              </a:rPr>
              <a:t>abbc</a:t>
            </a:r>
            <a:r>
              <a:rPr lang="pt-BR" dirty="0" smtClean="0">
                <a:sym typeface="Wingdings" panose="05000000000000000000" pitchFamily="2" charset="2"/>
              </a:rPr>
              <a:t>, </a:t>
            </a:r>
            <a:r>
              <a:rPr lang="pt-BR" dirty="0" err="1" smtClean="0">
                <a:sym typeface="Wingdings" panose="05000000000000000000" pitchFamily="2" charset="2"/>
              </a:rPr>
              <a:t>abbbc</a:t>
            </a:r>
            <a:r>
              <a:rPr lang="pt-BR" dirty="0" smtClean="0">
                <a:sym typeface="Wingdings" panose="05000000000000000000" pitchFamily="2" charset="2"/>
              </a:rPr>
              <a:t>, ...</a:t>
            </a:r>
          </a:p>
          <a:p>
            <a:r>
              <a:rPr lang="pt-BR" dirty="0" smtClean="0">
                <a:sym typeface="Wingdings" panose="05000000000000000000" pitchFamily="2" charset="2"/>
              </a:rPr>
              <a:t>+ - significa 1 ou mais ocorrências  /ab+c/ = abc, </a:t>
            </a:r>
            <a:r>
              <a:rPr lang="pt-BR" dirty="0" err="1" smtClean="0">
                <a:sym typeface="Wingdings" panose="05000000000000000000" pitchFamily="2" charset="2"/>
              </a:rPr>
              <a:t>abbc</a:t>
            </a:r>
            <a:r>
              <a:rPr lang="pt-BR" dirty="0" smtClean="0">
                <a:sym typeface="Wingdings" panose="05000000000000000000" pitchFamily="2" charset="2"/>
              </a:rPr>
              <a:t>, </a:t>
            </a:r>
            <a:r>
              <a:rPr lang="pt-BR" dirty="0" err="1" smtClean="0">
                <a:sym typeface="Wingdings" panose="05000000000000000000" pitchFamily="2" charset="2"/>
              </a:rPr>
              <a:t>abbbc</a:t>
            </a:r>
            <a:r>
              <a:rPr lang="pt-BR" dirty="0" smtClean="0">
                <a:sym typeface="Wingdings" panose="05000000000000000000" pitchFamily="2" charset="2"/>
              </a:rPr>
              <a:t>, ...</a:t>
            </a:r>
          </a:p>
          <a:p>
            <a:r>
              <a:rPr lang="pt-BR" dirty="0" smtClean="0">
                <a:sym typeface="Wingdings" panose="05000000000000000000" pitchFamily="2" charset="2"/>
              </a:rPr>
              <a:t>? – significa 0 ou 1 ocorrência  /</a:t>
            </a:r>
            <a:r>
              <a:rPr lang="pt-BR" dirty="0" err="1" smtClean="0">
                <a:sym typeface="Wingdings" panose="05000000000000000000" pitchFamily="2" charset="2"/>
              </a:rPr>
              <a:t>ab?c</a:t>
            </a:r>
            <a:r>
              <a:rPr lang="pt-BR" dirty="0" smtClean="0">
                <a:sym typeface="Wingdings" panose="05000000000000000000" pitchFamily="2" charset="2"/>
              </a:rPr>
              <a:t> = ac ou abc</a:t>
            </a:r>
          </a:p>
          <a:p>
            <a:r>
              <a:rPr lang="pt-BR" dirty="0" smtClean="0">
                <a:sym typeface="Wingdings" panose="05000000000000000000" pitchFamily="2" charset="2"/>
              </a:rPr>
              <a:t>{min, </a:t>
            </a:r>
            <a:r>
              <a:rPr lang="pt-BR" dirty="0" err="1" smtClean="0">
                <a:sym typeface="Wingdings" panose="05000000000000000000" pitchFamily="2" charset="2"/>
              </a:rPr>
              <a:t>max</a:t>
            </a:r>
            <a:r>
              <a:rPr lang="pt-BR" dirty="0" smtClean="0">
                <a:sym typeface="Wingdings" panose="05000000000000000000" pitchFamily="2" charset="2"/>
              </a:rPr>
              <a:t>} – especificam o mínimo e o máximo. Podem ser omitidos individualmente para indeterminação  {2,4} = de 2 a 4 caracteres, {, 4} de 0 a 4 caracteres; {3, } = pelo menos 3 caracteres; {5} = exatamente 5 caracteres.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Quantificadores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044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752</TotalTime>
  <Words>727</Words>
  <Application>Microsoft Office PowerPoint</Application>
  <PresentationFormat>Personalizar</PresentationFormat>
  <Paragraphs>84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Tema1</vt:lpstr>
      <vt:lpstr>Linguagem Técnica de Programação II</vt:lpstr>
      <vt:lpstr>Expressões regulares em JavaScript</vt:lpstr>
      <vt:lpstr>Exemplo básico de expressão regular</vt:lpstr>
      <vt:lpstr>Métodos de expressões regulares</vt:lpstr>
      <vt:lpstr>Métodos de expressões regulares</vt:lpstr>
      <vt:lpstr>âncoras</vt:lpstr>
      <vt:lpstr>Diretivas de controle</vt:lpstr>
      <vt:lpstr>Caracteres especiais</vt:lpstr>
      <vt:lpstr>Quantificadores</vt:lpstr>
      <vt:lpstr>Conjunto de caracteres</vt:lpstr>
      <vt:lpstr>Grupos de caracteres</vt:lpstr>
      <vt:lpstr>Grupos de caracteres pré-definidos</vt:lpstr>
      <vt:lpstr>Auto-referência</vt:lpstr>
      <vt:lpstr>Objeto para expressão regular</vt:lpstr>
      <vt:lpstr>Trabalho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Aurea</dc:title>
  <dc:creator>Julio</dc:creator>
  <cp:lastModifiedBy>Julio Cesar Momente</cp:lastModifiedBy>
  <cp:revision>22</cp:revision>
  <dcterms:created xsi:type="dcterms:W3CDTF">2016-02-18T16:34:31Z</dcterms:created>
  <dcterms:modified xsi:type="dcterms:W3CDTF">2017-06-01T20:58:23Z</dcterms:modified>
</cp:coreProperties>
</file>