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18"/>
  </p:notesMasterIdLst>
  <p:sldIdLst>
    <p:sldId id="256" r:id="rId5"/>
    <p:sldId id="261" r:id="rId6"/>
    <p:sldId id="292" r:id="rId7"/>
    <p:sldId id="296" r:id="rId8"/>
    <p:sldId id="293" r:id="rId9"/>
    <p:sldId id="294" r:id="rId10"/>
    <p:sldId id="295" r:id="rId11"/>
    <p:sldId id="297" r:id="rId12"/>
    <p:sldId id="298" r:id="rId13"/>
    <p:sldId id="299" r:id="rId14"/>
    <p:sldId id="300" r:id="rId15"/>
    <p:sldId id="277" r:id="rId16"/>
    <p:sldId id="278" r:id="rId17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9"/>
    </p:embeddedFont>
    <p:embeddedFont>
      <p:font typeface="Orbitron" panose="020B060402020202020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5AB08-3F5D-426D-A2B8-CAF01CC9D5C0}" v="2176" dt="2022-03-24T17:23:50.602"/>
  </p1510:revLst>
</p1510:revInfo>
</file>

<file path=ppt/tableStyles.xml><?xml version="1.0" encoding="utf-8"?>
<a:tblStyleLst xmlns:a="http://schemas.openxmlformats.org/drawingml/2006/main" def="{D1548C20-61C9-4808-881A-9B6ED86A1AA9}">
  <a:tblStyle styleId="{D1548C20-61C9-4808-881A-9B6ED86A1A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50" autoAdjust="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6532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Aplicações Integradas – Usar o SQLite como base de dados para aplicações que necessitem de portabilidade e no futuro não precisem de expansão, é uma grande escolha.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Apps como aplicações mobile, jogos ou aplicações locais de utilizador único.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Melhor performance no acesso a data - Em casos em que uma aplicação necessita de ler e escrever ficheiros para um disco diretamente, pode haver benefícios em usar o SQLite para funcionalidade adicionais , além disso existe a tradicional funcionalidade SQL deste módulo.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Testar – Para muitas aplicações pode ser demasiado custoso ou trabalhoso testar as suas funcionalidades em sistemas de gestão de base de dados que usem um processo de servidor adicional.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Graças ao modo “in-memory” do SQLite , é possível correr testes rapidamente sem precisar do incómodo das operações das bases de dados.</a:t>
            </a:r>
          </a:p>
        </p:txBody>
      </p:sp>
    </p:spTree>
    <p:extLst>
      <p:ext uri="{BB962C8B-B14F-4D97-AF65-F5344CB8AC3E}">
        <p14:creationId xmlns:p14="http://schemas.microsoft.com/office/powerpoint/2010/main" val="528384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0facb7513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0facb7513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0facb75130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0facb75130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Sql lite é um módulo python usado para integrar a base de dados SQLLITE com o Python.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Fornece uma interface simples de usar para interagir com bases de dados SQLite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Não é necessário instalar este módulo separadamente, pois está incorporado no python a partir da versão 2.5x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 bases de dados oferecem enúmeras funcionalidades para gerir grandes quantidades de informação sobre a web.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Hoje em dia estas bases de dados devem estar prontas para receber e mostrar grandes volumes de dados.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isso usamos a linguagem SQL , uma “query language” muito popular entre bases de dados.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Sql Lite é uma versão light, isto é , leve que funciona com uma sintaxe muito similar ao SQL.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Portanto devemos usar a mesma quando pretendemos ter uma base de dados com baixa simultâniedade de escrita e menos de um terabyte de conteúdo.</a:t>
            </a:r>
          </a:p>
        </p:txBody>
      </p:sp>
    </p:spTree>
    <p:extLst>
      <p:ext uri="{BB962C8B-B14F-4D97-AF65-F5344CB8AC3E}">
        <p14:creationId xmlns:p14="http://schemas.microsoft.com/office/powerpoint/2010/main" val="418746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Primeira Parte: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Outros serviços de bases de dados relacionais , necessitam de um processo de servidor separado para operar. As aplicações que pretendem aceder a esse servidor devem usar um protocolo TCP/IP para enviar e receber pedidos.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Usam a arquitetura cliente/servidor.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Segunda Parte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SQLITE não necessita de um servidor para ser executado.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sqlLite consegue se juntar à aplicação que acessa a base de dados. Lê e escreve diretamente através dos ficheiros de base de dados armazenados no disco e as aplicações interagem com a base de dados sqlite.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62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SQLite é autónomo e não necessita de qualquer dependência externa como por exemplo um sistema operativo ou uma biblioteca externa.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Esta funcionalidade é de extrema importância </a:t>
            </a:r>
            <a:r>
              <a:rPr lang="pt-PT"/>
              <a:t>para apps integradas em dispositivos, como por exemplo </a:t>
            </a:r>
            <a:r>
              <a:rPr lang="pt-PT" dirty="0"/>
              <a:t>Iphone, Android , consolas de jogos , entre outros.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Sqlite é desenvolvido usando ANSI-C ( standard da linguagem C). Se os desenvolvedores pretenderem criar uma aplicação que use o SQLite, só precisam de carregar os ficheiros do código fonte do sqlite3 no projeto e compilar com o código a ser desenvolvido.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31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única “instalação” necessária para usarmos este módulo é esta: import sqlite3 no inicio do nosso código python.</a:t>
            </a:r>
            <a:br>
              <a:rPr lang="pt-PT"/>
            </a:br>
            <a:r>
              <a:rPr lang="pt-PT"/>
              <a:t>SQLite é considerado um módulo de zero configuração , isto significa que não é necessário nenhum ficheiro de instalação. Devido á sua arquitetura “serverless”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Como não há servidor , não é necessário iniciar ou parar nada.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881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SQLite</a:t>
            </a:r>
            <a:r>
              <a:rPr lang="pt-PT"/>
              <a:t> é transacional, isso significa que as transações são atómicas, consistentes , isoladas e resistentes (ACID). Todas as transações são totalmente </a:t>
            </a:r>
            <a:r>
              <a:rPr lang="pt-PT" err="1"/>
              <a:t>compativeis</a:t>
            </a:r>
            <a:r>
              <a:rPr lang="pt-PT"/>
              <a:t> com o ACID. Noutras palavras , todas as mudanças no momento de uma transação acontecem de forma completa ou não acontecem de todo, mesmo quando uma situação não </a:t>
            </a:r>
            <a:r>
              <a:rPr lang="pt-PT" err="1"/>
              <a:t>expectavel</a:t>
            </a:r>
            <a:r>
              <a:rPr lang="pt-PT"/>
              <a:t> como um crash, falha de energia ou falha do sistema operativo ocorre.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624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SQLite</a:t>
            </a:r>
            <a:r>
              <a:rPr lang="pt-PT"/>
              <a:t> é uma base de dados </a:t>
            </a:r>
            <a:r>
              <a:rPr lang="pt-PT" err="1"/>
              <a:t>unica</a:t>
            </a:r>
            <a:r>
              <a:rPr lang="pt-PT"/>
              <a:t> , isso significa que permite a conexão de uma única base de dados para </a:t>
            </a:r>
            <a:r>
              <a:rPr lang="pt-PT" err="1"/>
              <a:t>acessar</a:t>
            </a:r>
            <a:r>
              <a:rPr lang="pt-PT"/>
              <a:t> a </a:t>
            </a:r>
            <a:r>
              <a:rPr lang="pt-PT" err="1"/>
              <a:t>multiplos</a:t>
            </a:r>
            <a:r>
              <a:rPr lang="pt-PT"/>
              <a:t> ficheiros de base de dados simultaneamente. Estas funcionalidades permitem juntar tabelas de diferentes bases de dados ou copiar informação entre bases de dados com um comando </a:t>
            </a:r>
            <a:r>
              <a:rPr lang="pt-PT" err="1"/>
              <a:t>unico</a:t>
            </a:r>
            <a:r>
              <a:rPr lang="pt-PT"/>
              <a:t>. </a:t>
            </a:r>
            <a:r>
              <a:rPr lang="pt-PT" err="1"/>
              <a:t>Sqlite</a:t>
            </a:r>
            <a:r>
              <a:rPr lang="pt-PT"/>
              <a:t> também usa tipos dinâmicos para tabelas. Isso significa que se pode guardar qualquer valor , em qualquer coluna, ignorando o tipo de dados.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Isto também cria portabilidade , pois como a informação está toda num único ficheiro , basta partilhar esse ficheiro para ter acesso a essa informação.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779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avLst/>
                <a:gdLst/>
                <a:ahLst/>
                <a:cxnLst/>
                <a:rect l="l" t="t" r="r" b="b"/>
                <a:pathLst>
                  <a:path w="22289" h="13154" extrusionOk="0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6" h="60996" extrusionOk="0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539" extrusionOk="0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1854" extrusionOk="0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849" extrusionOk="0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6629" extrusionOk="0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avLst/>
              <a:gdLst/>
              <a:ahLst/>
              <a:cxnLst/>
              <a:rect l="l" t="t" r="r" b="b"/>
              <a:pathLst>
                <a:path w="31143" h="20595" extrusionOk="0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326" extrusionOk="0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1365" extrusionOk="0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2" extrusionOk="0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9191" extrusionOk="0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10589" extrusionOk="0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157" extrusionOk="0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avLst/>
              <a:gdLst/>
              <a:ahLst/>
              <a:cxnLst/>
              <a:rect l="l" t="t" r="r" b="b"/>
              <a:pathLst>
                <a:path w="21985" h="6486" extrusionOk="0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avLst/>
              <a:gdLst/>
              <a:ahLst/>
              <a:cxnLst/>
              <a:rect l="l" t="t" r="r" b="b"/>
              <a:pathLst>
                <a:path w="15781" h="22361" extrusionOk="0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2" hasCustomPrompt="1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1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rot="-5400000" flipH="1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2" h="82432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2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3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4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rot="-5400000" flipH="1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9"/>
          <p:cNvSpPr txBox="1">
            <a:spLocks noGrp="1"/>
          </p:cNvSpPr>
          <p:nvPr>
            <p:ph type="body" idx="1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619" name="Google Shape;61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4" name="Google Shape;774;p24"/>
          <p:cNvSpPr txBox="1">
            <a:spLocks noGrp="1"/>
          </p:cNvSpPr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4"/>
          <p:cNvSpPr txBox="1">
            <a:spLocks noGrp="1"/>
          </p:cNvSpPr>
          <p:nvPr>
            <p:ph type="subTitle" idx="1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1" r:id="rId6"/>
    <p:sldLayoutId id="2147483665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geeksforgeeks.org/python-sqlite/" TargetMode="External"/><Relationship Id="rId7" Type="http://schemas.openxmlformats.org/officeDocument/2006/relationships/hyperlink" Target="https://www.digitalocean.com/community/tutorials/sqlite-vs-mysql-vs-postgresql-a-comparison-of-relational-database-management-system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sqlite.org/whentouse.html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</a:t>
            </a:r>
            <a:r>
              <a:rPr lang="pt-PT"/>
              <a:t>Sqlite</a:t>
            </a:r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37" y="364815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Nuno Silva – PG42645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Simão Monteiro - PG47677</a:t>
            </a:r>
            <a:endParaRPr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Escola de Engenharia">
            <a:extLst>
              <a:ext uri="{FF2B5EF4-FFF2-40B4-BE49-F238E27FC236}">
                <a16:creationId xmlns:a16="http://schemas.microsoft.com/office/drawing/2014/main" id="{AAA8FC35-96F6-4EC1-9512-4E04E711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01" y="251513"/>
            <a:ext cx="2024173" cy="101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832;p30">
            <a:extLst>
              <a:ext uri="{FF2B5EF4-FFF2-40B4-BE49-F238E27FC236}">
                <a16:creationId xmlns:a16="http://schemas.microsoft.com/office/drawing/2014/main" id="{2CAA20FE-F225-4D3A-80F1-2B8DD618F59A}"/>
              </a:ext>
            </a:extLst>
          </p:cNvPr>
          <p:cNvSpPr txBox="1">
            <a:spLocks/>
          </p:cNvSpPr>
          <p:nvPr/>
        </p:nvSpPr>
        <p:spPr>
          <a:xfrm>
            <a:off x="1296137" y="3008819"/>
            <a:ext cx="65517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PT"/>
              <a:t>Scripting no Processamento de Linguagem Natural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Quando Usar o SQLite?</a:t>
            </a:r>
            <a:endParaRPr sz="4400"/>
          </a:p>
        </p:txBody>
      </p:sp>
      <p:sp>
        <p:nvSpPr>
          <p:cNvPr id="886" name="Google Shape;886;p35"/>
          <p:cNvSpPr txBox="1">
            <a:spLocks noGrp="1"/>
          </p:cNvSpPr>
          <p:nvPr>
            <p:ph type="title" idx="2"/>
          </p:nvPr>
        </p:nvSpPr>
        <p:spPr>
          <a:xfrm>
            <a:off x="3865352" y="1163052"/>
            <a:ext cx="1413295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062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Quando Usar o SQLite?</a:t>
            </a:r>
            <a:endParaRPr/>
          </a:p>
        </p:txBody>
      </p:sp>
      <p:pic>
        <p:nvPicPr>
          <p:cNvPr id="1026" name="Picture 2" descr="Os melhores e mais baixados apps de 2018 para Android e iOS">
            <a:extLst>
              <a:ext uri="{FF2B5EF4-FFF2-40B4-BE49-F238E27FC236}">
                <a16:creationId xmlns:a16="http://schemas.microsoft.com/office/drawing/2014/main" id="{3D211662-D423-4855-834C-BBC9EDCE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4" y="1474470"/>
            <a:ext cx="19507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6767568-BDAE-4FB9-A2AB-28E1B7CD907A}"/>
              </a:ext>
            </a:extLst>
          </p:cNvPr>
          <p:cNvSpPr txBox="1"/>
          <p:nvPr/>
        </p:nvSpPr>
        <p:spPr>
          <a:xfrm>
            <a:off x="646341" y="2661557"/>
            <a:ext cx="1476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Aplicações Integradas</a:t>
            </a:r>
          </a:p>
        </p:txBody>
      </p:sp>
      <p:pic>
        <p:nvPicPr>
          <p:cNvPr id="1028" name="Picture 4" descr="O que é HDD? Conheça a tecnologia que guarda seus dados 'para sempre' |  Notícias | TechTudo">
            <a:extLst>
              <a:ext uri="{FF2B5EF4-FFF2-40B4-BE49-F238E27FC236}">
                <a16:creationId xmlns:a16="http://schemas.microsoft.com/office/drawing/2014/main" id="{CDC93BE6-213B-4BE3-A4F2-482BCF96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07" y="1485900"/>
            <a:ext cx="195072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25AAC43-F3F6-49BD-BA5B-A6EB6F2208A5}"/>
              </a:ext>
            </a:extLst>
          </p:cNvPr>
          <p:cNvSpPr txBox="1"/>
          <p:nvPr/>
        </p:nvSpPr>
        <p:spPr>
          <a:xfrm>
            <a:off x="3127689" y="2661557"/>
            <a:ext cx="21501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Melhor Performance no acesso a </a:t>
            </a:r>
            <a:r>
              <a:rPr lang="pt-PT" sz="1600" b="1" i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data</a:t>
            </a:r>
            <a:endParaRPr lang="pt-PT" sz="1600" b="1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030" name="Picture 6" descr="Gear sign, mobile app, mobile screen, software testing, ui elements icon -  Download on Iconfinder">
            <a:extLst>
              <a:ext uri="{FF2B5EF4-FFF2-40B4-BE49-F238E27FC236}">
                <a16:creationId xmlns:a16="http://schemas.microsoft.com/office/drawing/2014/main" id="{18041229-7132-466A-B4D9-0DB481825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548" y="1309386"/>
            <a:ext cx="1450308" cy="14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E60BE3C-9DB7-4702-9036-F2BADFD703B0}"/>
              </a:ext>
            </a:extLst>
          </p:cNvPr>
          <p:cNvSpPr txBox="1"/>
          <p:nvPr/>
        </p:nvSpPr>
        <p:spPr>
          <a:xfrm>
            <a:off x="6064834" y="2784667"/>
            <a:ext cx="2150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Testar </a:t>
            </a:r>
            <a:r>
              <a:rPr lang="pt-PT" sz="1600" b="1" i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86140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1"/>
          <p:cNvSpPr txBox="1">
            <a:spLocks noGrp="1"/>
          </p:cNvSpPr>
          <p:nvPr>
            <p:ph type="title"/>
          </p:nvPr>
        </p:nvSpPr>
        <p:spPr>
          <a:xfrm>
            <a:off x="720000" y="16348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pic>
        <p:nvPicPr>
          <p:cNvPr id="5" name="Imagem 4">
            <a:hlinkClick r:id="rId3"/>
            <a:extLst>
              <a:ext uri="{FF2B5EF4-FFF2-40B4-BE49-F238E27FC236}">
                <a16:creationId xmlns:a16="http://schemas.microsoft.com/office/drawing/2014/main" id="{D3E5EFCB-8552-4BA4-8301-4E42687D3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271" y="1353652"/>
            <a:ext cx="2600688" cy="581106"/>
          </a:xfrm>
          <a:prstGeom prst="rect">
            <a:avLst/>
          </a:prstGeom>
        </p:spPr>
      </p:pic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A61159E9-C0E7-4BED-8A43-118988E1B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271" y="2215502"/>
            <a:ext cx="1969629" cy="712496"/>
          </a:xfrm>
          <a:prstGeom prst="rect">
            <a:avLst/>
          </a:prstGeom>
        </p:spPr>
      </p:pic>
      <p:pic>
        <p:nvPicPr>
          <p:cNvPr id="9" name="Imagem 8">
            <a:hlinkClick r:id="rId7"/>
            <a:extLst>
              <a:ext uri="{FF2B5EF4-FFF2-40B4-BE49-F238E27FC236}">
                <a16:creationId xmlns:a16="http://schemas.microsoft.com/office/drawing/2014/main" id="{EFB36947-F6CE-4E4A-98CA-CB91010FC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689" y="3208742"/>
            <a:ext cx="1914792" cy="54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2"/>
          <p:cNvSpPr txBox="1">
            <a:spLocks noGrp="1"/>
          </p:cNvSpPr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1225" name="Google Shape;1225;p52"/>
          <p:cNvSpPr txBox="1">
            <a:spLocks noGrp="1"/>
          </p:cNvSpPr>
          <p:nvPr>
            <p:ph type="subTitle" idx="1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Alguma Questão?</a:t>
            </a:r>
            <a:endParaRPr lang="pt-PT" b="1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829238-AE95-4C56-BA1A-A7BE6C84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24" y="3539604"/>
            <a:ext cx="3852000" cy="771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1320300" y="1521750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 que é o SQLITE?</a:t>
            </a:r>
            <a:endParaRPr sz="4400"/>
          </a:p>
        </p:txBody>
      </p:sp>
      <p:sp>
        <p:nvSpPr>
          <p:cNvPr id="886" name="Google Shape;886;p35"/>
          <p:cNvSpPr txBox="1">
            <a:spLocks noGrp="1"/>
          </p:cNvSpPr>
          <p:nvPr>
            <p:ph type="title" idx="2"/>
          </p:nvPr>
        </p:nvSpPr>
        <p:spPr>
          <a:xfrm>
            <a:off x="3915450" y="500900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472964-A094-466B-9455-315873C4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36" b="92203" l="9551" r="95506">
                        <a14:foregroundMark x1="21629" y1="20000" x2="25000" y2="58644"/>
                        <a14:foregroundMark x1="25000" y1="58644" x2="34270" y2="74915"/>
                        <a14:foregroundMark x1="40169" y1="40678" x2="21910" y2="14237"/>
                        <a14:foregroundMark x1="21910" y1="14237" x2="20225" y2="8814"/>
                        <a14:foregroundMark x1="28371" y1="43390" x2="23034" y2="83051"/>
                        <a14:foregroundMark x1="78933" y1="87119" x2="93258" y2="61017"/>
                        <a14:foregroundMark x1="80618" y1="85763" x2="91854" y2="62373"/>
                        <a14:foregroundMark x1="92416" y1="61356" x2="83409" y2="83974"/>
                        <a14:foregroundMark x1="93258" y1="63729" x2="76685" y2="62373"/>
                        <a14:foregroundMark x1="93258" y1="56610" x2="70506" y2="81017"/>
                        <a14:foregroundMark x1="70506" y1="81017" x2="81929" y2="85020"/>
                        <a14:foregroundMark x1="95506" y1="56949" x2="67416" y2="72542"/>
                        <a14:foregroundMark x1="67416" y1="72542" x2="82265" y2="84665"/>
                        <a14:foregroundMark x1="76625" y1="91048" x2="57584" y2="87458"/>
                        <a14:foregroundMark x1="50562" y1="17288" x2="15730" y2="15932"/>
                        <a14:foregroundMark x1="15730" y1="15932" x2="15449" y2="15932"/>
                        <a14:foregroundMark x1="41573" y1="16271" x2="12360" y2="10169"/>
                        <a14:foregroundMark x1="12360" y1="10169" x2="10955" y2="14576"/>
                        <a14:foregroundMark x1="48596" y1="11864" x2="23034" y2="8136"/>
                        <a14:backgroundMark x1="86798" y1="87458" x2="80056" y2="94576"/>
                        <a14:backgroundMark x1="91292" y1="85763" x2="87921" y2="891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6788" y="2821600"/>
            <a:ext cx="1750423" cy="1450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Porque devo usar o SQLITE?</a:t>
            </a:r>
            <a:endParaRPr sz="4400"/>
          </a:p>
        </p:txBody>
      </p:sp>
      <p:sp>
        <p:nvSpPr>
          <p:cNvPr id="886" name="Google Shape;886;p35"/>
          <p:cNvSpPr txBox="1">
            <a:spLocks noGrp="1"/>
          </p:cNvSpPr>
          <p:nvPr>
            <p:ph type="title" idx="2"/>
          </p:nvPr>
        </p:nvSpPr>
        <p:spPr>
          <a:xfrm>
            <a:off x="3865352" y="1163052"/>
            <a:ext cx="1413295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86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>
            <a:spLocks noGrp="1"/>
          </p:cNvSpPr>
          <p:nvPr>
            <p:ph type="title" idx="9"/>
          </p:nvPr>
        </p:nvSpPr>
        <p:spPr>
          <a:xfrm>
            <a:off x="720000" y="24943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Porque devo usar o SQLITE?</a:t>
            </a:r>
            <a:endParaRPr/>
          </a:p>
        </p:txBody>
      </p:sp>
      <p:sp>
        <p:nvSpPr>
          <p:cNvPr id="847" name="Google Shape;847;p32"/>
          <p:cNvSpPr txBox="1">
            <a:spLocks noGrp="1"/>
          </p:cNvSpPr>
          <p:nvPr>
            <p:ph type="title"/>
          </p:nvPr>
        </p:nvSpPr>
        <p:spPr>
          <a:xfrm>
            <a:off x="1390661" y="1213784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8" name="Google Shape;848;p32"/>
          <p:cNvSpPr txBox="1">
            <a:spLocks noGrp="1"/>
          </p:cNvSpPr>
          <p:nvPr>
            <p:ph type="subTitle" idx="1"/>
          </p:nvPr>
        </p:nvSpPr>
        <p:spPr>
          <a:xfrm>
            <a:off x="523811" y="1785164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“</a:t>
            </a:r>
            <a:r>
              <a:rPr lang="pt-PT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Serverless</a:t>
            </a:r>
            <a:r>
              <a:rPr lang="pt-PT"/>
              <a:t>”</a:t>
            </a:r>
          </a:p>
        </p:txBody>
      </p:sp>
      <p:sp>
        <p:nvSpPr>
          <p:cNvPr id="849" name="Google Shape;849;p32"/>
          <p:cNvSpPr txBox="1">
            <a:spLocks noGrp="1"/>
          </p:cNvSpPr>
          <p:nvPr>
            <p:ph type="subTitle" idx="2"/>
          </p:nvPr>
        </p:nvSpPr>
        <p:spPr>
          <a:xfrm>
            <a:off x="523811" y="2185409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Não</a:t>
            </a:r>
            <a:r>
              <a:rPr lang="en"/>
              <a:t> </a:t>
            </a:r>
            <a:r>
              <a:rPr lang="en" err="1"/>
              <a:t>precisa</a:t>
            </a:r>
            <a:r>
              <a:rPr lang="en"/>
              <a:t> de um </a:t>
            </a:r>
            <a:r>
              <a:rPr lang="en" err="1"/>
              <a:t>processo</a:t>
            </a:r>
            <a:r>
              <a:rPr lang="en"/>
              <a:t> </a:t>
            </a:r>
            <a:r>
              <a:rPr lang="en" err="1"/>
              <a:t>servidor</a:t>
            </a:r>
            <a:r>
              <a:rPr lang="en"/>
              <a:t> à </a:t>
            </a:r>
            <a:r>
              <a:rPr lang="en" err="1"/>
              <a:t>parte</a:t>
            </a:r>
            <a:r>
              <a:rPr lang="en"/>
              <a:t> para </a:t>
            </a:r>
            <a:r>
              <a:rPr lang="en" err="1"/>
              <a:t>operar</a:t>
            </a:r>
            <a:r>
              <a:rPr lang="en"/>
              <a:t>.</a:t>
            </a:r>
            <a:endParaRPr/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3"/>
          </p:nvPr>
        </p:nvSpPr>
        <p:spPr>
          <a:xfrm>
            <a:off x="4209161" y="1248463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1" name="Google Shape;851;p32"/>
          <p:cNvSpPr txBox="1">
            <a:spLocks noGrp="1"/>
          </p:cNvSpPr>
          <p:nvPr>
            <p:ph type="subTitle" idx="4"/>
          </p:nvPr>
        </p:nvSpPr>
        <p:spPr>
          <a:xfrm>
            <a:off x="3342311" y="1819843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Autónom</a:t>
            </a:r>
            <a:r>
              <a:rPr lang="en">
                <a:solidFill>
                  <a:srgbClr val="FF0000"/>
                </a:solidFill>
              </a:rPr>
              <a:t>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2" name="Google Shape;852;p32"/>
          <p:cNvSpPr txBox="1">
            <a:spLocks noGrp="1"/>
          </p:cNvSpPr>
          <p:nvPr>
            <p:ph type="subTitle" idx="5"/>
          </p:nvPr>
        </p:nvSpPr>
        <p:spPr>
          <a:xfrm>
            <a:off x="3342311" y="2220088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necessita de dependências externas.</a:t>
            </a:r>
            <a:endParaRPr/>
          </a:p>
        </p:txBody>
      </p:sp>
      <p:sp>
        <p:nvSpPr>
          <p:cNvPr id="853" name="Google Shape;853;p32"/>
          <p:cNvSpPr txBox="1">
            <a:spLocks noGrp="1"/>
          </p:cNvSpPr>
          <p:nvPr>
            <p:ph type="title" idx="6"/>
          </p:nvPr>
        </p:nvSpPr>
        <p:spPr>
          <a:xfrm>
            <a:off x="6735019" y="1257764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4" name="Google Shape;854;p32"/>
          <p:cNvSpPr txBox="1">
            <a:spLocks noGrp="1"/>
          </p:cNvSpPr>
          <p:nvPr>
            <p:ph type="subTitle" idx="7"/>
          </p:nvPr>
        </p:nvSpPr>
        <p:spPr>
          <a:xfrm>
            <a:off x="5868169" y="1829129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Fácil Configuração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55" name="Google Shape;855;p32"/>
          <p:cNvSpPr txBox="1">
            <a:spLocks noGrp="1"/>
          </p:cNvSpPr>
          <p:nvPr>
            <p:ph type="subTitle" idx="8"/>
          </p:nvPr>
        </p:nvSpPr>
        <p:spPr>
          <a:xfrm>
            <a:off x="5868169" y="2229374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é complicado instalar este módulo.</a:t>
            </a:r>
            <a:endParaRPr/>
          </a:p>
        </p:txBody>
      </p:sp>
      <p:sp>
        <p:nvSpPr>
          <p:cNvPr id="856" name="Google Shape;856;p32"/>
          <p:cNvSpPr txBox="1">
            <a:spLocks noGrp="1"/>
          </p:cNvSpPr>
          <p:nvPr>
            <p:ph type="title" idx="13"/>
          </p:nvPr>
        </p:nvSpPr>
        <p:spPr>
          <a:xfrm>
            <a:off x="2799911" y="3169456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7" name="Google Shape;857;p32"/>
          <p:cNvSpPr txBox="1">
            <a:spLocks noGrp="1"/>
          </p:cNvSpPr>
          <p:nvPr>
            <p:ph type="subTitle" idx="14"/>
          </p:nvPr>
        </p:nvSpPr>
        <p:spPr>
          <a:xfrm>
            <a:off x="1933061" y="374082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Transacional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8" name="Google Shape;858;p32"/>
          <p:cNvSpPr txBox="1">
            <a:spLocks noGrp="1"/>
          </p:cNvSpPr>
          <p:nvPr>
            <p:ph type="subTitle" idx="15"/>
          </p:nvPr>
        </p:nvSpPr>
        <p:spPr>
          <a:xfrm>
            <a:off x="1933061" y="414106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é </a:t>
            </a:r>
            <a:r>
              <a:rPr lang="en" err="1"/>
              <a:t>uma</a:t>
            </a:r>
            <a:r>
              <a:rPr lang="en"/>
              <a:t> base de dados Transactional.</a:t>
            </a:r>
            <a:endParaRPr/>
          </a:p>
        </p:txBody>
      </p:sp>
      <p:sp>
        <p:nvSpPr>
          <p:cNvPr id="17" name="Google Shape;856;p32">
            <a:extLst>
              <a:ext uri="{FF2B5EF4-FFF2-40B4-BE49-F238E27FC236}">
                <a16:creationId xmlns:a16="http://schemas.microsoft.com/office/drawing/2014/main" id="{3290F1F1-6D20-4BD4-9314-F7E07E44DEDE}"/>
              </a:ext>
            </a:extLst>
          </p:cNvPr>
          <p:cNvSpPr txBox="1">
            <a:spLocks/>
          </p:cNvSpPr>
          <p:nvPr/>
        </p:nvSpPr>
        <p:spPr>
          <a:xfrm>
            <a:off x="5766533" y="317874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18" name="Google Shape;857;p32">
            <a:extLst>
              <a:ext uri="{FF2B5EF4-FFF2-40B4-BE49-F238E27FC236}">
                <a16:creationId xmlns:a16="http://schemas.microsoft.com/office/drawing/2014/main" id="{5B802A96-3A8D-49FE-806E-333925AE694A}"/>
              </a:ext>
            </a:extLst>
          </p:cNvPr>
          <p:cNvSpPr txBox="1">
            <a:spLocks/>
          </p:cNvSpPr>
          <p:nvPr/>
        </p:nvSpPr>
        <p:spPr>
          <a:xfrm>
            <a:off x="4899683" y="3709337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pt-PT" sz="1600">
                <a:solidFill>
                  <a:srgbClr val="FF000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Dados </a:t>
            </a:r>
            <a:r>
              <a:rPr lang="pt-PT" sz="1600" u="sng">
                <a:solidFill>
                  <a:srgbClr val="FF000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Única</a:t>
            </a:r>
            <a:endParaRPr lang="pt-PT" sz="1600" u="sng">
              <a:solidFill>
                <a:srgbClr val="FF0000"/>
              </a:solidFill>
            </a:endParaRPr>
          </a:p>
        </p:txBody>
      </p:sp>
      <p:sp>
        <p:nvSpPr>
          <p:cNvPr id="19" name="Google Shape;858;p32">
            <a:extLst>
              <a:ext uri="{FF2B5EF4-FFF2-40B4-BE49-F238E27FC236}">
                <a16:creationId xmlns:a16="http://schemas.microsoft.com/office/drawing/2014/main" id="{4E472C93-C2F2-448B-A179-C9B8E187B322}"/>
              </a:ext>
            </a:extLst>
          </p:cNvPr>
          <p:cNvSpPr txBox="1">
            <a:spLocks/>
          </p:cNvSpPr>
          <p:nvPr/>
        </p:nvSpPr>
        <p:spPr>
          <a:xfrm>
            <a:off x="4828661" y="4109582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PT"/>
              <a:t>Conexão de base de dados única , para aceder múltiplos ficheiros.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" grpId="0"/>
      <p:bldP spid="848" grpId="0" build="p"/>
      <p:bldP spid="849" grpId="0" build="p"/>
      <p:bldP spid="850" grpId="0"/>
      <p:bldP spid="851" grpId="0" build="p"/>
      <p:bldP spid="852" grpId="0" build="p"/>
      <p:bldP spid="853" grpId="0"/>
      <p:bldP spid="854" grpId="0" build="p"/>
      <p:bldP spid="855" grpId="0" build="p"/>
      <p:bldP spid="856" grpId="0"/>
      <p:bldP spid="857" grpId="0" build="p"/>
      <p:bldP spid="858" grpId="0" build="p"/>
      <p:bldP spid="17" grpId="0"/>
      <p:bldP spid="18" grpId="0" build="p"/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8"/>
          <p:cNvSpPr txBox="1">
            <a:spLocks noGrp="1"/>
          </p:cNvSpPr>
          <p:nvPr>
            <p:ph type="subTitle" idx="1"/>
          </p:nvPr>
        </p:nvSpPr>
        <p:spPr>
          <a:xfrm>
            <a:off x="1951800" y="1314049"/>
            <a:ext cx="5240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Outros Serviços de Bases de Dados</a:t>
            </a:r>
            <a:endParaRPr/>
          </a:p>
        </p:txBody>
      </p:sp>
      <p:sp>
        <p:nvSpPr>
          <p:cNvPr id="954" name="Google Shape;954;p3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“Serverless”</a:t>
            </a:r>
            <a:endParaRPr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5AE958F-2996-4671-ACB9-67E3081E5C5A}"/>
              </a:ext>
            </a:extLst>
          </p:cNvPr>
          <p:cNvGrpSpPr/>
          <p:nvPr/>
        </p:nvGrpSpPr>
        <p:grpSpPr>
          <a:xfrm>
            <a:off x="512540" y="2346690"/>
            <a:ext cx="6679660" cy="960056"/>
            <a:chOff x="1076242" y="2273862"/>
            <a:chExt cx="6679660" cy="960056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C10964D-A2D9-4D49-BBB4-CC1BE8C9F079}"/>
                </a:ext>
              </a:extLst>
            </p:cNvPr>
            <p:cNvSpPr/>
            <p:nvPr/>
          </p:nvSpPr>
          <p:spPr>
            <a:xfrm>
              <a:off x="1076242" y="2273862"/>
              <a:ext cx="1351370" cy="744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Aplicação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254B3F83-62B1-48B6-8231-82901F81BDBA}"/>
                </a:ext>
              </a:extLst>
            </p:cNvPr>
            <p:cNvSpPr/>
            <p:nvPr/>
          </p:nvSpPr>
          <p:spPr>
            <a:xfrm>
              <a:off x="1862344" y="2869740"/>
              <a:ext cx="1009439" cy="2971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Conector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346BE78-3D17-41BC-9D0E-285BB21869E9}"/>
                </a:ext>
              </a:extLst>
            </p:cNvPr>
            <p:cNvGrpSpPr/>
            <p:nvPr/>
          </p:nvGrpSpPr>
          <p:grpSpPr>
            <a:xfrm>
              <a:off x="3175350" y="2721151"/>
              <a:ext cx="1182701" cy="297177"/>
              <a:chOff x="3494410" y="2873603"/>
              <a:chExt cx="2097186" cy="306567"/>
            </a:xfrm>
          </p:grpSpPr>
          <p:sp>
            <p:nvSpPr>
              <p:cNvPr id="29" name="Google Shape;1438;p59">
                <a:extLst>
                  <a:ext uri="{FF2B5EF4-FFF2-40B4-BE49-F238E27FC236}">
                    <a16:creationId xmlns:a16="http://schemas.microsoft.com/office/drawing/2014/main" id="{6A7F5213-38A4-45BE-840A-C64FA07D0C19}"/>
                  </a:ext>
                </a:extLst>
              </p:cNvPr>
              <p:cNvSpPr/>
              <p:nvPr/>
            </p:nvSpPr>
            <p:spPr>
              <a:xfrm>
                <a:off x="4418251" y="2873603"/>
                <a:ext cx="1173345" cy="30656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918" extrusionOk="0">
                    <a:moveTo>
                      <a:pt x="1757" y="0"/>
                    </a:moveTo>
                    <a:cubicBezTo>
                      <a:pt x="1693" y="0"/>
                      <a:pt x="1630" y="25"/>
                      <a:pt x="1580" y="75"/>
                    </a:cubicBezTo>
                    <a:cubicBezTo>
                      <a:pt x="1479" y="176"/>
                      <a:pt x="1479" y="335"/>
                      <a:pt x="1580" y="436"/>
                    </a:cubicBezTo>
                    <a:lnTo>
                      <a:pt x="1768" y="623"/>
                    </a:lnTo>
                    <a:cubicBezTo>
                      <a:pt x="1797" y="652"/>
                      <a:pt x="1775" y="702"/>
                      <a:pt x="1739" y="702"/>
                    </a:cubicBezTo>
                    <a:lnTo>
                      <a:pt x="253" y="702"/>
                    </a:lnTo>
                    <a:cubicBezTo>
                      <a:pt x="116" y="702"/>
                      <a:pt x="1" y="818"/>
                      <a:pt x="1" y="962"/>
                    </a:cubicBezTo>
                    <a:cubicBezTo>
                      <a:pt x="1" y="1099"/>
                      <a:pt x="116" y="1215"/>
                      <a:pt x="253" y="1215"/>
                    </a:cubicBezTo>
                    <a:lnTo>
                      <a:pt x="1739" y="1215"/>
                    </a:lnTo>
                    <a:cubicBezTo>
                      <a:pt x="1775" y="1215"/>
                      <a:pt x="1797" y="1265"/>
                      <a:pt x="1768" y="1294"/>
                    </a:cubicBezTo>
                    <a:lnTo>
                      <a:pt x="1580" y="1481"/>
                    </a:lnTo>
                    <a:cubicBezTo>
                      <a:pt x="1479" y="1582"/>
                      <a:pt x="1479" y="1741"/>
                      <a:pt x="1580" y="1842"/>
                    </a:cubicBezTo>
                    <a:cubicBezTo>
                      <a:pt x="1631" y="1892"/>
                      <a:pt x="1696" y="1918"/>
                      <a:pt x="1760" y="1918"/>
                    </a:cubicBezTo>
                    <a:cubicBezTo>
                      <a:pt x="1825" y="1918"/>
                      <a:pt x="1890" y="1892"/>
                      <a:pt x="1941" y="1842"/>
                    </a:cubicBezTo>
                    <a:lnTo>
                      <a:pt x="2676" y="1106"/>
                    </a:lnTo>
                    <a:cubicBezTo>
                      <a:pt x="2756" y="1027"/>
                      <a:pt x="2756" y="897"/>
                      <a:pt x="2676" y="811"/>
                    </a:cubicBezTo>
                    <a:lnTo>
                      <a:pt x="1941" y="82"/>
                    </a:lnTo>
                    <a:cubicBezTo>
                      <a:pt x="1889" y="27"/>
                      <a:pt x="1823" y="0"/>
                      <a:pt x="175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8;p59">
                <a:extLst>
                  <a:ext uri="{FF2B5EF4-FFF2-40B4-BE49-F238E27FC236}">
                    <a16:creationId xmlns:a16="http://schemas.microsoft.com/office/drawing/2014/main" id="{AA744FD1-11A7-4E82-9403-358EC418B155}"/>
                  </a:ext>
                </a:extLst>
              </p:cNvPr>
              <p:cNvSpPr/>
              <p:nvPr/>
            </p:nvSpPr>
            <p:spPr>
              <a:xfrm rot="10800000">
                <a:off x="3494410" y="2873603"/>
                <a:ext cx="1173345" cy="30656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918" extrusionOk="0">
                    <a:moveTo>
                      <a:pt x="1757" y="0"/>
                    </a:moveTo>
                    <a:cubicBezTo>
                      <a:pt x="1693" y="0"/>
                      <a:pt x="1630" y="25"/>
                      <a:pt x="1580" y="75"/>
                    </a:cubicBezTo>
                    <a:cubicBezTo>
                      <a:pt x="1479" y="176"/>
                      <a:pt x="1479" y="335"/>
                      <a:pt x="1580" y="436"/>
                    </a:cubicBezTo>
                    <a:lnTo>
                      <a:pt x="1768" y="623"/>
                    </a:lnTo>
                    <a:cubicBezTo>
                      <a:pt x="1797" y="652"/>
                      <a:pt x="1775" y="702"/>
                      <a:pt x="1739" y="702"/>
                    </a:cubicBezTo>
                    <a:lnTo>
                      <a:pt x="253" y="702"/>
                    </a:lnTo>
                    <a:cubicBezTo>
                      <a:pt x="116" y="702"/>
                      <a:pt x="1" y="818"/>
                      <a:pt x="1" y="962"/>
                    </a:cubicBezTo>
                    <a:cubicBezTo>
                      <a:pt x="1" y="1099"/>
                      <a:pt x="116" y="1215"/>
                      <a:pt x="253" y="1215"/>
                    </a:cubicBezTo>
                    <a:lnTo>
                      <a:pt x="1739" y="1215"/>
                    </a:lnTo>
                    <a:cubicBezTo>
                      <a:pt x="1775" y="1215"/>
                      <a:pt x="1797" y="1265"/>
                      <a:pt x="1768" y="1294"/>
                    </a:cubicBezTo>
                    <a:lnTo>
                      <a:pt x="1580" y="1481"/>
                    </a:lnTo>
                    <a:cubicBezTo>
                      <a:pt x="1479" y="1582"/>
                      <a:pt x="1479" y="1741"/>
                      <a:pt x="1580" y="1842"/>
                    </a:cubicBezTo>
                    <a:cubicBezTo>
                      <a:pt x="1631" y="1892"/>
                      <a:pt x="1696" y="1918"/>
                      <a:pt x="1760" y="1918"/>
                    </a:cubicBezTo>
                    <a:cubicBezTo>
                      <a:pt x="1825" y="1918"/>
                      <a:pt x="1890" y="1892"/>
                      <a:pt x="1941" y="1842"/>
                    </a:cubicBezTo>
                    <a:lnTo>
                      <a:pt x="2676" y="1106"/>
                    </a:lnTo>
                    <a:cubicBezTo>
                      <a:pt x="2756" y="1027"/>
                      <a:pt x="2756" y="897"/>
                      <a:pt x="2676" y="811"/>
                    </a:cubicBezTo>
                    <a:lnTo>
                      <a:pt x="1941" y="82"/>
                    </a:lnTo>
                    <a:cubicBezTo>
                      <a:pt x="1889" y="27"/>
                      <a:pt x="1823" y="0"/>
                      <a:pt x="175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6A09CDA-FF11-4581-ACB8-C737E55DD3A8}"/>
                </a:ext>
              </a:extLst>
            </p:cNvPr>
            <p:cNvSpPr/>
            <p:nvPr/>
          </p:nvSpPr>
          <p:spPr>
            <a:xfrm>
              <a:off x="4724574" y="2327610"/>
              <a:ext cx="1731695" cy="906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Processo do Servidor</a:t>
              </a: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CA52D2A-CE2B-4ECC-94E1-E8F3D416E2EB}"/>
                </a:ext>
              </a:extLst>
            </p:cNvPr>
            <p:cNvGrpSpPr/>
            <p:nvPr/>
          </p:nvGrpSpPr>
          <p:grpSpPr>
            <a:xfrm>
              <a:off x="6628497" y="2646618"/>
              <a:ext cx="1127405" cy="268291"/>
              <a:chOff x="3494410" y="2873603"/>
              <a:chExt cx="2097186" cy="306567"/>
            </a:xfrm>
          </p:grpSpPr>
          <p:sp>
            <p:nvSpPr>
              <p:cNvPr id="34" name="Google Shape;1438;p59">
                <a:extLst>
                  <a:ext uri="{FF2B5EF4-FFF2-40B4-BE49-F238E27FC236}">
                    <a16:creationId xmlns:a16="http://schemas.microsoft.com/office/drawing/2014/main" id="{8836A6DD-89D0-457F-8B6F-D50D9978EE84}"/>
                  </a:ext>
                </a:extLst>
              </p:cNvPr>
              <p:cNvSpPr/>
              <p:nvPr/>
            </p:nvSpPr>
            <p:spPr>
              <a:xfrm>
                <a:off x="4418251" y="2873603"/>
                <a:ext cx="1173345" cy="30656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918" extrusionOk="0">
                    <a:moveTo>
                      <a:pt x="1757" y="0"/>
                    </a:moveTo>
                    <a:cubicBezTo>
                      <a:pt x="1693" y="0"/>
                      <a:pt x="1630" y="25"/>
                      <a:pt x="1580" y="75"/>
                    </a:cubicBezTo>
                    <a:cubicBezTo>
                      <a:pt x="1479" y="176"/>
                      <a:pt x="1479" y="335"/>
                      <a:pt x="1580" y="436"/>
                    </a:cubicBezTo>
                    <a:lnTo>
                      <a:pt x="1768" y="623"/>
                    </a:lnTo>
                    <a:cubicBezTo>
                      <a:pt x="1797" y="652"/>
                      <a:pt x="1775" y="702"/>
                      <a:pt x="1739" y="702"/>
                    </a:cubicBezTo>
                    <a:lnTo>
                      <a:pt x="253" y="702"/>
                    </a:lnTo>
                    <a:cubicBezTo>
                      <a:pt x="116" y="702"/>
                      <a:pt x="1" y="818"/>
                      <a:pt x="1" y="962"/>
                    </a:cubicBezTo>
                    <a:cubicBezTo>
                      <a:pt x="1" y="1099"/>
                      <a:pt x="116" y="1215"/>
                      <a:pt x="253" y="1215"/>
                    </a:cubicBezTo>
                    <a:lnTo>
                      <a:pt x="1739" y="1215"/>
                    </a:lnTo>
                    <a:cubicBezTo>
                      <a:pt x="1775" y="1215"/>
                      <a:pt x="1797" y="1265"/>
                      <a:pt x="1768" y="1294"/>
                    </a:cubicBezTo>
                    <a:lnTo>
                      <a:pt x="1580" y="1481"/>
                    </a:lnTo>
                    <a:cubicBezTo>
                      <a:pt x="1479" y="1582"/>
                      <a:pt x="1479" y="1741"/>
                      <a:pt x="1580" y="1842"/>
                    </a:cubicBezTo>
                    <a:cubicBezTo>
                      <a:pt x="1631" y="1892"/>
                      <a:pt x="1696" y="1918"/>
                      <a:pt x="1760" y="1918"/>
                    </a:cubicBezTo>
                    <a:cubicBezTo>
                      <a:pt x="1825" y="1918"/>
                      <a:pt x="1890" y="1892"/>
                      <a:pt x="1941" y="1842"/>
                    </a:cubicBezTo>
                    <a:lnTo>
                      <a:pt x="2676" y="1106"/>
                    </a:lnTo>
                    <a:cubicBezTo>
                      <a:pt x="2756" y="1027"/>
                      <a:pt x="2756" y="897"/>
                      <a:pt x="2676" y="811"/>
                    </a:cubicBezTo>
                    <a:lnTo>
                      <a:pt x="1941" y="82"/>
                    </a:lnTo>
                    <a:cubicBezTo>
                      <a:pt x="1889" y="27"/>
                      <a:pt x="1823" y="0"/>
                      <a:pt x="175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38;p59">
                <a:extLst>
                  <a:ext uri="{FF2B5EF4-FFF2-40B4-BE49-F238E27FC236}">
                    <a16:creationId xmlns:a16="http://schemas.microsoft.com/office/drawing/2014/main" id="{0E41B6C1-4575-475C-8E40-301C3FFD005A}"/>
                  </a:ext>
                </a:extLst>
              </p:cNvPr>
              <p:cNvSpPr/>
              <p:nvPr/>
            </p:nvSpPr>
            <p:spPr>
              <a:xfrm rot="10800000">
                <a:off x="3494410" y="2873603"/>
                <a:ext cx="1173345" cy="30656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918" extrusionOk="0">
                    <a:moveTo>
                      <a:pt x="1757" y="0"/>
                    </a:moveTo>
                    <a:cubicBezTo>
                      <a:pt x="1693" y="0"/>
                      <a:pt x="1630" y="25"/>
                      <a:pt x="1580" y="75"/>
                    </a:cubicBezTo>
                    <a:cubicBezTo>
                      <a:pt x="1479" y="176"/>
                      <a:pt x="1479" y="335"/>
                      <a:pt x="1580" y="436"/>
                    </a:cubicBezTo>
                    <a:lnTo>
                      <a:pt x="1768" y="623"/>
                    </a:lnTo>
                    <a:cubicBezTo>
                      <a:pt x="1797" y="652"/>
                      <a:pt x="1775" y="702"/>
                      <a:pt x="1739" y="702"/>
                    </a:cubicBezTo>
                    <a:lnTo>
                      <a:pt x="253" y="702"/>
                    </a:lnTo>
                    <a:cubicBezTo>
                      <a:pt x="116" y="702"/>
                      <a:pt x="1" y="818"/>
                      <a:pt x="1" y="962"/>
                    </a:cubicBezTo>
                    <a:cubicBezTo>
                      <a:pt x="1" y="1099"/>
                      <a:pt x="116" y="1215"/>
                      <a:pt x="253" y="1215"/>
                    </a:cubicBezTo>
                    <a:lnTo>
                      <a:pt x="1739" y="1215"/>
                    </a:lnTo>
                    <a:cubicBezTo>
                      <a:pt x="1775" y="1215"/>
                      <a:pt x="1797" y="1265"/>
                      <a:pt x="1768" y="1294"/>
                    </a:cubicBezTo>
                    <a:lnTo>
                      <a:pt x="1580" y="1481"/>
                    </a:lnTo>
                    <a:cubicBezTo>
                      <a:pt x="1479" y="1582"/>
                      <a:pt x="1479" y="1741"/>
                      <a:pt x="1580" y="1842"/>
                    </a:cubicBezTo>
                    <a:cubicBezTo>
                      <a:pt x="1631" y="1892"/>
                      <a:pt x="1696" y="1918"/>
                      <a:pt x="1760" y="1918"/>
                    </a:cubicBezTo>
                    <a:cubicBezTo>
                      <a:pt x="1825" y="1918"/>
                      <a:pt x="1890" y="1892"/>
                      <a:pt x="1941" y="1842"/>
                    </a:cubicBezTo>
                    <a:lnTo>
                      <a:pt x="2676" y="1106"/>
                    </a:lnTo>
                    <a:cubicBezTo>
                      <a:pt x="2756" y="1027"/>
                      <a:pt x="2756" y="897"/>
                      <a:pt x="2676" y="811"/>
                    </a:cubicBezTo>
                    <a:lnTo>
                      <a:pt x="1941" y="82"/>
                    </a:lnTo>
                    <a:cubicBezTo>
                      <a:pt x="1889" y="27"/>
                      <a:pt x="1823" y="0"/>
                      <a:pt x="175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339C5E15-E3E9-43D3-885E-9F64639883C4}"/>
              </a:ext>
            </a:extLst>
          </p:cNvPr>
          <p:cNvSpPr/>
          <p:nvPr/>
        </p:nvSpPr>
        <p:spPr>
          <a:xfrm>
            <a:off x="7404849" y="2191493"/>
            <a:ext cx="881017" cy="1270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Base de dados</a:t>
            </a:r>
          </a:p>
        </p:txBody>
      </p:sp>
      <p:sp>
        <p:nvSpPr>
          <p:cNvPr id="39" name="Google Shape;1480;p59">
            <a:hlinkClick r:id="rId3" action="ppaction://hlinksldjump"/>
            <a:extLst>
              <a:ext uri="{FF2B5EF4-FFF2-40B4-BE49-F238E27FC236}">
                <a16:creationId xmlns:a16="http://schemas.microsoft.com/office/drawing/2014/main" id="{630A9255-8E00-4B49-8D2A-68D33BC62E0A}"/>
              </a:ext>
            </a:extLst>
          </p:cNvPr>
          <p:cNvSpPr/>
          <p:nvPr/>
        </p:nvSpPr>
        <p:spPr>
          <a:xfrm>
            <a:off x="8424000" y="4256278"/>
            <a:ext cx="494170" cy="67986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6B5B4D-F491-4579-A938-0BCAC96ECB60}"/>
              </a:ext>
            </a:extLst>
          </p:cNvPr>
          <p:cNvGrpSpPr/>
          <p:nvPr/>
        </p:nvGrpSpPr>
        <p:grpSpPr>
          <a:xfrm>
            <a:off x="2036138" y="2218366"/>
            <a:ext cx="4548244" cy="1270450"/>
            <a:chOff x="526644" y="2240045"/>
            <a:chExt cx="4548244" cy="1270450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2C93DC7F-1E68-40CA-A75A-629E033510F7}"/>
                </a:ext>
              </a:extLst>
            </p:cNvPr>
            <p:cNvSpPr/>
            <p:nvPr/>
          </p:nvSpPr>
          <p:spPr>
            <a:xfrm>
              <a:off x="526644" y="2353265"/>
              <a:ext cx="1351370" cy="744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Aplicação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5F8DEC5-2409-4E25-B669-139CCE5F2016}"/>
                </a:ext>
              </a:extLst>
            </p:cNvPr>
            <p:cNvSpPr/>
            <p:nvPr/>
          </p:nvSpPr>
          <p:spPr>
            <a:xfrm>
              <a:off x="1290251" y="2955718"/>
              <a:ext cx="1009439" cy="2971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Conector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3CB35472-F3DB-4DCD-9BAE-89343CAD0B14}"/>
                </a:ext>
              </a:extLst>
            </p:cNvPr>
            <p:cNvGrpSpPr/>
            <p:nvPr/>
          </p:nvGrpSpPr>
          <p:grpSpPr>
            <a:xfrm>
              <a:off x="2601010" y="2793978"/>
              <a:ext cx="1182701" cy="297177"/>
              <a:chOff x="2764048" y="2946379"/>
              <a:chExt cx="1182701" cy="297177"/>
            </a:xfrm>
          </p:grpSpPr>
          <p:sp>
            <p:nvSpPr>
              <p:cNvPr id="43" name="Google Shape;1438;p59">
                <a:extLst>
                  <a:ext uri="{FF2B5EF4-FFF2-40B4-BE49-F238E27FC236}">
                    <a16:creationId xmlns:a16="http://schemas.microsoft.com/office/drawing/2014/main" id="{BEEDDBFE-1552-4C8E-B6A7-76C2F0C13FA4}"/>
                  </a:ext>
                </a:extLst>
              </p:cNvPr>
              <p:cNvSpPr/>
              <p:nvPr/>
            </p:nvSpPr>
            <p:spPr>
              <a:xfrm>
                <a:off x="3285045" y="2946379"/>
                <a:ext cx="661704" cy="29717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918" extrusionOk="0">
                    <a:moveTo>
                      <a:pt x="1757" y="0"/>
                    </a:moveTo>
                    <a:cubicBezTo>
                      <a:pt x="1693" y="0"/>
                      <a:pt x="1630" y="25"/>
                      <a:pt x="1580" y="75"/>
                    </a:cubicBezTo>
                    <a:cubicBezTo>
                      <a:pt x="1479" y="176"/>
                      <a:pt x="1479" y="335"/>
                      <a:pt x="1580" y="436"/>
                    </a:cubicBezTo>
                    <a:lnTo>
                      <a:pt x="1768" y="623"/>
                    </a:lnTo>
                    <a:cubicBezTo>
                      <a:pt x="1797" y="652"/>
                      <a:pt x="1775" y="702"/>
                      <a:pt x="1739" y="702"/>
                    </a:cubicBezTo>
                    <a:lnTo>
                      <a:pt x="253" y="702"/>
                    </a:lnTo>
                    <a:cubicBezTo>
                      <a:pt x="116" y="702"/>
                      <a:pt x="1" y="818"/>
                      <a:pt x="1" y="962"/>
                    </a:cubicBezTo>
                    <a:cubicBezTo>
                      <a:pt x="1" y="1099"/>
                      <a:pt x="116" y="1215"/>
                      <a:pt x="253" y="1215"/>
                    </a:cubicBezTo>
                    <a:lnTo>
                      <a:pt x="1739" y="1215"/>
                    </a:lnTo>
                    <a:cubicBezTo>
                      <a:pt x="1775" y="1215"/>
                      <a:pt x="1797" y="1265"/>
                      <a:pt x="1768" y="1294"/>
                    </a:cubicBezTo>
                    <a:lnTo>
                      <a:pt x="1580" y="1481"/>
                    </a:lnTo>
                    <a:cubicBezTo>
                      <a:pt x="1479" y="1582"/>
                      <a:pt x="1479" y="1741"/>
                      <a:pt x="1580" y="1842"/>
                    </a:cubicBezTo>
                    <a:cubicBezTo>
                      <a:pt x="1631" y="1892"/>
                      <a:pt x="1696" y="1918"/>
                      <a:pt x="1760" y="1918"/>
                    </a:cubicBezTo>
                    <a:cubicBezTo>
                      <a:pt x="1825" y="1918"/>
                      <a:pt x="1890" y="1892"/>
                      <a:pt x="1941" y="1842"/>
                    </a:cubicBezTo>
                    <a:lnTo>
                      <a:pt x="2676" y="1106"/>
                    </a:lnTo>
                    <a:cubicBezTo>
                      <a:pt x="2756" y="1027"/>
                      <a:pt x="2756" y="897"/>
                      <a:pt x="2676" y="811"/>
                    </a:cubicBezTo>
                    <a:lnTo>
                      <a:pt x="1941" y="82"/>
                    </a:lnTo>
                    <a:cubicBezTo>
                      <a:pt x="1889" y="27"/>
                      <a:pt x="1823" y="0"/>
                      <a:pt x="175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38;p59">
                <a:extLst>
                  <a:ext uri="{FF2B5EF4-FFF2-40B4-BE49-F238E27FC236}">
                    <a16:creationId xmlns:a16="http://schemas.microsoft.com/office/drawing/2014/main" id="{6A93ACF3-3B69-4ED5-8E2D-EB50CBFE2A50}"/>
                  </a:ext>
                </a:extLst>
              </p:cNvPr>
              <p:cNvSpPr/>
              <p:nvPr/>
            </p:nvSpPr>
            <p:spPr>
              <a:xfrm rot="10800000">
                <a:off x="2764048" y="2946379"/>
                <a:ext cx="661704" cy="29717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918" extrusionOk="0">
                    <a:moveTo>
                      <a:pt x="1757" y="0"/>
                    </a:moveTo>
                    <a:cubicBezTo>
                      <a:pt x="1693" y="0"/>
                      <a:pt x="1630" y="25"/>
                      <a:pt x="1580" y="75"/>
                    </a:cubicBezTo>
                    <a:cubicBezTo>
                      <a:pt x="1479" y="176"/>
                      <a:pt x="1479" y="335"/>
                      <a:pt x="1580" y="436"/>
                    </a:cubicBezTo>
                    <a:lnTo>
                      <a:pt x="1768" y="623"/>
                    </a:lnTo>
                    <a:cubicBezTo>
                      <a:pt x="1797" y="652"/>
                      <a:pt x="1775" y="702"/>
                      <a:pt x="1739" y="702"/>
                    </a:cubicBezTo>
                    <a:lnTo>
                      <a:pt x="253" y="702"/>
                    </a:lnTo>
                    <a:cubicBezTo>
                      <a:pt x="116" y="702"/>
                      <a:pt x="1" y="818"/>
                      <a:pt x="1" y="962"/>
                    </a:cubicBezTo>
                    <a:cubicBezTo>
                      <a:pt x="1" y="1099"/>
                      <a:pt x="116" y="1215"/>
                      <a:pt x="253" y="1215"/>
                    </a:cubicBezTo>
                    <a:lnTo>
                      <a:pt x="1739" y="1215"/>
                    </a:lnTo>
                    <a:cubicBezTo>
                      <a:pt x="1775" y="1215"/>
                      <a:pt x="1797" y="1265"/>
                      <a:pt x="1768" y="1294"/>
                    </a:cubicBezTo>
                    <a:lnTo>
                      <a:pt x="1580" y="1481"/>
                    </a:lnTo>
                    <a:cubicBezTo>
                      <a:pt x="1479" y="1582"/>
                      <a:pt x="1479" y="1741"/>
                      <a:pt x="1580" y="1842"/>
                    </a:cubicBezTo>
                    <a:cubicBezTo>
                      <a:pt x="1631" y="1892"/>
                      <a:pt x="1696" y="1918"/>
                      <a:pt x="1760" y="1918"/>
                    </a:cubicBezTo>
                    <a:cubicBezTo>
                      <a:pt x="1825" y="1918"/>
                      <a:pt x="1890" y="1892"/>
                      <a:pt x="1941" y="1842"/>
                    </a:cubicBezTo>
                    <a:lnTo>
                      <a:pt x="2676" y="1106"/>
                    </a:lnTo>
                    <a:cubicBezTo>
                      <a:pt x="2756" y="1027"/>
                      <a:pt x="2756" y="897"/>
                      <a:pt x="2676" y="811"/>
                    </a:cubicBezTo>
                    <a:lnTo>
                      <a:pt x="1941" y="82"/>
                    </a:lnTo>
                    <a:cubicBezTo>
                      <a:pt x="1889" y="27"/>
                      <a:pt x="1823" y="0"/>
                      <a:pt x="175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Fluxograma: Disco Magnético 49">
              <a:extLst>
                <a:ext uri="{FF2B5EF4-FFF2-40B4-BE49-F238E27FC236}">
                  <a16:creationId xmlns:a16="http://schemas.microsoft.com/office/drawing/2014/main" id="{5C01A307-6EDF-4107-A898-9E69424C02A0}"/>
                </a:ext>
              </a:extLst>
            </p:cNvPr>
            <p:cNvSpPr/>
            <p:nvPr/>
          </p:nvSpPr>
          <p:spPr>
            <a:xfrm>
              <a:off x="4193871" y="2240045"/>
              <a:ext cx="881017" cy="12704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Base de dados</a:t>
              </a:r>
            </a:p>
          </p:txBody>
        </p:sp>
      </p:grpSp>
      <p:sp>
        <p:nvSpPr>
          <p:cNvPr id="53" name="Google Shape;950;p38">
            <a:extLst>
              <a:ext uri="{FF2B5EF4-FFF2-40B4-BE49-F238E27FC236}">
                <a16:creationId xmlns:a16="http://schemas.microsoft.com/office/drawing/2014/main" id="{22F046A1-FCBD-4393-8FAC-7A19EBEB0416}"/>
              </a:ext>
            </a:extLst>
          </p:cNvPr>
          <p:cNvSpPr txBox="1">
            <a:spLocks/>
          </p:cNvSpPr>
          <p:nvPr/>
        </p:nvSpPr>
        <p:spPr>
          <a:xfrm>
            <a:off x="2104200" y="1466449"/>
            <a:ext cx="5240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pt-PT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1120170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" grpId="0" build="p"/>
      <p:bldP spid="14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PT"/>
              <a:t>Autónomo</a:t>
            </a:r>
            <a:br>
              <a:rPr lang="pt-PT"/>
            </a:br>
            <a:endParaRPr/>
          </a:p>
        </p:txBody>
      </p:sp>
      <p:pic>
        <p:nvPicPr>
          <p:cNvPr id="3074" name="Picture 2" descr="Sistemas Operacionais (PCs e Notebooks) | 10 technology">
            <a:extLst>
              <a:ext uri="{FF2B5EF4-FFF2-40B4-BE49-F238E27FC236}">
                <a16:creationId xmlns:a16="http://schemas.microsoft.com/office/drawing/2014/main" id="{21A18088-2D95-4547-B0BE-2300C9BB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1289680"/>
            <a:ext cx="2679225" cy="9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inal de Multiplicação 16">
            <a:extLst>
              <a:ext uri="{FF2B5EF4-FFF2-40B4-BE49-F238E27FC236}">
                <a16:creationId xmlns:a16="http://schemas.microsoft.com/office/drawing/2014/main" id="{E6B60109-EC1D-4A2B-B431-52525B86E8DC}"/>
              </a:ext>
            </a:extLst>
          </p:cNvPr>
          <p:cNvSpPr/>
          <p:nvPr/>
        </p:nvSpPr>
        <p:spPr>
          <a:xfrm>
            <a:off x="862085" y="697480"/>
            <a:ext cx="2395054" cy="2114019"/>
          </a:xfrm>
          <a:prstGeom prst="mathMultiply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Google Shape;1480;p59">
            <a:hlinkClick r:id="rId4" action="ppaction://hlinksldjump"/>
            <a:extLst>
              <a:ext uri="{FF2B5EF4-FFF2-40B4-BE49-F238E27FC236}">
                <a16:creationId xmlns:a16="http://schemas.microsoft.com/office/drawing/2014/main" id="{5DC855DB-70F5-4816-AA1B-47EFBD9E22F5}"/>
              </a:ext>
            </a:extLst>
          </p:cNvPr>
          <p:cNvSpPr/>
          <p:nvPr/>
        </p:nvSpPr>
        <p:spPr>
          <a:xfrm>
            <a:off x="8424000" y="4256278"/>
            <a:ext cx="494170" cy="67986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067FCEB-0BB4-4DB0-AB36-CA6EB0DB99F8}"/>
              </a:ext>
            </a:extLst>
          </p:cNvPr>
          <p:cNvGrpSpPr/>
          <p:nvPr/>
        </p:nvGrpSpPr>
        <p:grpSpPr>
          <a:xfrm>
            <a:off x="3790704" y="2398494"/>
            <a:ext cx="4058570" cy="1530912"/>
            <a:chOff x="4341714" y="1289680"/>
            <a:chExt cx="3646576" cy="1333806"/>
          </a:xfrm>
        </p:grpSpPr>
        <p:pic>
          <p:nvPicPr>
            <p:cNvPr id="3076" name="Picture 4" descr="Telemóveis Smartphone Acessórios para telemóveis Telefone, wifi, rede de  computadores, eletrônicos, texto png | PNGWing">
              <a:extLst>
                <a:ext uri="{FF2B5EF4-FFF2-40B4-BE49-F238E27FC236}">
                  <a16:creationId xmlns:a16="http://schemas.microsoft.com/office/drawing/2014/main" id="{ACF838FB-BBB5-468F-880E-C38B1EB66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3164" l="10000" r="90000">
                          <a14:foregroundMark x1="41957" y1="9961" x2="52935" y2="9570"/>
                          <a14:foregroundMark x1="52935" y1="9570" x2="63587" y2="12305"/>
                          <a14:foregroundMark x1="63587" y1="12305" x2="63043" y2="82813"/>
                          <a14:foregroundMark x1="63043" y1="82813" x2="55761" y2="93164"/>
                          <a14:foregroundMark x1="55761" y1="93164" x2="38804" y2="88672"/>
                          <a14:foregroundMark x1="38804" y1="88672" x2="34783" y2="80078"/>
                          <a14:foregroundMark x1="38908" y1="21126" x2="39457" y2="13281"/>
                          <a14:foregroundMark x1="34783" y1="80078" x2="38039" y2="33544"/>
                          <a14:foregroundMark x1="39457" y1="13281" x2="40870" y2="9961"/>
                          <a14:foregroundMark x1="41630" y1="44141" x2="49130" y2="39258"/>
                          <a14:foregroundMark x1="49130" y1="39258" x2="54674" y2="41211"/>
                          <a14:foregroundMark x1="54674" y1="41211" x2="57065" y2="43945"/>
                          <a14:foregroundMark x1="49117" y1="48531" x2="46630" y2="47852"/>
                          <a14:foregroundMark x1="55217" y1="50195" x2="53020" y2="49596"/>
                          <a14:foregroundMark x1="46630" y1="47852" x2="44565" y2="50000"/>
                          <a14:foregroundMark x1="50517" y1="55731" x2="52609" y2="55469"/>
                          <a14:foregroundMark x1="47935" y1="56055" x2="48809" y2="55945"/>
                          <a14:foregroundMark x1="50326" y1="63281" x2="49239" y2="62695"/>
                          <a14:backgroundMark x1="41739" y1="26953" x2="52174" y2="27734"/>
                          <a14:backgroundMark x1="52174" y1="27734" x2="58478" y2="32031"/>
                          <a14:backgroundMark x1="58478" y1="32031" x2="60109" y2="47656"/>
                          <a14:backgroundMark x1="60109" y1="47656" x2="59022" y2="67578"/>
                          <a14:backgroundMark x1="59022" y1="67578" x2="54674" y2="76758"/>
                          <a14:backgroundMark x1="54674" y1="76758" x2="46522" y2="71680"/>
                          <a14:backgroundMark x1="46522" y1="71680" x2="40435" y2="47070"/>
                          <a14:backgroundMark x1="40435" y1="47070" x2="41848" y2="26563"/>
                          <a14:backgroundMark x1="38696" y1="22070" x2="38370" y2="32031"/>
                          <a14:backgroundMark x1="38370" y1="32031" x2="38696" y2="32617"/>
                          <a14:backgroundMark x1="39022" y1="23242" x2="38696" y2="21484"/>
                          <a14:backgroundMark x1="39348" y1="23242" x2="38913" y2="21680"/>
                          <a14:backgroundMark x1="52500" y1="50977" x2="49674" y2="49609"/>
                          <a14:backgroundMark x1="48913" y1="49023" x2="52609" y2="50586"/>
                          <a14:backgroundMark x1="51196" y1="58594" x2="49130" y2="56250"/>
                          <a14:backgroundMark x1="50761" y1="56445" x2="48913" y2="5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714" y="1289680"/>
              <a:ext cx="2290412" cy="1274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onsolas de videojogos Consola de jogos portátil Computer Icons, nintendo,  jogo, gadget, retângulo png | PNGWing">
              <a:extLst>
                <a:ext uri="{FF2B5EF4-FFF2-40B4-BE49-F238E27FC236}">
                  <a16:creationId xmlns:a16="http://schemas.microsoft.com/office/drawing/2014/main" id="{5192B281-CFA3-4672-8883-B17F64EF7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backgroundMark x1="71957" y1="45117" x2="71630" y2="45703"/>
                          <a14:backgroundMark x1="69783" y1="49609" x2="69022" y2="49609"/>
                          <a14:backgroundMark x1="72065" y1="55078" x2="71739" y2="53516"/>
                          <a14:backgroundMark x1="74130" y1="49805" x2="74130" y2="498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236" y="1290586"/>
              <a:ext cx="2395054" cy="133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9591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Fácil Configuração</a:t>
            </a:r>
            <a:endParaRPr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5C26C02-6A20-44D6-8C42-E876CD3C6FF3}"/>
              </a:ext>
            </a:extLst>
          </p:cNvPr>
          <p:cNvSpPr txBox="1"/>
          <p:nvPr/>
        </p:nvSpPr>
        <p:spPr>
          <a:xfrm>
            <a:off x="3411263" y="2256090"/>
            <a:ext cx="259539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000" b="1" err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import</a:t>
            </a:r>
            <a:r>
              <a:rPr lang="pt-PT" sz="2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pt-PT" sz="2000" b="1">
                <a:solidFill>
                  <a:schemeClr val="bg1"/>
                </a:solidFill>
                <a:latin typeface="Orbitron"/>
                <a:ea typeface="Orbitron"/>
                <a:cs typeface="Orbitron"/>
                <a:sym typeface="Orbitron"/>
              </a:rPr>
              <a:t>sqlite3</a:t>
            </a:r>
            <a:endParaRPr lang="pt-PT" sz="2000" b="1">
              <a:solidFill>
                <a:schemeClr val="bg1"/>
              </a:solidFill>
              <a:latin typeface="Orbitron"/>
              <a:ea typeface="Orbitron"/>
              <a:cs typeface="Orbitron"/>
            </a:endParaRPr>
          </a:p>
        </p:txBody>
      </p:sp>
      <p:sp>
        <p:nvSpPr>
          <p:cNvPr id="34" name="Google Shape;1480;p59">
            <a:hlinkClick r:id="rId3" action="ppaction://hlinksldjump"/>
            <a:extLst>
              <a:ext uri="{FF2B5EF4-FFF2-40B4-BE49-F238E27FC236}">
                <a16:creationId xmlns:a16="http://schemas.microsoft.com/office/drawing/2014/main" id="{1A25A283-AD63-4D66-8D0E-F9E28C555FB5}"/>
              </a:ext>
            </a:extLst>
          </p:cNvPr>
          <p:cNvSpPr/>
          <p:nvPr/>
        </p:nvSpPr>
        <p:spPr>
          <a:xfrm>
            <a:off x="8424000" y="4256278"/>
            <a:ext cx="494170" cy="67986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583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Transacional</a:t>
            </a:r>
            <a:endParaRPr/>
          </a:p>
        </p:txBody>
      </p:sp>
      <p:sp>
        <p:nvSpPr>
          <p:cNvPr id="34" name="Google Shape;1480;p59">
            <a:hlinkClick r:id="rId3" action="ppaction://hlinksldjump"/>
            <a:extLst>
              <a:ext uri="{FF2B5EF4-FFF2-40B4-BE49-F238E27FC236}">
                <a16:creationId xmlns:a16="http://schemas.microsoft.com/office/drawing/2014/main" id="{1A25A283-AD63-4D66-8D0E-F9E28C555FB5}"/>
              </a:ext>
            </a:extLst>
          </p:cNvPr>
          <p:cNvSpPr/>
          <p:nvPr/>
        </p:nvSpPr>
        <p:spPr>
          <a:xfrm>
            <a:off x="8424000" y="4256278"/>
            <a:ext cx="494170" cy="67986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59D730-D3C9-4B1F-9913-A26AF968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94" y="1114886"/>
            <a:ext cx="6012611" cy="30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7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720000" y="37691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Base de Dados Única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F7C4A62-60EE-4EEE-B203-AC7EC0CFC170}"/>
              </a:ext>
            </a:extLst>
          </p:cNvPr>
          <p:cNvGrpSpPr/>
          <p:nvPr/>
        </p:nvGrpSpPr>
        <p:grpSpPr>
          <a:xfrm>
            <a:off x="531659" y="1485629"/>
            <a:ext cx="2380890" cy="1768415"/>
            <a:chOff x="474453" y="1483743"/>
            <a:chExt cx="2688566" cy="201642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30550AB-D18A-42A3-A92A-59E29D4A8430}"/>
                </a:ext>
              </a:extLst>
            </p:cNvPr>
            <p:cNvSpPr/>
            <p:nvPr/>
          </p:nvSpPr>
          <p:spPr>
            <a:xfrm>
              <a:off x="474453" y="1483743"/>
              <a:ext cx="983411" cy="810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Tabela 1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C6BC79C-1ED7-46D7-899E-297A435537DA}"/>
                </a:ext>
              </a:extLst>
            </p:cNvPr>
            <p:cNvSpPr/>
            <p:nvPr/>
          </p:nvSpPr>
          <p:spPr>
            <a:xfrm>
              <a:off x="2179608" y="1483743"/>
              <a:ext cx="983411" cy="810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Tabela </a:t>
              </a:r>
            </a:p>
          </p:txBody>
        </p:sp>
        <p:sp>
          <p:nvSpPr>
            <p:cNvPr id="7" name="Fluxograma: Disco Magnético 6">
              <a:extLst>
                <a:ext uri="{FF2B5EF4-FFF2-40B4-BE49-F238E27FC236}">
                  <a16:creationId xmlns:a16="http://schemas.microsoft.com/office/drawing/2014/main" id="{61054094-C1C6-45F8-ACEB-E712FAB0AD81}"/>
                </a:ext>
              </a:extLst>
            </p:cNvPr>
            <p:cNvSpPr/>
            <p:nvPr/>
          </p:nvSpPr>
          <p:spPr>
            <a:xfrm>
              <a:off x="599535" y="2530776"/>
              <a:ext cx="733245" cy="914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/>
                <a:t>Base de dados A</a:t>
              </a:r>
            </a:p>
          </p:txBody>
        </p:sp>
        <p:sp>
          <p:nvSpPr>
            <p:cNvPr id="12" name="Fluxograma: Disco Magnético 11">
              <a:extLst>
                <a:ext uri="{FF2B5EF4-FFF2-40B4-BE49-F238E27FC236}">
                  <a16:creationId xmlns:a16="http://schemas.microsoft.com/office/drawing/2014/main" id="{B60CC36B-2A75-484C-9B77-A962EF0BB254}"/>
                </a:ext>
              </a:extLst>
            </p:cNvPr>
            <p:cNvSpPr/>
            <p:nvPr/>
          </p:nvSpPr>
          <p:spPr>
            <a:xfrm>
              <a:off x="2304690" y="2585771"/>
              <a:ext cx="733245" cy="914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100"/>
                <a:t>Base de dados B</a:t>
              </a: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6FC9990A-66F5-4870-B357-CDDA3B0C2A8E}"/>
                </a:ext>
              </a:extLst>
            </p:cNvPr>
            <p:cNvSpPr/>
            <p:nvPr/>
          </p:nvSpPr>
          <p:spPr>
            <a:xfrm>
              <a:off x="1647645" y="2366874"/>
              <a:ext cx="471578" cy="43779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12F06A-6869-4213-9381-E1A3987ACDDA}"/>
              </a:ext>
            </a:extLst>
          </p:cNvPr>
          <p:cNvSpPr txBox="1"/>
          <p:nvPr/>
        </p:nvSpPr>
        <p:spPr>
          <a:xfrm>
            <a:off x="2956017" y="1629432"/>
            <a:ext cx="2595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Juntar tabelas de bases de dados diferentes</a:t>
            </a:r>
          </a:p>
        </p:txBody>
      </p:sp>
      <p:pic>
        <p:nvPicPr>
          <p:cNvPr id="2052" name="Picture 4" descr="Ícones do computador Cortar, copiar e colar, linha ascendente, diversos,  ângulo, texto png | PNGWing">
            <a:extLst>
              <a:ext uri="{FF2B5EF4-FFF2-40B4-BE49-F238E27FC236}">
                <a16:creationId xmlns:a16="http://schemas.microsoft.com/office/drawing/2014/main" id="{5548E68D-00C3-4F1E-8046-EA4C5494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80" b="89844" l="10000" r="90000">
                        <a14:foregroundMark x1="32609" y1="27734" x2="33478" y2="89648"/>
                        <a14:foregroundMark x1="33478" y1="89648" x2="59348" y2="89648"/>
                        <a14:foregroundMark x1="59348" y1="89648" x2="58696" y2="45703"/>
                        <a14:foregroundMark x1="58696" y1="45703" x2="53587" y2="33203"/>
                        <a14:foregroundMark x1="53587" y1="33203" x2="42174" y2="25000"/>
                        <a14:foregroundMark x1="42174" y1="25000" x2="35761" y2="24805"/>
                        <a14:foregroundMark x1="35761" y1="24805" x2="42283" y2="25586"/>
                        <a14:foregroundMark x1="56739" y1="8398" x2="43043" y2="9766"/>
                        <a14:foregroundMark x1="43043" y1="9766" x2="41848" y2="9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54" y="3318330"/>
            <a:ext cx="2907006" cy="16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590D9E6-4FB0-4F86-A3EF-C1211B515F7B}"/>
              </a:ext>
            </a:extLst>
          </p:cNvPr>
          <p:cNvSpPr txBox="1"/>
          <p:nvPr/>
        </p:nvSpPr>
        <p:spPr>
          <a:xfrm>
            <a:off x="3144691" y="3658235"/>
            <a:ext cx="2595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Copiar informação entre bases de dados</a:t>
            </a:r>
          </a:p>
        </p:txBody>
      </p:sp>
      <p:grpSp>
        <p:nvGrpSpPr>
          <p:cNvPr id="16" name="Google Shape;1381;p59">
            <a:extLst>
              <a:ext uri="{FF2B5EF4-FFF2-40B4-BE49-F238E27FC236}">
                <a16:creationId xmlns:a16="http://schemas.microsoft.com/office/drawing/2014/main" id="{B0F0CCCF-A2B6-4023-AA1B-C31728E84384}"/>
              </a:ext>
            </a:extLst>
          </p:cNvPr>
          <p:cNvGrpSpPr/>
          <p:nvPr/>
        </p:nvGrpSpPr>
        <p:grpSpPr>
          <a:xfrm>
            <a:off x="7158201" y="1377308"/>
            <a:ext cx="1165289" cy="1078369"/>
            <a:chOff x="4820425" y="1329900"/>
            <a:chExt cx="70175" cy="70350"/>
          </a:xfrm>
        </p:grpSpPr>
        <p:sp>
          <p:nvSpPr>
            <p:cNvPr id="17" name="Google Shape;1382;p59">
              <a:extLst>
                <a:ext uri="{FF2B5EF4-FFF2-40B4-BE49-F238E27FC236}">
                  <a16:creationId xmlns:a16="http://schemas.microsoft.com/office/drawing/2014/main" id="{4FE21C5E-663A-4ADF-AF79-297DB8462D8F}"/>
                </a:ext>
              </a:extLst>
            </p:cNvPr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3;p59">
              <a:extLst>
                <a:ext uri="{FF2B5EF4-FFF2-40B4-BE49-F238E27FC236}">
                  <a16:creationId xmlns:a16="http://schemas.microsoft.com/office/drawing/2014/main" id="{77D5EBC8-6140-4B0B-99B9-AE86EE14A569}"/>
                </a:ext>
              </a:extLst>
            </p:cNvPr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4;p59">
              <a:extLst>
                <a:ext uri="{FF2B5EF4-FFF2-40B4-BE49-F238E27FC236}">
                  <a16:creationId xmlns:a16="http://schemas.microsoft.com/office/drawing/2014/main" id="{473E45DC-D6BE-4E97-864B-DB2DAF271785}"/>
                </a:ext>
              </a:extLst>
            </p:cNvPr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5;p59">
              <a:extLst>
                <a:ext uri="{FF2B5EF4-FFF2-40B4-BE49-F238E27FC236}">
                  <a16:creationId xmlns:a16="http://schemas.microsoft.com/office/drawing/2014/main" id="{3AC84BF2-AE7B-43B7-B55E-D37052BE1ABD}"/>
                </a:ext>
              </a:extLst>
            </p:cNvPr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C574B6E-5150-4509-BCD2-193B32232D42}"/>
              </a:ext>
            </a:extLst>
          </p:cNvPr>
          <p:cNvSpPr txBox="1"/>
          <p:nvPr/>
        </p:nvSpPr>
        <p:spPr>
          <a:xfrm>
            <a:off x="5740090" y="2282718"/>
            <a:ext cx="2595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Portabilidade</a:t>
            </a:r>
          </a:p>
        </p:txBody>
      </p:sp>
    </p:spTree>
    <p:extLst>
      <p:ext uri="{BB962C8B-B14F-4D97-AF65-F5344CB8AC3E}">
        <p14:creationId xmlns:p14="http://schemas.microsoft.com/office/powerpoint/2010/main" val="240908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2" grpId="0"/>
    </p:bldLst>
  </p:timing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474FE8041F2D4BB84CA8CEED1F4171" ma:contentTypeVersion="13" ma:contentTypeDescription="Criar um novo documento." ma:contentTypeScope="" ma:versionID="3bf9454f569dfb965c5515531d83320a">
  <xsd:schema xmlns:xsd="http://www.w3.org/2001/XMLSchema" xmlns:xs="http://www.w3.org/2001/XMLSchema" xmlns:p="http://schemas.microsoft.com/office/2006/metadata/properties" xmlns:ns3="1d36bdf1-56a7-439b-b641-e07df40ccd05" xmlns:ns4="4a362d54-188d-46a6-99da-9a81fa434ddd" targetNamespace="http://schemas.microsoft.com/office/2006/metadata/properties" ma:root="true" ma:fieldsID="b10be2cd3bc9cd445ffb5daedccb54d8" ns3:_="" ns4:_="">
    <xsd:import namespace="1d36bdf1-56a7-439b-b641-e07df40ccd05"/>
    <xsd:import namespace="4a362d54-188d-46a6-99da-9a81fa434d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36bdf1-56a7-439b-b641-e07df40ccd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62d54-188d-46a6-99da-9a81fa434dd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EF0C99-F535-40A9-B837-5B5622929892}">
  <ds:schemaRefs>
    <ds:schemaRef ds:uri="4a362d54-188d-46a6-99da-9a81fa434ddd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1d36bdf1-56a7-439b-b641-e07df40ccd0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8D664D-3AE3-4519-B519-F93B9FF61D7F}">
  <ds:schemaRefs>
    <ds:schemaRef ds:uri="1d36bdf1-56a7-439b-b641-e07df40ccd05"/>
    <ds:schemaRef ds:uri="4a362d54-188d-46a6-99da-9a81fa434dd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E7FD8B-ADBC-4BAD-99B9-CC9E63DCBB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Apresentação na tela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Orbitron</vt:lpstr>
      <vt:lpstr>Fredoka One</vt:lpstr>
      <vt:lpstr>Roboto</vt:lpstr>
      <vt:lpstr>The Evolution of Invention in Canada Thesis by Slidesgo</vt:lpstr>
      <vt:lpstr>Python Sqlite</vt:lpstr>
      <vt:lpstr>O que é o SQLITE?</vt:lpstr>
      <vt:lpstr>Porque devo usar o SQLITE?</vt:lpstr>
      <vt:lpstr>Porque devo usar o SQLITE?</vt:lpstr>
      <vt:lpstr>“Serverless”</vt:lpstr>
      <vt:lpstr>Autónomo </vt:lpstr>
      <vt:lpstr>Fácil Configuração</vt:lpstr>
      <vt:lpstr>Transacional</vt:lpstr>
      <vt:lpstr>Base de Dados Única</vt:lpstr>
      <vt:lpstr>Quando Usar o SQLite?</vt:lpstr>
      <vt:lpstr>Quando Usar o SQLite?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INVENTION IN CANADA THESIS</dc:title>
  <dc:creator>Nuno Silva</dc:creator>
  <cp:lastModifiedBy>Nuno Barbosa Leão Beça e Silva</cp:lastModifiedBy>
  <cp:revision>2</cp:revision>
  <dcterms:modified xsi:type="dcterms:W3CDTF">2022-03-28T16:21:29Z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0x010100F2474FE8041F2D4BB84CA8CEED1F4171</vt:lpwstr>
  </property>
</Properties>
</file>