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zOe0kc9U0b65XsXtJlW1mn1M3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618800" y="2054450"/>
            <a:ext cx="23274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s"/>
              <a:t>SPRINT</a:t>
            </a:r>
            <a:endParaRPr b="1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517425" y="42771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es"/>
              <a:t>Ricky Emmanuel Raymundo Hernández</a:t>
            </a:r>
            <a:endParaRPr b="1" i="1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250" y="723875"/>
            <a:ext cx="57150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1"/>
          <p:cNvGrpSpPr/>
          <p:nvPr/>
        </p:nvGrpSpPr>
        <p:grpSpPr>
          <a:xfrm>
            <a:off x="1170225" y="1605650"/>
            <a:ext cx="1973100" cy="2707825"/>
            <a:chOff x="1170225" y="1605650"/>
            <a:chExt cx="1973100" cy="2707825"/>
          </a:xfrm>
        </p:grpSpPr>
        <p:grpSp>
          <p:nvGrpSpPr>
            <p:cNvPr id="211" name="Google Shape;211;p11"/>
            <p:cNvGrpSpPr/>
            <p:nvPr/>
          </p:nvGrpSpPr>
          <p:grpSpPr>
            <a:xfrm>
              <a:off x="1170225" y="1605650"/>
              <a:ext cx="1973100" cy="2272500"/>
              <a:chOff x="870850" y="2041075"/>
              <a:chExt cx="1973100" cy="2272500"/>
            </a:xfrm>
          </p:grpSpPr>
          <p:sp>
            <p:nvSpPr>
              <p:cNvPr id="212" name="Google Shape;212;p11"/>
              <p:cNvSpPr/>
              <p:nvPr/>
            </p:nvSpPr>
            <p:spPr>
              <a:xfrm>
                <a:off x="870850" y="2041075"/>
                <a:ext cx="1973100" cy="2272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3" name="Google Shape;213;p11"/>
              <p:cNvGrpSpPr/>
              <p:nvPr/>
            </p:nvGrpSpPr>
            <p:grpSpPr>
              <a:xfrm>
                <a:off x="979725" y="2149925"/>
                <a:ext cx="1755350" cy="421800"/>
                <a:chOff x="979725" y="2149925"/>
                <a:chExt cx="1755350" cy="42180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7972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1632850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228597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7" name="Google Shape;217;p11"/>
              <p:cNvGrpSpPr/>
              <p:nvPr/>
            </p:nvGrpSpPr>
            <p:grpSpPr>
              <a:xfrm>
                <a:off x="979725" y="2683325"/>
                <a:ext cx="1755350" cy="421800"/>
                <a:chOff x="979725" y="2149925"/>
                <a:chExt cx="1755350" cy="421800"/>
              </a:xfrm>
            </p:grpSpPr>
            <p:sp>
              <p:nvSpPr>
                <p:cNvPr id="218" name="Google Shape;218;p11"/>
                <p:cNvSpPr/>
                <p:nvPr/>
              </p:nvSpPr>
              <p:spPr>
                <a:xfrm>
                  <a:off x="97972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1"/>
                <p:cNvSpPr/>
                <p:nvPr/>
              </p:nvSpPr>
              <p:spPr>
                <a:xfrm>
                  <a:off x="1632850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1"/>
                <p:cNvSpPr/>
                <p:nvPr/>
              </p:nvSpPr>
              <p:spPr>
                <a:xfrm>
                  <a:off x="228597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Google Shape;221;p11"/>
              <p:cNvGrpSpPr/>
              <p:nvPr/>
            </p:nvGrpSpPr>
            <p:grpSpPr>
              <a:xfrm>
                <a:off x="979725" y="3216725"/>
                <a:ext cx="1755350" cy="421800"/>
                <a:chOff x="979725" y="2149925"/>
                <a:chExt cx="1755350" cy="421800"/>
              </a:xfrm>
            </p:grpSpPr>
            <p:sp>
              <p:nvSpPr>
                <p:cNvPr id="222" name="Google Shape;222;p11"/>
                <p:cNvSpPr/>
                <p:nvPr/>
              </p:nvSpPr>
              <p:spPr>
                <a:xfrm>
                  <a:off x="97972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1"/>
                <p:cNvSpPr/>
                <p:nvPr/>
              </p:nvSpPr>
              <p:spPr>
                <a:xfrm>
                  <a:off x="1632850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1"/>
                <p:cNvSpPr/>
                <p:nvPr/>
              </p:nvSpPr>
              <p:spPr>
                <a:xfrm>
                  <a:off x="228597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11"/>
              <p:cNvGrpSpPr/>
              <p:nvPr/>
            </p:nvGrpSpPr>
            <p:grpSpPr>
              <a:xfrm>
                <a:off x="979725" y="3750125"/>
                <a:ext cx="1755350" cy="421800"/>
                <a:chOff x="979725" y="2149925"/>
                <a:chExt cx="1755350" cy="421800"/>
              </a:xfrm>
            </p:grpSpPr>
            <p:sp>
              <p:nvSpPr>
                <p:cNvPr id="226" name="Google Shape;226;p11"/>
                <p:cNvSpPr/>
                <p:nvPr/>
              </p:nvSpPr>
              <p:spPr>
                <a:xfrm>
                  <a:off x="97972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1"/>
                <p:cNvSpPr/>
                <p:nvPr/>
              </p:nvSpPr>
              <p:spPr>
                <a:xfrm>
                  <a:off x="1632850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1"/>
                <p:cNvSpPr/>
                <p:nvPr/>
              </p:nvSpPr>
              <p:spPr>
                <a:xfrm>
                  <a:off x="228597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9" name="Google Shape;229;p11"/>
            <p:cNvSpPr txBox="1"/>
            <p:nvPr/>
          </p:nvSpPr>
          <p:spPr>
            <a:xfrm>
              <a:off x="1687275" y="3973275"/>
              <a:ext cx="8163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" sz="14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Backlog</a:t>
              </a:r>
              <a:endParaRPr b="1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219475" y="2279246"/>
            <a:ext cx="1973100" cy="1057254"/>
            <a:chOff x="4219475" y="2279246"/>
            <a:chExt cx="1973100" cy="1057254"/>
          </a:xfrm>
        </p:grpSpPr>
        <p:grpSp>
          <p:nvGrpSpPr>
            <p:cNvPr id="231" name="Google Shape;231;p11"/>
            <p:cNvGrpSpPr/>
            <p:nvPr/>
          </p:nvGrpSpPr>
          <p:grpSpPr>
            <a:xfrm>
              <a:off x="4219475" y="2279246"/>
              <a:ext cx="1973100" cy="585000"/>
              <a:chOff x="3445325" y="2122696"/>
              <a:chExt cx="1973100" cy="585000"/>
            </a:xfrm>
          </p:grpSpPr>
          <p:sp>
            <p:nvSpPr>
              <p:cNvPr id="232" name="Google Shape;232;p11"/>
              <p:cNvSpPr/>
              <p:nvPr/>
            </p:nvSpPr>
            <p:spPr>
              <a:xfrm>
                <a:off x="3445325" y="2122696"/>
                <a:ext cx="1973100" cy="585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" name="Google Shape;233;p11"/>
              <p:cNvGrpSpPr/>
              <p:nvPr/>
            </p:nvGrpSpPr>
            <p:grpSpPr>
              <a:xfrm>
                <a:off x="3554200" y="2204300"/>
                <a:ext cx="1755350" cy="421800"/>
                <a:chOff x="979725" y="2149925"/>
                <a:chExt cx="1755350" cy="421800"/>
              </a:xfrm>
            </p:grpSpPr>
            <p:sp>
              <p:nvSpPr>
                <p:cNvPr id="234" name="Google Shape;234;p11"/>
                <p:cNvSpPr/>
                <p:nvPr/>
              </p:nvSpPr>
              <p:spPr>
                <a:xfrm>
                  <a:off x="97972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1"/>
                <p:cNvSpPr/>
                <p:nvPr/>
              </p:nvSpPr>
              <p:spPr>
                <a:xfrm>
                  <a:off x="1632850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1"/>
                <p:cNvSpPr/>
                <p:nvPr/>
              </p:nvSpPr>
              <p:spPr>
                <a:xfrm>
                  <a:off x="2285975" y="2149925"/>
                  <a:ext cx="449100" cy="4218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37" name="Google Shape;237;p11"/>
            <p:cNvSpPr txBox="1"/>
            <p:nvPr/>
          </p:nvSpPr>
          <p:spPr>
            <a:xfrm>
              <a:off x="4855050" y="2996300"/>
              <a:ext cx="702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" sz="14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Sprint</a:t>
              </a:r>
              <a:endParaRPr b="1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8" name="Google Shape;238;p11"/>
          <p:cNvGrpSpPr/>
          <p:nvPr/>
        </p:nvGrpSpPr>
        <p:grpSpPr>
          <a:xfrm>
            <a:off x="7268757" y="2279250"/>
            <a:ext cx="702029" cy="1057250"/>
            <a:chOff x="7268757" y="2279250"/>
            <a:chExt cx="702029" cy="1057250"/>
          </a:xfrm>
        </p:grpSpPr>
        <p:grpSp>
          <p:nvGrpSpPr>
            <p:cNvPr id="239" name="Google Shape;239;p11"/>
            <p:cNvGrpSpPr/>
            <p:nvPr/>
          </p:nvGrpSpPr>
          <p:grpSpPr>
            <a:xfrm>
              <a:off x="7268757" y="2279250"/>
              <a:ext cx="702029" cy="585000"/>
              <a:chOff x="3445325" y="2122696"/>
              <a:chExt cx="1973100" cy="585000"/>
            </a:xfrm>
          </p:grpSpPr>
          <p:sp>
            <p:nvSpPr>
              <p:cNvPr id="240" name="Google Shape;240;p11"/>
              <p:cNvSpPr/>
              <p:nvPr/>
            </p:nvSpPr>
            <p:spPr>
              <a:xfrm>
                <a:off x="3445325" y="2122696"/>
                <a:ext cx="1973100" cy="585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3767071" y="2204296"/>
                <a:ext cx="1329600" cy="4218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11"/>
            <p:cNvSpPr txBox="1"/>
            <p:nvPr/>
          </p:nvSpPr>
          <p:spPr>
            <a:xfrm>
              <a:off x="7268763" y="2996300"/>
              <a:ext cx="702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" sz="14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Tarea</a:t>
              </a:r>
              <a:endParaRPr b="1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3" name="Google Shape;243;p11"/>
          <p:cNvSpPr/>
          <p:nvPr/>
        </p:nvSpPr>
        <p:spPr>
          <a:xfrm>
            <a:off x="3320150" y="2462900"/>
            <a:ext cx="721200" cy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6370063" y="2462900"/>
            <a:ext cx="721200" cy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2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1297500" y="710300"/>
            <a:ext cx="7038900" cy="1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" sz="2400"/>
              <a:t>A partir del primer sprint se puede tener idea de una velocidad, la cual no es más que el promedio de los puntos de historia realizados en los últimos sprint.</a:t>
            </a:r>
            <a:endParaRPr sz="2400"/>
          </a:p>
        </p:txBody>
      </p:sp>
      <p:sp>
        <p:nvSpPr>
          <p:cNvPr id="250" name="Google Shape;250;p12"/>
          <p:cNvSpPr txBox="1"/>
          <p:nvPr>
            <p:ph idx="1" type="body"/>
          </p:nvPr>
        </p:nvSpPr>
        <p:spPr>
          <a:xfrm>
            <a:off x="1379775" y="3679400"/>
            <a:ext cx="70389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" sz="2100"/>
              <a:t>Puntuar por dificultad, no por horas. (Se debe pensar como equipo).</a:t>
            </a:r>
            <a:endParaRPr sz="2100"/>
          </a:p>
        </p:txBody>
      </p:sp>
      <p:sp>
        <p:nvSpPr>
          <p:cNvPr id="251" name="Google Shape;251;p12"/>
          <p:cNvSpPr txBox="1"/>
          <p:nvPr/>
        </p:nvSpPr>
        <p:spPr>
          <a:xfrm>
            <a:off x="1455975" y="3184075"/>
            <a:ext cx="1401600" cy="40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Importante</a:t>
            </a:r>
            <a:endParaRPr b="1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2100338" y="584250"/>
            <a:ext cx="5315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sz="3000"/>
              <a:t>¡Gracias por su atención!</a:t>
            </a:r>
            <a:endParaRPr b="1" sz="3000"/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826" y="1498350"/>
            <a:ext cx="3473350" cy="34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683075"/>
            <a:ext cx="35523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Trabajar por sprints.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811375"/>
            <a:ext cx="70389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Significa trabajar por  cajas de tiempo.</a:t>
            </a:r>
            <a:endParaRPr/>
          </a:p>
        </p:txBody>
      </p:sp>
      <p:grpSp>
        <p:nvGrpSpPr>
          <p:cNvPr id="142" name="Google Shape;142;p2"/>
          <p:cNvGrpSpPr/>
          <p:nvPr/>
        </p:nvGrpSpPr>
        <p:grpSpPr>
          <a:xfrm>
            <a:off x="1463000" y="2939675"/>
            <a:ext cx="5930025" cy="826200"/>
            <a:chOff x="1259850" y="2790625"/>
            <a:chExt cx="5930025" cy="826200"/>
          </a:xfrm>
        </p:grpSpPr>
        <p:sp>
          <p:nvSpPr>
            <p:cNvPr id="143" name="Google Shape;143;p2"/>
            <p:cNvSpPr/>
            <p:nvPr/>
          </p:nvSpPr>
          <p:spPr>
            <a:xfrm>
              <a:off x="1259850" y="2790625"/>
              <a:ext cx="1164900" cy="8262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848225" y="2790625"/>
              <a:ext cx="1164900" cy="8262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436600" y="2790625"/>
              <a:ext cx="1164900" cy="8262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24975" y="2790625"/>
              <a:ext cx="1164900" cy="8262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1270400" y="610500"/>
            <a:ext cx="5137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En cada caja de tiempo se debe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1270400" y="1840250"/>
            <a:ext cx="1571400" cy="5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Planear</a:t>
            </a:r>
            <a:endParaRPr b="1" i="0" sz="2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3671550" y="2832525"/>
            <a:ext cx="1571400" cy="5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Realizar</a:t>
            </a:r>
            <a:endParaRPr b="1" i="0" sz="2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5937250" y="3757775"/>
            <a:ext cx="1571400" cy="5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Entregar</a:t>
            </a:r>
            <a:endParaRPr b="1" i="0" sz="2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3"/>
          <p:cNvSpPr/>
          <p:nvPr/>
        </p:nvSpPr>
        <p:spPr>
          <a:xfrm rot="5400000">
            <a:off x="2650100" y="2565400"/>
            <a:ext cx="609600" cy="69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 rot="5400000">
            <a:off x="5146075" y="3584800"/>
            <a:ext cx="609600" cy="69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2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1297500" y="653450"/>
            <a:ext cx="7038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/>
              <a:t>Beneficios</a:t>
            </a:r>
            <a:endParaRPr b="1"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1297500" y="1567550"/>
            <a:ext cx="70389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Priorización.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Límite de Trabajo.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Progreso.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Evitar el perfeccionismo.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Motivación.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Planificación Óptima.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1584975" y="1644275"/>
            <a:ext cx="61500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sz="4800"/>
              <a:t>Estimación por puntos de historia</a:t>
            </a:r>
            <a:endParaRPr b="1" sz="48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297500" y="696550"/>
            <a:ext cx="336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/>
              <a:t>¿En qué consiste?</a:t>
            </a:r>
            <a:endParaRPr b="1"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297500" y="1337250"/>
            <a:ext cx="6275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" sz="1700"/>
              <a:t>La estimación consiste en determinar la dificultad que representa hacer una tarea.</a:t>
            </a:r>
            <a:endParaRPr sz="2100"/>
          </a:p>
        </p:txBody>
      </p:sp>
      <p:sp>
        <p:nvSpPr>
          <p:cNvPr id="174" name="Google Shape;174;p6"/>
          <p:cNvSpPr txBox="1"/>
          <p:nvPr>
            <p:ph type="title"/>
          </p:nvPr>
        </p:nvSpPr>
        <p:spPr>
          <a:xfrm>
            <a:off x="1297500" y="2253638"/>
            <a:ext cx="336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/>
              <a:t>¿Por qué realizarla?</a:t>
            </a:r>
            <a:endParaRPr b="1"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1297500" y="2835350"/>
            <a:ext cx="62751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" sz="1700"/>
              <a:t>Para saber a cuántas cosas se puede comprometer un equipo por Sprint, cuantificar las tareas permite saber hasta dónde se puede llegar.</a:t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584975" y="1644275"/>
            <a:ext cx="61500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sz="4800"/>
              <a:t>Pasos para su realización</a:t>
            </a:r>
            <a:endParaRPr b="1" sz="48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1392800" y="841350"/>
            <a:ext cx="3563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/>
              <a:t>Punto de referencia</a:t>
            </a:r>
            <a:endParaRPr b="1"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283950" y="1811250"/>
            <a:ext cx="70389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" sz="1900"/>
              <a:t>Determinar un punto referencia o punto de partida, ésto se refiere a utilizar una historia que todo el equipo de trabajo sea capaz de realizar sin importar cuánto se tarde cada uno en hacerlo, lo importante es que tenga claro cómo hacerlo.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1297500" y="651150"/>
            <a:ext cx="7038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/>
              <a:t>Ejemplo</a:t>
            </a:r>
            <a:endParaRPr b="1"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725" y="2068275"/>
            <a:ext cx="1285450" cy="17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948" y="2000236"/>
            <a:ext cx="2469627" cy="185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/>
          <p:nvPr/>
        </p:nvSpPr>
        <p:spPr>
          <a:xfrm>
            <a:off x="1297500" y="4125675"/>
            <a:ext cx="693900" cy="51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3pts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3898475" y="4125675"/>
            <a:ext cx="693900" cy="51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5pts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7149175" y="4125675"/>
            <a:ext cx="838200" cy="51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13pts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1282050" y="1196238"/>
            <a:ext cx="6275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" sz="1700"/>
              <a:t>Estimación de puntos de historia en la realización de un dibujo.</a:t>
            </a:r>
            <a:endParaRPr sz="2100"/>
          </a:p>
        </p:txBody>
      </p:sp>
      <p:grpSp>
        <p:nvGrpSpPr>
          <p:cNvPr id="198" name="Google Shape;198;p9"/>
          <p:cNvGrpSpPr/>
          <p:nvPr/>
        </p:nvGrpSpPr>
        <p:grpSpPr>
          <a:xfrm>
            <a:off x="3394500" y="2068263"/>
            <a:ext cx="1701847" cy="2065650"/>
            <a:chOff x="3394500" y="2068263"/>
            <a:chExt cx="1701847" cy="2065650"/>
          </a:xfrm>
        </p:grpSpPr>
        <p:pic>
          <p:nvPicPr>
            <p:cNvPr id="199" name="Google Shape;19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94500" y="2068263"/>
              <a:ext cx="1701847" cy="1716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9"/>
            <p:cNvSpPr txBox="1"/>
            <p:nvPr/>
          </p:nvSpPr>
          <p:spPr>
            <a:xfrm>
              <a:off x="3721625" y="3784413"/>
              <a:ext cx="10476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" sz="14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Referencia</a:t>
              </a:r>
              <a:endParaRPr b="1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