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>
        <p:scale>
          <a:sx n="60" d="100"/>
          <a:sy n="60" d="100"/>
        </p:scale>
        <p:origin x="9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4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7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3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9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73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7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A26DFA-DDF5-45AD-B7AA-C9443FE4DC1C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74D4D17-4C03-45E9-A8EB-9C840189D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55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Gerência</a:t>
            </a:r>
            <a:r>
              <a:rPr lang="pt-BR" dirty="0" smtClean="0"/>
              <a:t> de Configuração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2803"/>
          </a:xfrm>
        </p:spPr>
        <p:txBody>
          <a:bodyPr>
            <a:normAutofit/>
          </a:bodyPr>
          <a:lstStyle/>
          <a:p>
            <a:r>
              <a:rPr lang="pt-BR" dirty="0" smtClean="0"/>
              <a:t>Plano de Estudo</a:t>
            </a:r>
          </a:p>
          <a:p>
            <a:r>
              <a:rPr lang="pt-BR" dirty="0" smtClean="0"/>
              <a:t>Acadêmico: Júlio Rodrigues Lobo</a:t>
            </a:r>
            <a:endParaRPr lang="pt-BR" dirty="0"/>
          </a:p>
        </p:txBody>
      </p:sp>
      <p:pic>
        <p:nvPicPr>
          <p:cNvPr id="1028" name="Picture 4" descr="Resultado de imagem para unievangél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36" y="1029905"/>
            <a:ext cx="5299930" cy="83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02497"/>
            <a:ext cx="10554574" cy="39057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A gerência de mudanças é uma parte geralmente negligenciada da Gerência de configuração. Como ela não tem resultados imediatos para os desenvolvedores e engenheiros de software envolvidos no projeto, estes acabam por não perceber sua importância. Gerência de mudanças entretanto é uma parte importante da Gerência de configuração, pois é a atividade que permite se saber o motivo de uma configuração ter sido mudada para outra configuração. Esta atividade também pode ser parcialmente automatizada, e diversos sistemas de controle de versão já são integrados com sistemas de gerência de mudanças. </a:t>
            </a:r>
          </a:p>
        </p:txBody>
      </p:sp>
    </p:spTree>
    <p:extLst>
      <p:ext uri="{BB962C8B-B14F-4D97-AF65-F5344CB8AC3E}">
        <p14:creationId xmlns:p14="http://schemas.microsoft.com/office/powerpoint/2010/main" val="135473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Mudanças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A gerência de mudanças tem por objetivo mapear, para cada mudança efetuada no sistema, qual foi o motivo que gerou esta mudança. É comum vermos em sistemas de software arquivos que listam as melhorias e mudanças entre duas versões. Estes arquivos são resultado da gerência de mudanças, identificando o que mudou entre uma versão e outra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034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Mudanças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985084"/>
            <a:ext cx="10554574" cy="43355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Exemplos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1800" dirty="0" smtClean="0"/>
              <a:t>Mudança da versão 1.0 para 1.1 inclui: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Correção do problema 355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Correção do problema 356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Correção do problema 358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Nova funcionalidade de impressão de relatórios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1800" dirty="0" smtClean="0"/>
              <a:t>Pendências para a versão 1.2: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Correção das mudanças 357 e 359.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 smtClean="0"/>
              <a:t>Impressão de relatórios coloridos.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4659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2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Todos os arquivos e diretórios que compõem o projeto ficam sob a responsabilidade do sistema de controle de versão num local denominado de repositório, lugar onde se guarda, arquiva, coleciona alguma coisa. É o local onde você vai guardar o seu projeto. Na prática, é um diretório, uma pasta qualquer guardada ou no seu computador, ou no seu </a:t>
            </a:r>
            <a:r>
              <a:rPr lang="pt-BR" sz="2000" dirty="0" err="1"/>
              <a:t>pendrive</a:t>
            </a:r>
            <a:r>
              <a:rPr lang="pt-BR" sz="2000" dirty="0"/>
              <a:t>. O repositório registra cada alteração realizada em cada arquivo e diretório controlado. À medida que o projeto evolui, o repositório passa a guardar múltiplas versões dos arquivos que compõem o projeto. Essas múltiplas versões são organizadas em revisões.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081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205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Uma revisão funciona como um clone de todos os arquivos do projeto em um determinado momento do tempo. Os clone antigos são mantidos e podem ser recuperados e analisados a qualquer momento. Para economizar espaço, apenas as diferenças entre as revisões costumam ser armazenadas no repositório. Quando se deseja recuperar determinado arquivo, as diferenças são analisadas e o arquivo é remontado de acordo com a revisão desejada. Mesmo que não haja alteração em um arquivo entre uma revisão e outra, o número da revisão do arquivo acompanha o número da revisão global, de modo a manter sempre um grupo coeso e coerente de arquivos.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654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005264"/>
            <a:ext cx="10554574" cy="466068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/>
              <a:t>Diferentes versões de projeto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Alguns projetos precisam de variações específicas, conforme as necessidades específicas de cada cliente, ou criação de um ramo para experimentações no projeto, sem comprometer a linha principal de desenvolvimento. O sistema de controle de versão oferece funcionalidades que facilitam a coordenação de ramos diferentes de desenvolvimento em um mesmo projeto. As alterações feitas em um ramo muitas vezes precisam ser mescladas em outro ramo. Essa operação é bastante delicada e é facilitada em muito com o sistema de controle de versão, que permite bastante controle e automação no processo. Mesmo em caso de uma fusão malsucedida, o sistema de controle de versão permite voltar ao estado anterior, o que traz bastante segurança aos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3802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005264"/>
            <a:ext cx="10554574" cy="46606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Sincronização de mudanças concorrentes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Como os desenvolvedores trabalham em paralelo e concorrentemente nos mesmos arquivos do projeto, é necessária uma política para ordenar e integrar todas essas alterações, de modo a evitar que um desenvolvedor sobrescreva as alterações de outro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42620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005264"/>
            <a:ext cx="10554574" cy="46606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O controle de versão além de rastrear e controlar alterações, também coordena a edição colaborativa e o compartilhamento de dados entre os vários desenvolvedores de uma equipe.</a:t>
            </a:r>
          </a:p>
        </p:txBody>
      </p:sp>
    </p:spTree>
    <p:extLst>
      <p:ext uri="{BB962C8B-B14F-4D97-AF65-F5344CB8AC3E}">
        <p14:creationId xmlns:p14="http://schemas.microsoft.com/office/powerpoint/2010/main" val="94679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Os sistemas de garantia da qualidade foram introduzidos de forma alargada pela primeira vez durante a segunda Guerra Mundial. Existia a necessidade de aumentar o controlo dos resultados/produtos da indústria, particularmente na indústria de munições. Inicialmente, tratava-se apenas de </a:t>
            </a:r>
            <a:r>
              <a:rPr lang="pt-BR" dirty="0" err="1"/>
              <a:t>inspecções</a:t>
            </a:r>
            <a:r>
              <a:rPr lang="pt-BR" dirty="0"/>
              <a:t> e de testes, sobretudo com o </a:t>
            </a:r>
            <a:r>
              <a:rPr lang="pt-BR" dirty="0" err="1"/>
              <a:t>objectivo</a:t>
            </a:r>
            <a:r>
              <a:rPr lang="pt-BR" dirty="0"/>
              <a:t> de identificar os defeitos na fase final do processo. Ao longo das últimas duas décadas, tem vindo a registar-se um aumento quase exponencial do interesse e do desenvolvimento de modelos de qualidade na área das Tecnologias de Informação. Uma das principais razões associadas às iniciativas de qualidade é a melhoria (a curto ou médio prazo) do desempenho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76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CMMI </a:t>
            </a:r>
            <a:r>
              <a:rPr lang="pt-BR" sz="3600" dirty="0"/>
              <a:t>(</a:t>
            </a:r>
            <a:r>
              <a:rPr lang="pt-BR" sz="3600" dirty="0" err="1"/>
              <a:t>Capability</a:t>
            </a:r>
            <a:r>
              <a:rPr lang="pt-BR" sz="3600" dirty="0"/>
              <a:t> </a:t>
            </a:r>
            <a:r>
              <a:rPr lang="pt-BR" sz="3600" dirty="0" err="1"/>
              <a:t>Maturity</a:t>
            </a:r>
            <a:r>
              <a:rPr lang="pt-BR" sz="3600" dirty="0"/>
              <a:t> </a:t>
            </a:r>
            <a:r>
              <a:rPr lang="pt-BR" sz="3600" dirty="0" err="1"/>
              <a:t>Model</a:t>
            </a:r>
            <a:r>
              <a:rPr lang="pt-BR" sz="3600" dirty="0"/>
              <a:t> </a:t>
            </a:r>
            <a:r>
              <a:rPr lang="pt-BR" sz="3600" dirty="0" err="1"/>
              <a:t>Integration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modelo CMMI (</a:t>
            </a:r>
            <a:r>
              <a:rPr lang="pt-BR" sz="2000" dirty="0" err="1"/>
              <a:t>Capability</a:t>
            </a:r>
            <a:r>
              <a:rPr lang="pt-BR" sz="2000" dirty="0"/>
              <a:t> </a:t>
            </a:r>
            <a:r>
              <a:rPr lang="pt-BR" sz="2000" dirty="0" err="1"/>
              <a:t>Maturity</a:t>
            </a:r>
            <a:r>
              <a:rPr lang="pt-BR" sz="2000" dirty="0"/>
              <a:t> </a:t>
            </a:r>
            <a:r>
              <a:rPr lang="pt-BR" sz="2000" dirty="0" err="1"/>
              <a:t>Model</a:t>
            </a:r>
            <a:r>
              <a:rPr lang="pt-BR" sz="2000" dirty="0"/>
              <a:t> </a:t>
            </a:r>
            <a:r>
              <a:rPr lang="pt-BR" sz="2000" dirty="0" err="1"/>
              <a:t>Integration</a:t>
            </a:r>
            <a:r>
              <a:rPr lang="pt-BR" sz="2000" dirty="0"/>
              <a:t>) resultou de um </a:t>
            </a:r>
            <a:r>
              <a:rPr lang="pt-BR" sz="2000" dirty="0" err="1"/>
              <a:t>projecto</a:t>
            </a:r>
            <a:r>
              <a:rPr lang="pt-BR" sz="2000" dirty="0"/>
              <a:t> iniciado em 1997 pelo SEI (Software </a:t>
            </a:r>
            <a:r>
              <a:rPr lang="pt-BR" sz="2000" dirty="0" err="1"/>
              <a:t>Engineering</a:t>
            </a:r>
            <a:r>
              <a:rPr lang="pt-BR" sz="2000" dirty="0"/>
              <a:t> </a:t>
            </a:r>
            <a:r>
              <a:rPr lang="pt-BR" sz="2000" dirty="0" err="1"/>
              <a:t>Institute</a:t>
            </a:r>
            <a:r>
              <a:rPr lang="pt-BR" sz="2000" dirty="0"/>
              <a:t>) e lançado em 2000, com a possibilidade de utilização de duas representações e complementado por vários modelos de capacidade e maturidade para a engenharia de sistemas (SE - Software </a:t>
            </a:r>
            <a:r>
              <a:rPr lang="pt-BR" sz="2000" dirty="0" err="1"/>
              <a:t>Engineering</a:t>
            </a:r>
            <a:r>
              <a:rPr lang="pt-BR" sz="2000" dirty="0"/>
              <a:t>), engenharia de software (SW - Software </a:t>
            </a:r>
            <a:r>
              <a:rPr lang="pt-BR" sz="2000" dirty="0" err="1"/>
              <a:t>Engineering</a:t>
            </a:r>
            <a:r>
              <a:rPr lang="pt-BR" sz="2000" dirty="0"/>
              <a:t>), desenvolvimento integrado do produto e do processo (IPPD - </a:t>
            </a:r>
            <a:r>
              <a:rPr lang="pt-BR" sz="2000" dirty="0" err="1"/>
              <a:t>Integrated</a:t>
            </a:r>
            <a:r>
              <a:rPr lang="pt-BR" sz="2000" dirty="0"/>
              <a:t> </a:t>
            </a:r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) e gestão de fornecimento (SS - </a:t>
            </a:r>
            <a:r>
              <a:rPr lang="pt-BR" sz="2000" dirty="0" err="1"/>
              <a:t>Supplier</a:t>
            </a:r>
            <a:r>
              <a:rPr lang="pt-BR" sz="2000" dirty="0"/>
              <a:t> </a:t>
            </a:r>
            <a:r>
              <a:rPr lang="pt-BR" sz="2000" dirty="0" err="1"/>
              <a:t>Sourcing</a:t>
            </a:r>
            <a:r>
              <a:rPr lang="pt-BR" sz="2000" dirty="0"/>
              <a:t>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56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Gerência de configuração de software é uma área da engenharia de software responsável por fornecer o apoio para o desenvolvimento de software. Suas principais atribuições são o controle de versão, o controle de mudança e a auditoria das configurações.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331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ISO/IEC 15504 - </a:t>
            </a:r>
            <a:r>
              <a:rPr lang="pt-BR" dirty="0" smtClean="0"/>
              <a:t>SPICE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 </a:t>
            </a:r>
            <a:r>
              <a:rPr lang="pt-BR" sz="2000" dirty="0" smtClean="0"/>
              <a:t>A </a:t>
            </a:r>
            <a:r>
              <a:rPr lang="pt-BR" sz="2000" dirty="0"/>
              <a:t>norma SPICE (ISO/IEC 15504), resultou dos trabalhos de um comité técnico conjunto promovido pela ISO e pela IEC. A primeira é sobejamente conhecida, enquanto que a segunda é uma organização de standards que lida com as tecnologias ligadas à </a:t>
            </a:r>
            <a:r>
              <a:rPr lang="pt-BR" sz="2000" dirty="0" err="1"/>
              <a:t>electricidade</a:t>
            </a:r>
            <a:r>
              <a:rPr lang="pt-BR" sz="2000" dirty="0"/>
              <a:t> e à electrónica. Muitos dos seus standards são desenvolvimentos em conjunto com a ISO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0645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ITIL </a:t>
            </a:r>
            <a:r>
              <a:rPr lang="pt-BR" sz="3200" dirty="0"/>
              <a:t>(</a:t>
            </a:r>
            <a:r>
              <a:rPr lang="pt-BR" sz="3200" dirty="0" err="1"/>
              <a:t>Information</a:t>
            </a:r>
            <a:r>
              <a:rPr lang="pt-BR" sz="3200" dirty="0"/>
              <a:t> Technology </a:t>
            </a:r>
            <a:r>
              <a:rPr lang="pt-BR" sz="3200" dirty="0" err="1"/>
              <a:t>Infrastructure</a:t>
            </a:r>
            <a:r>
              <a:rPr lang="pt-BR" sz="3200" dirty="0"/>
              <a:t> Library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ITIL é uma framework configurável de boas práticas, que promovem a qualidade dos serviços informáticos, no sector das tecnologias de informação. O ITIL dirige-se à estrutura organizacional e aos requisitos de capacidade de uma organização de tecnologias de informação, através da apresentação de um conjunto compreensivo de procedimentos de gestão, com o qual uma organização poderá gerir os seus procedimentos a nível das tecnologias de informação. Estes, são independentes de qualquer fornecedor e aplicam-se a todos os aspectos da </a:t>
            </a:r>
            <a:r>
              <a:rPr lang="pt-BR" sz="2000" dirty="0" err="1"/>
              <a:t>infra-estrutura</a:t>
            </a:r>
            <a:r>
              <a:rPr lang="pt-BR" sz="2000" dirty="0"/>
              <a:t> das tecnologias de informação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0599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 dirty="0" smtClean="0"/>
              <a:t>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Utilizado </a:t>
            </a:r>
            <a:r>
              <a:rPr lang="pt-BR" sz="2000" dirty="0"/>
              <a:t>há décadas, o termo CASE – Computer </a:t>
            </a:r>
            <a:r>
              <a:rPr lang="pt-BR" sz="2000" dirty="0" err="1"/>
              <a:t>Aided</a:t>
            </a:r>
            <a:r>
              <a:rPr lang="pt-BR" sz="2000" dirty="0"/>
              <a:t> Software </a:t>
            </a:r>
            <a:r>
              <a:rPr lang="pt-BR" sz="2000" dirty="0" err="1"/>
              <a:t>Engineering</a:t>
            </a:r>
            <a:r>
              <a:rPr lang="pt-BR" sz="2000" dirty="0"/>
              <a:t> – aplica-se a ferramentas que, literalmente, “auxiliam” o processo de desenvolvimento de software. Compiladores, editores estruturados, sistemas de controle de código fonte e ferramentas de modelagem são alguns exemplos. Em qualquer caso, o objetivo principal é permitir que o desenvolvedor trabalhe em um nível de abstração mais elevado, eliminando a preocupação com detalhes intrínsecos do ambiente de desenvolvimento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1403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 dirty="0" smtClean="0"/>
              <a:t>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Uma ferramenta CASE é um aplicativo que auxilia os profissionais envolvidos na tarefa de produzir sistemas. O tipo de “ajuda” que a ferramenta fornece, depende exclusivamente da proposta do fabricante.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Um dos componentes indispensáveis de uma ferramenta CASE é a modelagem visual, ou seja, a possibilidade de representar, através de modelos gráficos, o que está sendo definido. No nosso caso, análise orientada a objetos através da UML.</a:t>
            </a:r>
          </a:p>
        </p:txBody>
      </p:sp>
    </p:spTree>
    <p:extLst>
      <p:ext uri="{BB962C8B-B14F-4D97-AF65-F5344CB8AC3E}">
        <p14:creationId xmlns:p14="http://schemas.microsoft.com/office/powerpoint/2010/main" val="373135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 dirty="0" smtClean="0"/>
              <a:t>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Exemplos </a:t>
            </a:r>
            <a:r>
              <a:rPr lang="pt-BR" sz="2400" dirty="0"/>
              <a:t>de Ferramentas: </a:t>
            </a:r>
          </a:p>
          <a:p>
            <a:pPr lvl="1"/>
            <a:r>
              <a:rPr lang="pt-BR" sz="2000" dirty="0"/>
              <a:t>Plataforma Eclipse;</a:t>
            </a:r>
          </a:p>
          <a:p>
            <a:pPr lvl="1"/>
            <a:r>
              <a:rPr lang="pt-BR" sz="2000" dirty="0"/>
              <a:t>Software </a:t>
            </a:r>
            <a:r>
              <a:rPr lang="pt-BR" sz="2000" dirty="0" err="1"/>
              <a:t>BizAgi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Aplicação </a:t>
            </a:r>
            <a:r>
              <a:rPr lang="pt-BR" sz="2000" dirty="0" err="1"/>
              <a:t>Redmine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Sistema </a:t>
            </a:r>
            <a:r>
              <a:rPr lang="pt-BR" sz="2000" dirty="0" err="1"/>
              <a:t>Subversion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Framework </a:t>
            </a:r>
            <a:r>
              <a:rPr lang="pt-BR" sz="2000" dirty="0" err="1"/>
              <a:t>JUnit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Ferramenta Sonar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011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BROWN, William J. et ali (1999). </a:t>
            </a:r>
            <a:r>
              <a:rPr lang="pt-BR" sz="2000" dirty="0" err="1"/>
              <a:t>Antipatterns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Patterns</a:t>
            </a:r>
            <a:r>
              <a:rPr lang="pt-BR" sz="2000" dirty="0"/>
              <a:t> in Software </a:t>
            </a:r>
            <a:r>
              <a:rPr lang="pt-BR" sz="2000" dirty="0" err="1"/>
              <a:t>Configuration</a:t>
            </a:r>
            <a:r>
              <a:rPr lang="pt-BR" sz="2000" dirty="0"/>
              <a:t> Management. Nova Iorque: </a:t>
            </a:r>
            <a:r>
              <a:rPr lang="pt-BR" sz="2000" dirty="0" err="1"/>
              <a:t>Wiley</a:t>
            </a:r>
            <a:r>
              <a:rPr lang="pt-BR" sz="2000" dirty="0"/>
              <a:t> </a:t>
            </a:r>
            <a:r>
              <a:rPr lang="pt-BR" sz="2000" dirty="0" err="1"/>
              <a:t>computer</a:t>
            </a:r>
            <a:r>
              <a:rPr lang="pt-BR" sz="2000" dirty="0"/>
              <a:t> </a:t>
            </a:r>
            <a:r>
              <a:rPr lang="pt-BR" sz="2000" dirty="0" err="1"/>
              <a:t>publishing</a:t>
            </a:r>
            <a:r>
              <a:rPr lang="pt-BR" sz="2000" dirty="0"/>
              <a:t>. 0-471-32929-0</a:t>
            </a:r>
          </a:p>
          <a:p>
            <a:pPr marL="0" indent="0" algn="just">
              <a:buNone/>
            </a:pPr>
            <a:r>
              <a:rPr lang="pt-BR" sz="2000" dirty="0"/>
              <a:t>MIKKELSEN, Tim, PHERIGO, Suzanne (1997). </a:t>
            </a:r>
            <a:r>
              <a:rPr lang="pt-BR" sz="2000" dirty="0" err="1"/>
              <a:t>Practical</a:t>
            </a:r>
            <a:r>
              <a:rPr lang="pt-BR" sz="2000" dirty="0"/>
              <a:t> Software </a:t>
            </a:r>
            <a:r>
              <a:rPr lang="pt-BR" sz="2000" dirty="0" err="1"/>
              <a:t>Configuration</a:t>
            </a:r>
            <a:r>
              <a:rPr lang="pt-BR" sz="2000" dirty="0"/>
              <a:t> Management. The </a:t>
            </a:r>
            <a:r>
              <a:rPr lang="pt-BR" sz="2000" dirty="0" err="1"/>
              <a:t>Latenight</a:t>
            </a:r>
            <a:r>
              <a:rPr lang="pt-BR" sz="2000" dirty="0"/>
              <a:t> </a:t>
            </a:r>
            <a:r>
              <a:rPr lang="pt-BR" sz="2000" dirty="0" err="1"/>
              <a:t>Developer's</a:t>
            </a:r>
            <a:r>
              <a:rPr lang="pt-BR" sz="2000" dirty="0"/>
              <a:t> </a:t>
            </a:r>
            <a:r>
              <a:rPr lang="pt-BR" sz="2000" dirty="0" err="1"/>
              <a:t>Handbook</a:t>
            </a:r>
            <a:r>
              <a:rPr lang="pt-BR" sz="2000" dirty="0"/>
              <a:t>. </a:t>
            </a:r>
            <a:r>
              <a:rPr lang="pt-BR" sz="2000" dirty="0" err="1"/>
              <a:t>Upper</a:t>
            </a:r>
            <a:r>
              <a:rPr lang="pt-BR" sz="2000" dirty="0"/>
              <a:t> </a:t>
            </a:r>
            <a:r>
              <a:rPr lang="pt-BR" sz="2000" dirty="0" err="1"/>
              <a:t>Saddle</a:t>
            </a:r>
            <a:r>
              <a:rPr lang="pt-BR" sz="2000" dirty="0"/>
              <a:t> River, NJ, EUA: Prentice Hall PTR. 0-13-240854-6</a:t>
            </a:r>
          </a:p>
          <a:p>
            <a:pPr marL="0" indent="0" algn="just">
              <a:buNone/>
            </a:pPr>
            <a:r>
              <a:rPr lang="pt-BR" sz="2000" dirty="0"/>
              <a:t>MOLINARI, Leonardo (2007). Gerência de Configuração - Técnicas e Práticas no Desenvolvimento do Software. Florianópolis: Visual Books. 85-7502-210-5</a:t>
            </a:r>
          </a:p>
          <a:p>
            <a:pPr marL="0" indent="0" algn="just">
              <a:buNone/>
            </a:pPr>
            <a:r>
              <a:rPr lang="pt-BR" sz="2000" dirty="0"/>
              <a:t>PRESSMAN, Roger S. (1995). Engenharia de Software. São Paulo: Pearson Makron Books. </a:t>
            </a:r>
            <a:r>
              <a:rPr lang="pt-BR" sz="2000" dirty="0" smtClean="0"/>
              <a:t>85-346-0237-9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62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Configuração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38416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Roger Pressman, em seu livro Software </a:t>
            </a:r>
            <a:r>
              <a:rPr lang="pt-BR" sz="2000" dirty="0" err="1"/>
              <a:t>Engineering</a:t>
            </a:r>
            <a:r>
              <a:rPr lang="pt-BR" sz="2000" dirty="0"/>
              <a:t>: A </a:t>
            </a:r>
            <a:r>
              <a:rPr lang="pt-BR" sz="2000" dirty="0" err="1"/>
              <a:t>Practitioner's</a:t>
            </a:r>
            <a:r>
              <a:rPr lang="pt-BR" sz="2000" dirty="0"/>
              <a:t> Approach, especifica que a gerência de configuração de software (GCS) </a:t>
            </a:r>
            <a:r>
              <a:rPr lang="pt-BR" sz="2000" dirty="0" smtClean="0"/>
              <a:t>é:</a:t>
            </a:r>
            <a:endParaRPr lang="pt-BR" sz="2000" dirty="0"/>
          </a:p>
          <a:p>
            <a:pPr marL="400050" lvl="1" indent="0" algn="just">
              <a:buNone/>
            </a:pPr>
            <a:r>
              <a:rPr lang="pt-BR" sz="1800" dirty="0" smtClean="0"/>
              <a:t>“Conjunto </a:t>
            </a:r>
            <a:r>
              <a:rPr lang="pt-BR" sz="1800" dirty="0"/>
              <a:t>de atividades projetadas para controlar as mudanças pela identificação dos produtos do trabalho que serão alterados, estabelecendo um relacionamento entre eles, definindo o mecanismo para o gerenciamento de diferentes versões destes produtos, controlando as mudanças impostas, e auditando e relatando as mudanças realizadas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027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o estado do conjunto de itens que formam o sistema em um determinado </a:t>
            </a:r>
            <a:r>
              <a:rPr lang="pt-BR" dirty="0" smtClean="0"/>
              <a:t>momento. </a:t>
            </a:r>
            <a:r>
              <a:rPr lang="pt-BR" dirty="0"/>
              <a:t>Este sistema pode ser composto de todo tipo de elementos, como peças de hardware, artefatos eletrônicos ou não (i.e. documentos em papel), etc. A configuração de software trata apenas dos elementos que se encontram em formato eletrônico e fazem parte dessa configuração. Isso inclui todos os arquivos fontes, todos os documentos eletrônicos, as ferramentas de software utilizadas para construir ou mesmo ler estes arquivos, o sistema operacional utilizado, as bibliotecas de software,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7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Linha-base ou </a:t>
            </a:r>
            <a:r>
              <a:rPr lang="pt-BR" sz="2000" dirty="0" err="1"/>
              <a:t>baseline</a:t>
            </a:r>
            <a:r>
              <a:rPr lang="pt-BR" sz="2000" dirty="0"/>
              <a:t> é um conceito de gerenciamento de configuração de software que nos ajuda a controlar as mudanças, sem impedir seriamente as mudanças justificáveis. Segundo PRESSMAN no contexto de engenharia de software, definimos uma linha-base como um marco de referência no desenvolvimento de um software, que é caracterizado pela entrega de um ou mais itens de configuração (em inglês, Software </a:t>
            </a:r>
            <a:r>
              <a:rPr lang="pt-BR" sz="2000" dirty="0" err="1"/>
              <a:t>Configuration</a:t>
            </a:r>
            <a:r>
              <a:rPr lang="pt-BR" sz="2000" dirty="0"/>
              <a:t> </a:t>
            </a:r>
            <a:r>
              <a:rPr lang="pt-BR" sz="2000" dirty="0" err="1"/>
              <a:t>Items</a:t>
            </a:r>
            <a:r>
              <a:rPr lang="pt-BR" sz="2000" dirty="0"/>
              <a:t> - </a:t>
            </a:r>
            <a:r>
              <a:rPr lang="pt-BR" sz="2000" dirty="0" err="1"/>
              <a:t>SCIs</a:t>
            </a:r>
            <a:r>
              <a:rPr lang="pt-BR" sz="2000" dirty="0"/>
              <a:t>) e pela aprovação desses </a:t>
            </a:r>
            <a:r>
              <a:rPr lang="pt-BR" sz="2000" dirty="0" err="1"/>
              <a:t>SCIs</a:t>
            </a:r>
            <a:r>
              <a:rPr lang="pt-BR" sz="2000" dirty="0"/>
              <a:t>, obtida por meio de uma revisão técnica formal.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191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Durante o desenvolvimento de software, uma grande quantidade de informações é produzida e cada um desses documentos produzidos que precisam sofrer controle de versões e de mudanças é chamado de item de configuração de software O Item de configuração é um elemento unitário que será gerenciado: um arquivo de código fonte, um documento de texto, um projeto de uma placa eletrônica, uma planta feita em papel, um CD-ROM de instalação de um sistema operacional, etc. A configuração de um sistema é basicamente a lista de todos os itens de configuração necessários para reproduzir um determinado estado de um sistema. Em geral números de versão são associados aos itens de configuração de forma a podermos identificar também a evolução destes itens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144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Itens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Item A: CD de instalação do sistema operacional, versão 1.0</a:t>
            </a:r>
          </a:p>
          <a:p>
            <a:r>
              <a:rPr lang="pt-BR" dirty="0"/>
              <a:t>Item B: Documento de ajuda do sistema em formato eletrônico, versão 2.0</a:t>
            </a:r>
          </a:p>
          <a:p>
            <a:r>
              <a:rPr lang="pt-BR" dirty="0"/>
              <a:t>Item C: Processador de texto usado para imprimir o documento de ajuda, versão </a:t>
            </a:r>
            <a:r>
              <a:rPr lang="pt-BR" dirty="0" smtClean="0"/>
              <a:t>5.0 e </a:t>
            </a:r>
            <a:r>
              <a:rPr lang="pt-BR" dirty="0"/>
              <a:t>assim por diante.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8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069433"/>
            <a:ext cx="10554574" cy="39422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Segundo Pressman os seguintes </a:t>
            </a:r>
            <a:r>
              <a:rPr lang="pt-BR" dirty="0" err="1"/>
              <a:t>SCIs</a:t>
            </a:r>
            <a:r>
              <a:rPr lang="pt-BR" dirty="0"/>
              <a:t> tornam-se alvos das técnicas de GCS e formam um conjunto de linhas básicas (</a:t>
            </a:r>
            <a:r>
              <a:rPr lang="pt-BR" dirty="0" err="1"/>
              <a:t>baselines</a:t>
            </a:r>
            <a:r>
              <a:rPr lang="pt-BR" dirty="0"/>
              <a:t>):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1. Especificação do Sistema.</a:t>
            </a:r>
          </a:p>
          <a:p>
            <a:pPr marL="0" indent="0" algn="just">
              <a:buNone/>
            </a:pPr>
            <a:r>
              <a:rPr lang="pt-BR" dirty="0"/>
              <a:t>2. Plano de Projeto do Software.</a:t>
            </a:r>
          </a:p>
          <a:p>
            <a:pPr marL="0" indent="0" algn="just">
              <a:buNone/>
            </a:pPr>
            <a:r>
              <a:rPr lang="pt-BR" dirty="0"/>
              <a:t>3. a) Especificação dos Requisitos de Software; b) Protótipo executável ou "em papel".</a:t>
            </a:r>
          </a:p>
          <a:p>
            <a:pPr marL="0" indent="0" algn="just">
              <a:buNone/>
            </a:pPr>
            <a:r>
              <a:rPr lang="pt-BR" dirty="0"/>
              <a:t>4. Manual Preliminar do Usuário.</a:t>
            </a:r>
          </a:p>
          <a:p>
            <a:pPr marL="0" indent="0" algn="just">
              <a:buNone/>
            </a:pPr>
            <a:r>
              <a:rPr lang="pt-BR" dirty="0"/>
              <a:t>5. Especificação de Projeto: a) Descrição do projeto de dados; b) Descrições do projeto arquitetural; c) Descrições do projeto modular; d) Descrições do projeto de interfaces; e) Descrições de objetos (no caso do uso da metodologia OO).</a:t>
            </a:r>
          </a:p>
          <a:p>
            <a:pPr marL="0" indent="0" algn="just">
              <a:buNone/>
            </a:pPr>
            <a:r>
              <a:rPr lang="pt-BR" dirty="0"/>
              <a:t>6. Listagem do código-fonte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0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069433"/>
            <a:ext cx="10554574" cy="394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7. Teste de Software/Sistema: a) Plano e Procedimentos de Testes; b) Casos de teste e resultados registrados.</a:t>
            </a:r>
          </a:p>
          <a:p>
            <a:pPr marL="0" indent="0">
              <a:buNone/>
            </a:pPr>
            <a:r>
              <a:rPr lang="pt-BR" dirty="0"/>
              <a:t>8. Manuais Operacionais e de Instalação.</a:t>
            </a:r>
          </a:p>
          <a:p>
            <a:pPr marL="0" indent="0">
              <a:buNone/>
            </a:pPr>
            <a:r>
              <a:rPr lang="pt-BR" dirty="0"/>
              <a:t>9. Programa Executável: a) Módulos; b) Módulos interligados.</a:t>
            </a:r>
          </a:p>
          <a:p>
            <a:pPr marL="0" indent="0">
              <a:buNone/>
            </a:pPr>
            <a:r>
              <a:rPr lang="pt-BR" dirty="0"/>
              <a:t>10. Descrição do Banco de Dados: a) Esquema e estrutura de arquivo; b) Conteúdo inicial.</a:t>
            </a:r>
          </a:p>
          <a:p>
            <a:pPr marL="0" indent="0">
              <a:buNone/>
            </a:pPr>
            <a:r>
              <a:rPr lang="pt-BR" dirty="0"/>
              <a:t>11. Manual Feito de Acordo com o Usuário.</a:t>
            </a:r>
          </a:p>
          <a:p>
            <a:pPr marL="0" indent="0">
              <a:buNone/>
            </a:pPr>
            <a:r>
              <a:rPr lang="pt-BR" dirty="0"/>
              <a:t>12. Documentos de Manutenção: a) Relatórios de problemas de software; b) Solicitações de manutenção; c) Pedidos de mudança de engenharia.</a:t>
            </a:r>
          </a:p>
          <a:p>
            <a:pPr marL="0" indent="0">
              <a:buNone/>
            </a:pPr>
            <a:r>
              <a:rPr lang="pt-BR" dirty="0"/>
              <a:t>13. Padrões e procedimentos para engenharia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200288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tf00001229</Template>
  <TotalTime>181</TotalTime>
  <Words>2019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2</vt:lpstr>
      <vt:lpstr>Citável</vt:lpstr>
      <vt:lpstr>Gerência de Configuração de Software</vt:lpstr>
      <vt:lpstr>Gerência de Configuração de Software </vt:lpstr>
      <vt:lpstr>Gerência de Configuração de Software </vt:lpstr>
      <vt:lpstr>Configuração</vt:lpstr>
      <vt:lpstr>Baseline</vt:lpstr>
      <vt:lpstr>Itens de Configuração</vt:lpstr>
      <vt:lpstr>Exemplos de Itens de Configuração</vt:lpstr>
      <vt:lpstr>Itens de Configuração</vt:lpstr>
      <vt:lpstr>Itens de Configuração</vt:lpstr>
      <vt:lpstr>Gerência de Mudanças</vt:lpstr>
      <vt:lpstr>Gerência de Mudanças</vt:lpstr>
      <vt:lpstr>Gerência de Mudanças</vt:lpstr>
      <vt:lpstr>Controle de Versões</vt:lpstr>
      <vt:lpstr>Controle de Versões</vt:lpstr>
      <vt:lpstr>Controle de Versões</vt:lpstr>
      <vt:lpstr>Controle de Versões</vt:lpstr>
      <vt:lpstr>Controle de Versões</vt:lpstr>
      <vt:lpstr>Modelos de Qualidade</vt:lpstr>
      <vt:lpstr>CMMI (Capability Maturity Model Integration)</vt:lpstr>
      <vt:lpstr>ISO/IEC 15504 - SPICE</vt:lpstr>
      <vt:lpstr>ITIL (Information Technology Infrastructure Library)</vt:lpstr>
      <vt:lpstr>Ferramentas CASE</vt:lpstr>
      <vt:lpstr>Ferramentas CASE</vt:lpstr>
      <vt:lpstr>Ferramentas CASE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de Software</dc:title>
  <dc:creator>Ti Pirecal</dc:creator>
  <cp:lastModifiedBy>Ti Pirecal</cp:lastModifiedBy>
  <cp:revision>8</cp:revision>
  <dcterms:created xsi:type="dcterms:W3CDTF">2017-12-13T12:59:58Z</dcterms:created>
  <dcterms:modified xsi:type="dcterms:W3CDTF">2017-12-13T16:01:25Z</dcterms:modified>
</cp:coreProperties>
</file>