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89" r:id="rId3"/>
    <p:sldId id="290" r:id="rId4"/>
    <p:sldId id="291" r:id="rId5"/>
    <p:sldId id="292" r:id="rId6"/>
    <p:sldId id="266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1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Human Interactions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Aliza Hanum Anggani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Technology Graduates Program 2023</a:t>
            </a:r>
            <a:endParaRPr i="1"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19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05" y="195670"/>
            <a:ext cx="8520600" cy="841800"/>
          </a:xfrm>
        </p:spPr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Tuckman Ladder</a:t>
            </a:r>
            <a:endParaRPr lang="en-US" dirty="0"/>
          </a:p>
        </p:txBody>
      </p:sp>
      <p:pic>
        <p:nvPicPr>
          <p:cNvPr id="1026" name="Picture 2" descr="https://ns4business.com.br/wp-content/uploads/2018/10/tuck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89" y="795405"/>
            <a:ext cx="7106579" cy="409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1"/>
          <p:cNvGrpSpPr/>
          <p:nvPr/>
        </p:nvGrpSpPr>
        <p:grpSpPr>
          <a:xfrm>
            <a:off x="477252" y="795332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5" name="Google Shape;415;p21"/>
          <p:cNvGrpSpPr/>
          <p:nvPr/>
        </p:nvGrpSpPr>
        <p:grpSpPr>
          <a:xfrm>
            <a:off x="378962" y="240264"/>
            <a:ext cx="4511453" cy="1092820"/>
            <a:chOff x="710273" y="1300654"/>
            <a:chExt cx="1934122" cy="3124109"/>
          </a:xfrm>
        </p:grpSpPr>
        <p:sp>
          <p:nvSpPr>
            <p:cNvPr id="416" name="Google Shape;416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962295" y="2459507"/>
              <a:ext cx="1682100" cy="764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Pada tahapan awal “Forming”,  tim akan mulai berkenalan satu sama lain. Treatment yang diberikan adalah treatment seperti orang asing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11253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Forming</a:t>
              </a:r>
              <a:endParaRPr sz="2000" dirty="0"/>
            </a:p>
          </p:txBody>
        </p:sp>
      </p:grpSp>
      <p:grpSp>
        <p:nvGrpSpPr>
          <p:cNvPr id="65" name="Google Shape;374;p21"/>
          <p:cNvGrpSpPr/>
          <p:nvPr/>
        </p:nvGrpSpPr>
        <p:grpSpPr>
          <a:xfrm>
            <a:off x="427240" y="2409213"/>
            <a:ext cx="504696" cy="439177"/>
            <a:chOff x="3716358" y="1544655"/>
            <a:chExt cx="361971" cy="314958"/>
          </a:xfrm>
        </p:grpSpPr>
        <p:sp>
          <p:nvSpPr>
            <p:cNvPr id="66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72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" name="Google Shape;415;p21"/>
          <p:cNvGrpSpPr/>
          <p:nvPr/>
        </p:nvGrpSpPr>
        <p:grpSpPr>
          <a:xfrm>
            <a:off x="338854" y="1475862"/>
            <a:ext cx="4378292" cy="1790555"/>
            <a:chOff x="710273" y="1300656"/>
            <a:chExt cx="1860494" cy="3124107"/>
          </a:xfrm>
        </p:grpSpPr>
        <p:sp>
          <p:nvSpPr>
            <p:cNvPr id="78" name="Google Shape;416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18;p21"/>
            <p:cNvSpPr txBox="1"/>
            <p:nvPr/>
          </p:nvSpPr>
          <p:spPr>
            <a:xfrm>
              <a:off x="962295" y="2196590"/>
              <a:ext cx="1608472" cy="1746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Masing-masing anggota tim mulai menyampaikan kebutuhan masing-masing, Business Unit menyampaikan requirement, TPM menyampaikan timeline, namun dalam tahap “Storming” seluruh pihak masih melihat kepentingan individu masing-masing.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419;p21"/>
            <p:cNvSpPr/>
            <p:nvPr/>
          </p:nvSpPr>
          <p:spPr>
            <a:xfrm>
              <a:off x="710273" y="1300656"/>
              <a:ext cx="1846800" cy="7148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Storming</a:t>
              </a:r>
              <a:endParaRPr sz="2000" dirty="0"/>
            </a:p>
          </p:txBody>
        </p:sp>
      </p:grpSp>
      <p:grpSp>
        <p:nvGrpSpPr>
          <p:cNvPr id="81" name="Google Shape;374;p21"/>
          <p:cNvGrpSpPr/>
          <p:nvPr/>
        </p:nvGrpSpPr>
        <p:grpSpPr>
          <a:xfrm>
            <a:off x="407402" y="3932065"/>
            <a:ext cx="504696" cy="439177"/>
            <a:chOff x="3716358" y="1544655"/>
            <a:chExt cx="361971" cy="314958"/>
          </a:xfrm>
        </p:grpSpPr>
        <p:sp>
          <p:nvSpPr>
            <p:cNvPr id="82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88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" name="Google Shape;415;p21"/>
          <p:cNvGrpSpPr/>
          <p:nvPr/>
        </p:nvGrpSpPr>
        <p:grpSpPr>
          <a:xfrm>
            <a:off x="338854" y="3391735"/>
            <a:ext cx="4378292" cy="1311066"/>
            <a:chOff x="710273" y="1300656"/>
            <a:chExt cx="1860494" cy="3124107"/>
          </a:xfrm>
        </p:grpSpPr>
        <p:sp>
          <p:nvSpPr>
            <p:cNvPr id="94" name="Google Shape;416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8;p21"/>
            <p:cNvSpPr txBox="1"/>
            <p:nvPr/>
          </p:nvSpPr>
          <p:spPr>
            <a:xfrm>
              <a:off x="962295" y="2196590"/>
              <a:ext cx="1608472" cy="1746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Pada Tahapan “Norming” seluruh individu mulai menyadari bahwa untuk mencapai tujuan bersama, maka harus dilakukan kolaborasi sebagai tim.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419;p21"/>
            <p:cNvSpPr/>
            <p:nvPr/>
          </p:nvSpPr>
          <p:spPr>
            <a:xfrm>
              <a:off x="710273" y="1300656"/>
              <a:ext cx="1846800" cy="7148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Norming</a:t>
              </a:r>
              <a:endParaRPr sz="2000" dirty="0"/>
            </a:p>
          </p:txBody>
        </p:sp>
      </p:grpSp>
      <p:grpSp>
        <p:nvGrpSpPr>
          <p:cNvPr id="97" name="Google Shape;374;p21"/>
          <p:cNvGrpSpPr/>
          <p:nvPr/>
        </p:nvGrpSpPr>
        <p:grpSpPr>
          <a:xfrm>
            <a:off x="5138820" y="1697234"/>
            <a:ext cx="459055" cy="439177"/>
            <a:chOff x="3716358" y="1544655"/>
            <a:chExt cx="361971" cy="314958"/>
          </a:xfrm>
        </p:grpSpPr>
        <p:sp>
          <p:nvSpPr>
            <p:cNvPr id="98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04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" name="Google Shape;415;p21"/>
          <p:cNvGrpSpPr/>
          <p:nvPr/>
        </p:nvGrpSpPr>
        <p:grpSpPr>
          <a:xfrm>
            <a:off x="5040530" y="1142166"/>
            <a:ext cx="4103470" cy="1092820"/>
            <a:chOff x="710273" y="1300654"/>
            <a:chExt cx="1934122" cy="3124109"/>
          </a:xfrm>
        </p:grpSpPr>
        <p:sp>
          <p:nvSpPr>
            <p:cNvPr id="110" name="Google Shape;416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18;p21"/>
            <p:cNvSpPr txBox="1"/>
            <p:nvPr/>
          </p:nvSpPr>
          <p:spPr>
            <a:xfrm>
              <a:off x="962295" y="2459507"/>
              <a:ext cx="1682100" cy="764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Tahapan “Performing” memiliki definisi ketika atmosfer sebagai tim sudah terbentuk, dan masing-masing individu mulai bekerjasama.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419;p21"/>
            <p:cNvSpPr/>
            <p:nvPr/>
          </p:nvSpPr>
          <p:spPr>
            <a:xfrm>
              <a:off x="710273" y="1300654"/>
              <a:ext cx="1846800" cy="11253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Performing</a:t>
              </a:r>
              <a:endParaRPr sz="2000" dirty="0"/>
            </a:p>
          </p:txBody>
        </p:sp>
      </p:grpSp>
      <p:grpSp>
        <p:nvGrpSpPr>
          <p:cNvPr id="113" name="Google Shape;374;p21"/>
          <p:cNvGrpSpPr/>
          <p:nvPr/>
        </p:nvGrpSpPr>
        <p:grpSpPr>
          <a:xfrm>
            <a:off x="5088808" y="3311115"/>
            <a:ext cx="459055" cy="439177"/>
            <a:chOff x="3716358" y="1544655"/>
            <a:chExt cx="361971" cy="314958"/>
          </a:xfrm>
        </p:grpSpPr>
        <p:sp>
          <p:nvSpPr>
            <p:cNvPr id="114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20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415;p21"/>
          <p:cNvGrpSpPr/>
          <p:nvPr/>
        </p:nvGrpSpPr>
        <p:grpSpPr>
          <a:xfrm>
            <a:off x="5000421" y="2377764"/>
            <a:ext cx="3982351" cy="1790555"/>
            <a:chOff x="710273" y="1300656"/>
            <a:chExt cx="1860494" cy="3124107"/>
          </a:xfrm>
        </p:grpSpPr>
        <p:sp>
          <p:nvSpPr>
            <p:cNvPr id="126" name="Google Shape;416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18;p21"/>
            <p:cNvSpPr txBox="1"/>
            <p:nvPr/>
          </p:nvSpPr>
          <p:spPr>
            <a:xfrm>
              <a:off x="962295" y="2196590"/>
              <a:ext cx="1608472" cy="1746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419;p21"/>
            <p:cNvSpPr/>
            <p:nvPr/>
          </p:nvSpPr>
          <p:spPr>
            <a:xfrm>
              <a:off x="710273" y="1300656"/>
              <a:ext cx="1846800" cy="7148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Adjourning</a:t>
              </a:r>
              <a:endParaRPr sz="20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577154" y="2938074"/>
            <a:ext cx="30907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Setelah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kerjasama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waktu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ditentukan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beberapa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individu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mulai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masuk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baru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membentuk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tim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baru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smtClean="0">
                <a:latin typeface="Roboto"/>
                <a:ea typeface="Roboto"/>
                <a:cs typeface="Roboto"/>
                <a:sym typeface="Roboto"/>
              </a:rPr>
              <a:t>journey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selanjutnya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58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75" y="313627"/>
            <a:ext cx="7723500" cy="481200"/>
          </a:xfrm>
        </p:spPr>
        <p:txBody>
          <a:bodyPr/>
          <a:lstStyle/>
          <a:p>
            <a:r>
              <a:rPr lang="en-US" sz="2500" dirty="0" smtClean="0"/>
              <a:t>Why Communication is Important in Project Management?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1" y="1130919"/>
            <a:ext cx="7720734" cy="35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367" y="364970"/>
            <a:ext cx="7920769" cy="1232679"/>
          </a:xfrm>
        </p:spPr>
        <p:txBody>
          <a:bodyPr/>
          <a:lstStyle/>
          <a:p>
            <a:r>
              <a:rPr lang="en-US" dirty="0" smtClean="0"/>
              <a:t>Because “No Communication” or “Bad Communication” is a source of FAILURE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3367" y="2852385"/>
            <a:ext cx="7920769" cy="214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6293" y="1813933"/>
            <a:ext cx="7920769" cy="237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Project Manager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sedang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i="1" dirty="0" err="1" smtClean="0">
                <a:latin typeface="Roboto" panose="020B0604020202020204" charset="0"/>
                <a:ea typeface="Roboto" panose="020B0604020202020204" charset="0"/>
              </a:rPr>
              <a:t>meng</a:t>
            </a:r>
            <a:r>
              <a:rPr lang="en-US" sz="1200" i="1" dirty="0" smtClean="0">
                <a:latin typeface="Roboto" panose="020B0604020202020204" charset="0"/>
                <a:ea typeface="Roboto" panose="020B0604020202020204" charset="0"/>
              </a:rPr>
              <a:t>-handle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proyek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pembayaran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BPJS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menggunakan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VA.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Dibutuhkan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koneksi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agar CIMB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Niaga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terkoneksi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dengan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sistem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dimiliki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oleh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BPJS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i="1" dirty="0" smtClean="0">
                <a:latin typeface="Roboto" panose="020B0604020202020204" charset="0"/>
                <a:ea typeface="Roboto" panose="020B0604020202020204" charset="0"/>
              </a:rPr>
              <a:t>leased line.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Project Manager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lalu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berkoordinasi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dengan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tim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Cyber Security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kebutuhan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tersebut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tanpa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menjelaskan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bahwa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koneksi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akan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digunakan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adalah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i="1" dirty="0" smtClean="0">
                <a:latin typeface="Roboto" panose="020B0604020202020204" charset="0"/>
                <a:ea typeface="Roboto" panose="020B0604020202020204" charset="0"/>
              </a:rPr>
              <a:t>leased line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. Tim Cyber Security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melakukan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eksekusi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pembukaan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firewall </a:t>
            </a:r>
            <a:r>
              <a:rPr lang="en-US" sz="1200" i="1" dirty="0" smtClean="0">
                <a:latin typeface="Roboto" panose="020B0604020202020204" charset="0"/>
                <a:ea typeface="Roboto" panose="020B0604020202020204" charset="0"/>
              </a:rPr>
              <a:t>public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akibatnya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koneksi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dengan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BPJS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belum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bisa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berjalan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baik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karena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selalu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mendapat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response </a:t>
            </a:r>
            <a:r>
              <a:rPr lang="en-US" sz="1200" i="1" dirty="0" smtClean="0">
                <a:latin typeface="Roboto" panose="020B0604020202020204" charset="0"/>
                <a:ea typeface="Roboto" panose="020B0604020202020204" charset="0"/>
              </a:rPr>
              <a:t>connection refused.</a:t>
            </a:r>
            <a:endParaRPr lang="en-US" sz="1200" dirty="0" smtClean="0">
              <a:latin typeface="Roboto" panose="020B0604020202020204" charset="0"/>
              <a:ea typeface="Roboto" panose="020B0604020202020204" charset="0"/>
            </a:endParaRPr>
          </a:p>
          <a:p>
            <a:pPr algn="l">
              <a:lnSpc>
                <a:spcPct val="150000"/>
              </a:lnSpc>
            </a:pP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Kebutuhan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i="1" dirty="0" smtClean="0">
                <a:latin typeface="Roboto" panose="020B0604020202020204" charset="0"/>
                <a:ea typeface="Roboto" panose="020B0604020202020204" charset="0"/>
              </a:rPr>
              <a:t>leased line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seharusnya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dikomunikasikan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ke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tim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ISM – Network, Voice &amp; Data Management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pengelolaan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IP NAT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sehingga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sistem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VA CIMB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Niaga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mengenali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IP </a:t>
            </a:r>
            <a:r>
              <a:rPr lang="en-US" sz="1200" i="1" dirty="0" smtClean="0">
                <a:latin typeface="Roboto" panose="020B0604020202020204" charset="0"/>
                <a:ea typeface="Roboto" panose="020B0604020202020204" charset="0"/>
              </a:rPr>
              <a:t>leased line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dari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</a:rPr>
              <a:t>pihak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 BPJS.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Google Shape;596;p25"/>
          <p:cNvSpPr/>
          <p:nvPr/>
        </p:nvSpPr>
        <p:spPr>
          <a:xfrm rot="2700000">
            <a:off x="8178361" y="4301772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5;p25"/>
          <p:cNvSpPr/>
          <p:nvPr/>
        </p:nvSpPr>
        <p:spPr>
          <a:xfrm rot="2700000">
            <a:off x="6829745" y="4301770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06;p25"/>
          <p:cNvSpPr/>
          <p:nvPr/>
        </p:nvSpPr>
        <p:spPr>
          <a:xfrm rot="2700000">
            <a:off x="5481727" y="4301769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11;p25"/>
          <p:cNvSpPr/>
          <p:nvPr/>
        </p:nvSpPr>
        <p:spPr>
          <a:xfrm rot="2701683">
            <a:off x="6154888" y="5115201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16;p25"/>
          <p:cNvSpPr/>
          <p:nvPr/>
        </p:nvSpPr>
        <p:spPr>
          <a:xfrm rot="2700000">
            <a:off x="7503204" y="5114973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9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1924915" y="1780825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3273533" y="1780825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5"/>
          <p:cNvSpPr txBox="1">
            <a:spLocks noGrp="1"/>
          </p:cNvSpPr>
          <p:nvPr>
            <p:ph type="title"/>
          </p:nvPr>
        </p:nvSpPr>
        <p:spPr>
          <a:xfrm>
            <a:off x="2747231" y="2431602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  <p:sp>
        <p:nvSpPr>
          <p:cNvPr id="606" name="Google Shape;606;p25"/>
          <p:cNvSpPr/>
          <p:nvPr/>
        </p:nvSpPr>
        <p:spPr>
          <a:xfrm rot="2700000">
            <a:off x="576896" y="1780825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 rot="2701683">
            <a:off x="1250057" y="2594257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 rot="2700000">
            <a:off x="2598375" y="2594027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25"/>
          <p:cNvGrpSpPr/>
          <p:nvPr/>
        </p:nvGrpSpPr>
        <p:grpSpPr>
          <a:xfrm>
            <a:off x="2184915" y="2034219"/>
            <a:ext cx="358285" cy="358285"/>
            <a:chOff x="5660400" y="238125"/>
            <a:chExt cx="481825" cy="481825"/>
          </a:xfrm>
        </p:grpSpPr>
        <p:sp>
          <p:nvSpPr>
            <p:cNvPr id="622" name="Google Shape;622;p2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849856" y="2034219"/>
            <a:ext cx="319153" cy="35828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1504300" y="2848142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2852563" y="2848142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3559117" y="2034219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267</Words>
  <Application>Microsoft Office PowerPoint</Application>
  <PresentationFormat>On-screen Show (16:9)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Extra Condensed Medium</vt:lpstr>
      <vt:lpstr>Arial</vt:lpstr>
      <vt:lpstr>Roboto</vt:lpstr>
      <vt:lpstr>Fira Sans Extra Condensed SemiBold</vt:lpstr>
      <vt:lpstr>Project Management Infographics by Slidesgo</vt:lpstr>
      <vt:lpstr>Human Interactions</vt:lpstr>
      <vt:lpstr>Teori Tuckman Ladder</vt:lpstr>
      <vt:lpstr>PowerPoint Presentation</vt:lpstr>
      <vt:lpstr>Why Communication is Important in Project Management?</vt:lpstr>
      <vt:lpstr>Because “No Communication” or “Bad Communication” is a source of FAILURE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Infographics</dc:title>
  <dc:creator>Aliza Hanum Anggani</dc:creator>
  <cp:lastModifiedBy>Aliza Hanum Anggani</cp:lastModifiedBy>
  <cp:revision>22</cp:revision>
  <dcterms:modified xsi:type="dcterms:W3CDTF">2023-10-19T11:17:36Z</dcterms:modified>
</cp:coreProperties>
</file>