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92" r:id="rId3"/>
    <p:sldId id="293" r:id="rId4"/>
    <p:sldId id="296" r:id="rId5"/>
    <p:sldId id="257" r:id="rId6"/>
    <p:sldId id="289" r:id="rId7"/>
    <p:sldId id="290" r:id="rId8"/>
    <p:sldId id="295" r:id="rId9"/>
    <p:sldId id="272" r:id="rId10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2"/>
      <p:bold r:id="rId13"/>
      <p:italic r:id="rId14"/>
      <p:boldItalic r:id="rId15"/>
    </p:embeddedFont>
    <p:embeddedFont>
      <p:font typeface="Fira Sans Extra Condensed SemiBold" panose="020B0604020202020204" charset="0"/>
      <p:regular r:id="rId16"/>
      <p:bold r:id="rId17"/>
      <p:italic r:id="rId18"/>
      <p:boldItalic r:id="rId19"/>
    </p:embeddedFont>
    <p:embeddedFont>
      <p:font typeface="Fira Sans Extra Condensed" panose="020B060402020202020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a1b6e560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a1b6e560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84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a1b6e560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a1b6e560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041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8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b6e560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b6e560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8bc00f6a12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8bc00f6a12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717025" y="2570508"/>
            <a:ext cx="3436500" cy="421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IT PDLC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717025" y="3354808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Aliza Hanum Anggani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 smtClean="0"/>
              <a:t>Technology Graduates Program 2023</a:t>
            </a:r>
            <a:endParaRPr i="1" dirty="0"/>
          </a:p>
        </p:txBody>
      </p:sp>
      <p:grpSp>
        <p:nvGrpSpPr>
          <p:cNvPr id="57" name="Google Shape;57;p15"/>
          <p:cNvGrpSpPr/>
          <p:nvPr/>
        </p:nvGrpSpPr>
        <p:grpSpPr>
          <a:xfrm rot="1578645" flipH="1">
            <a:off x="2731727" y="1134112"/>
            <a:ext cx="1566930" cy="1715068"/>
            <a:chOff x="4718425" y="934625"/>
            <a:chExt cx="1467100" cy="1605800"/>
          </a:xfrm>
        </p:grpSpPr>
        <p:cxnSp>
          <p:nvCxnSpPr>
            <p:cNvPr id="58" name="Google Shape;58;p15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" name="Google Shape;59;p15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 rot="1578645" flipH="1">
            <a:off x="1209287" y="2129531"/>
            <a:ext cx="883060" cy="1781848"/>
            <a:chOff x="6176375" y="2540550"/>
            <a:chExt cx="826800" cy="1668325"/>
          </a:xfrm>
        </p:grpSpPr>
        <p:cxnSp>
          <p:nvCxnSpPr>
            <p:cNvPr id="61" name="Google Shape;61;p15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15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rot="1578645" flipH="1">
            <a:off x="2276008" y="697150"/>
            <a:ext cx="709717" cy="1720355"/>
            <a:chOff x="6042175" y="934625"/>
            <a:chExt cx="664500" cy="1610750"/>
          </a:xfrm>
        </p:grpSpPr>
        <p:cxnSp>
          <p:nvCxnSpPr>
            <p:cNvPr id="64" name="Google Shape;64;p15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65;p15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 rot="1578645" flipH="1">
            <a:off x="722626" y="1237720"/>
            <a:ext cx="1983628" cy="780902"/>
            <a:chOff x="6185550" y="1814200"/>
            <a:chExt cx="1857250" cy="731150"/>
          </a:xfrm>
        </p:grpSpPr>
        <p:cxnSp>
          <p:nvCxnSpPr>
            <p:cNvPr id="67" name="Google Shape;67;p15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5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rot="1578645" flipH="1">
            <a:off x="2109021" y="2795838"/>
            <a:ext cx="1944805" cy="975633"/>
            <a:chOff x="4369400" y="2545175"/>
            <a:chExt cx="1820900" cy="913475"/>
          </a:xfrm>
        </p:grpSpPr>
        <p:cxnSp>
          <p:nvCxnSpPr>
            <p:cNvPr id="70" name="Google Shape;70;p15"/>
            <p:cNvCxnSpPr/>
            <p:nvPr/>
          </p:nvCxnSpPr>
          <p:spPr>
            <a:xfrm rot="10800000" flipH="1">
              <a:off x="4689400" y="2545175"/>
              <a:ext cx="1500900" cy="59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Google Shape;71;p15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rot="1578645" flipH="1">
            <a:off x="1980644" y="2609568"/>
            <a:ext cx="1276075" cy="1710769"/>
            <a:chOff x="4995600" y="2545225"/>
            <a:chExt cx="1194775" cy="1601775"/>
          </a:xfrm>
        </p:grpSpPr>
        <p:cxnSp>
          <p:nvCxnSpPr>
            <p:cNvPr id="73" name="Google Shape;73;p15"/>
            <p:cNvCxnSpPr/>
            <p:nvPr/>
          </p:nvCxnSpPr>
          <p:spPr>
            <a:xfrm rot="10800000" flipH="1">
              <a:off x="5325175" y="2545225"/>
              <a:ext cx="865200" cy="1305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 rot="1578645" flipH="1">
            <a:off x="966801" y="2074508"/>
            <a:ext cx="1383493" cy="664004"/>
            <a:chOff x="6190400" y="2545375"/>
            <a:chExt cx="1295350" cy="621700"/>
          </a:xfrm>
        </p:grpSpPr>
        <p:cxnSp>
          <p:nvCxnSpPr>
            <p:cNvPr id="76" name="Google Shape;76;p15"/>
            <p:cNvCxnSpPr/>
            <p:nvPr/>
          </p:nvCxnSpPr>
          <p:spPr>
            <a:xfrm rot="10800000">
              <a:off x="6190400" y="2545375"/>
              <a:ext cx="1085100" cy="401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15"/>
            <p:cNvSpPr/>
            <p:nvPr/>
          </p:nvSpPr>
          <p:spPr>
            <a:xfrm>
              <a:off x="7031550" y="2712875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 rot="1578645" flipH="1">
            <a:off x="2459157" y="2311074"/>
            <a:ext cx="1561911" cy="485107"/>
            <a:chOff x="4718425" y="2096250"/>
            <a:chExt cx="1462400" cy="454200"/>
          </a:xfrm>
        </p:grpSpPr>
        <p:cxnSp>
          <p:nvCxnSpPr>
            <p:cNvPr id="79" name="Google Shape;79;p15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5"/>
          <p:cNvGrpSpPr/>
          <p:nvPr/>
        </p:nvGrpSpPr>
        <p:grpSpPr>
          <a:xfrm rot="1578645" flipH="1">
            <a:off x="1623907" y="1111363"/>
            <a:ext cx="1113158" cy="1112690"/>
            <a:chOff x="6185500" y="1498650"/>
            <a:chExt cx="1042238" cy="1041800"/>
          </a:xfrm>
        </p:grpSpPr>
        <p:cxnSp>
          <p:nvCxnSpPr>
            <p:cNvPr id="82" name="Google Shape;82;p15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" name="Google Shape;83;p15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15"/>
          <p:cNvGrpSpPr/>
          <p:nvPr/>
        </p:nvGrpSpPr>
        <p:grpSpPr>
          <a:xfrm rot="1578645" flipH="1">
            <a:off x="1819727" y="1791398"/>
            <a:ext cx="1250896" cy="1250896"/>
            <a:chOff x="5587975" y="1952850"/>
            <a:chExt cx="1171200" cy="1171200"/>
          </a:xfrm>
        </p:grpSpPr>
        <p:sp>
          <p:nvSpPr>
            <p:cNvPr id="85" name="Google Shape;85;p15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2154992" y="2116967"/>
            <a:ext cx="580986" cy="579903"/>
            <a:chOff x="1421638" y="4125629"/>
            <a:chExt cx="374709" cy="374010"/>
          </a:xfrm>
        </p:grpSpPr>
        <p:sp>
          <p:nvSpPr>
            <p:cNvPr id="88" name="Google Shape;88;p15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 rot="10800000">
            <a:off x="412488" y="1049157"/>
            <a:ext cx="2345400" cy="169404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3812323" y="621899"/>
            <a:ext cx="4714719" cy="4272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sv-SE" sz="1200" dirty="0">
                <a:latin typeface="Roboto" panose="020B0604020202020204" charset="0"/>
                <a:ea typeface="Roboto" panose="020B0604020202020204" charset="0"/>
              </a:rPr>
              <a:t>POJK 11/POJK.03/2022 </a:t>
            </a:r>
            <a:endParaRPr lang="sv-SE" sz="1200" dirty="0" smtClean="0">
              <a:latin typeface="Roboto" panose="020B0604020202020204" charset="0"/>
              <a:ea typeface="Roboto" panose="020B0604020202020204" charset="0"/>
            </a:endParaRPr>
          </a:p>
          <a:p>
            <a:pPr algn="just"/>
            <a:r>
              <a:rPr lang="sv-SE" sz="1200" dirty="0" smtClean="0">
                <a:latin typeface="Roboto" panose="020B0604020202020204" charset="0"/>
                <a:ea typeface="Roboto" panose="020B0604020202020204" charset="0"/>
              </a:rPr>
              <a:t>tentang </a:t>
            </a:r>
            <a:r>
              <a:rPr lang="sv-SE" sz="1200" dirty="0">
                <a:latin typeface="Roboto" panose="020B0604020202020204" charset="0"/>
                <a:ea typeface="Roboto" panose="020B0604020202020204" charset="0"/>
              </a:rPr>
              <a:t>Penyelenggaraan Teknologi Informasi oleh Bank Umum.</a:t>
            </a:r>
          </a:p>
        </p:txBody>
      </p:sp>
      <p:cxnSp>
        <p:nvCxnSpPr>
          <p:cNvPr id="433" name="Google Shape;433;p22"/>
          <p:cNvCxnSpPr>
            <a:stCxn id="432" idx="1"/>
            <a:endCxn id="434" idx="6"/>
          </p:cNvCxnSpPr>
          <p:nvPr/>
        </p:nvCxnSpPr>
        <p:spPr>
          <a:xfrm flipH="1">
            <a:off x="2261390" y="835499"/>
            <a:ext cx="1550933" cy="40058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22"/>
          <p:cNvSpPr/>
          <p:nvPr/>
        </p:nvSpPr>
        <p:spPr>
          <a:xfrm>
            <a:off x="2168090" y="1189430"/>
            <a:ext cx="93300" cy="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3812324" y="1151977"/>
            <a:ext cx="4714718" cy="79971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lang="sv-SE" sz="1200" dirty="0" smtClean="0">
              <a:latin typeface="Roboto" panose="020B0604020202020204" charset="0"/>
              <a:ea typeface="Roboto" panose="020B060402020202020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sv-SE" sz="1200" dirty="0" smtClean="0">
                <a:latin typeface="Roboto" panose="020B0604020202020204" charset="0"/>
                <a:ea typeface="Roboto" panose="020B0604020202020204" charset="0"/>
              </a:rPr>
              <a:t>SEOJK </a:t>
            </a:r>
            <a:r>
              <a:rPr lang="sv-SE" sz="1200" dirty="0">
                <a:latin typeface="Roboto" panose="020B0604020202020204" charset="0"/>
                <a:ea typeface="Roboto" panose="020B0604020202020204" charset="0"/>
              </a:rPr>
              <a:t>Nomor </a:t>
            </a:r>
            <a:r>
              <a:rPr lang="sv-SE" sz="1200" dirty="0" smtClean="0">
                <a:latin typeface="Roboto" panose="020B0604020202020204" charset="0"/>
                <a:ea typeface="Roboto" panose="020B0604020202020204" charset="0"/>
              </a:rPr>
              <a:t>21/SEOJK.03/2017</a:t>
            </a:r>
          </a:p>
          <a:p>
            <a:pPr>
              <a:buClr>
                <a:schemeClr val="dk1"/>
              </a:buClr>
              <a:buSzPts val="1100"/>
            </a:pPr>
            <a:r>
              <a:rPr lang="sv-SE" sz="1200" dirty="0" smtClean="0">
                <a:latin typeface="Roboto" panose="020B0604020202020204" charset="0"/>
                <a:ea typeface="Roboto" panose="020B0604020202020204" charset="0"/>
              </a:rPr>
              <a:t>tentang </a:t>
            </a:r>
            <a:r>
              <a:rPr lang="sv-SE" sz="1200" dirty="0">
                <a:latin typeface="Roboto" panose="020B0604020202020204" charset="0"/>
                <a:ea typeface="Roboto" panose="020B0604020202020204" charset="0"/>
              </a:rPr>
              <a:t>Penerapan Manajemen Risiko Dalam Penggunaan Teknologi Informasi oleh Bank Umum.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Fira Sans Extra Condensed Medium"/>
              <a:sym typeface="Fira Sans Extra Condensed Medium"/>
            </a:endParaRPr>
          </a:p>
        </p:txBody>
      </p:sp>
      <p:sp>
        <p:nvSpPr>
          <p:cNvPr id="437" name="Google Shape;437;p22"/>
          <p:cNvSpPr/>
          <p:nvPr/>
        </p:nvSpPr>
        <p:spPr>
          <a:xfrm>
            <a:off x="2585508" y="1647043"/>
            <a:ext cx="93300" cy="9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2" name="Google Shape;442;p22"/>
          <p:cNvCxnSpPr/>
          <p:nvPr/>
        </p:nvCxnSpPr>
        <p:spPr>
          <a:xfrm flipH="1" flipV="1">
            <a:off x="1585187" y="2786890"/>
            <a:ext cx="301564" cy="43646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3" name="Google Shape;443;p22"/>
          <p:cNvSpPr/>
          <p:nvPr/>
        </p:nvSpPr>
        <p:spPr>
          <a:xfrm>
            <a:off x="2685676" y="2170906"/>
            <a:ext cx="93300" cy="93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2"/>
          <p:cNvSpPr txBox="1">
            <a:spLocks noGrp="1"/>
          </p:cNvSpPr>
          <p:nvPr>
            <p:ph type="title"/>
          </p:nvPr>
        </p:nvSpPr>
        <p:spPr>
          <a:xfrm>
            <a:off x="710275" y="75141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Pendahuluan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804344" y="1189430"/>
            <a:ext cx="1859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Aturan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PDLC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berkolaborasi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erat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dengan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: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2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aturan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eksternal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</a:t>
            </a:r>
            <a:endParaRPr lang="en-US" sz="1200" dirty="0" smtClean="0"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buAutoNum type="arabicPeriod"/>
            </a:pP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8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Kebijakan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internal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9 SOP Internal</a:t>
            </a:r>
          </a:p>
          <a:p>
            <a:pPr marL="342900" indent="-342900">
              <a:buAutoNum type="arabicPeriod"/>
            </a:pPr>
            <a:endParaRPr lang="en-US" sz="1200" dirty="0" smtClean="0">
              <a:latin typeface="Roboto" panose="020B0604020202020204" charset="0"/>
              <a:ea typeface="Roboto" panose="020B0604020202020204" charset="0"/>
            </a:endParaRPr>
          </a:p>
          <a:p>
            <a:endParaRPr lang="en-US" sz="12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3823"/>
          <a:stretch/>
        </p:blipFill>
        <p:spPr>
          <a:xfrm>
            <a:off x="3877681" y="2051942"/>
            <a:ext cx="4476750" cy="198589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10832"/>
          <a:stretch/>
        </p:blipFill>
        <p:spPr>
          <a:xfrm>
            <a:off x="172355" y="3159638"/>
            <a:ext cx="3639968" cy="185139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1" name="Google Shape;443;p22"/>
          <p:cNvSpPr/>
          <p:nvPr/>
        </p:nvSpPr>
        <p:spPr>
          <a:xfrm>
            <a:off x="1538537" y="2742622"/>
            <a:ext cx="93300" cy="9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2;p22"/>
          <p:cNvCxnSpPr>
            <a:stCxn id="3" idx="1"/>
          </p:cNvCxnSpPr>
          <p:nvPr/>
        </p:nvCxnSpPr>
        <p:spPr>
          <a:xfrm flipH="1" flipV="1">
            <a:off x="2746591" y="2220346"/>
            <a:ext cx="1131090" cy="82454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33;p22"/>
          <p:cNvCxnSpPr>
            <a:stCxn id="435" idx="1"/>
          </p:cNvCxnSpPr>
          <p:nvPr/>
        </p:nvCxnSpPr>
        <p:spPr>
          <a:xfrm flipH="1" flipV="1">
            <a:off x="2261390" y="1244008"/>
            <a:ext cx="1550934" cy="30782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7763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314" y="1813356"/>
            <a:ext cx="72185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Business Case : </a:t>
            </a:r>
            <a:r>
              <a:rPr lang="sv-SE" sz="1200" dirty="0">
                <a:latin typeface="Roboto" panose="020B0604020202020204" charset="0"/>
                <a:ea typeface="Roboto" panose="020B0604020202020204" charset="0"/>
              </a:rPr>
              <a:t>Dokumen yang berisi penjelasan kebutuhan pengguna yang dipresentasikan kepada manajemen untuk mendapatkan persetujuan budget proyek</a:t>
            </a:r>
            <a:r>
              <a:rPr lang="sv-SE" sz="1200" dirty="0" smtClean="0"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1200" dirty="0" smtClean="0">
                <a:latin typeface="Roboto" panose="020B0604020202020204" charset="0"/>
                <a:ea typeface="Roboto" panose="020B0604020202020204" charset="0"/>
              </a:rPr>
              <a:t>Business </a:t>
            </a:r>
            <a:r>
              <a:rPr lang="sv-SE" sz="1200" dirty="0">
                <a:latin typeface="Roboto" panose="020B0604020202020204" charset="0"/>
                <a:ea typeface="Roboto" panose="020B0604020202020204" charset="0"/>
              </a:rPr>
              <a:t>Requirement Document (BRD) : Merupakan detail kebutuhan dan solusi suatu sistem yang akan dibuat untuk memenuhi kebutuhan unit bisnis</a:t>
            </a:r>
            <a:r>
              <a:rPr lang="sv-SE" sz="1200" dirty="0" smtClean="0"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Technology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Program Manager (TPM) :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Pihak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yang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ditugaskan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untuk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mengorganisir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seluruh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kontribusi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dari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semua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fungsi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TI dan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menjadi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penghubung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antara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TI,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pengguna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, dan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pihak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ketiga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pada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saat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pelaksanaan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 smtClean="0">
                <a:latin typeface="Roboto" panose="020B0604020202020204" charset="0"/>
                <a:ea typeface="Roboto" panose="020B0604020202020204" charset="0"/>
              </a:rPr>
              <a:t>proyek</a:t>
            </a:r>
            <a:r>
              <a:rPr lang="fr-FR" sz="1200" dirty="0" smtClean="0"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1200" kern="1200" dirty="0" smtClean="0">
                <a:solidFill>
                  <a:prstClr val="black"/>
                </a:solidFill>
                <a:latin typeface="Roboto" panose="020B0604020202020204" charset="0"/>
                <a:ea typeface="Roboto" panose="020B0604020202020204" charset="0"/>
                <a:cs typeface="+mn-cs"/>
              </a:rPr>
              <a:t>User </a:t>
            </a:r>
            <a:r>
              <a:rPr lang="sv-SE" sz="1200" kern="1200" dirty="0">
                <a:solidFill>
                  <a:prstClr val="black"/>
                </a:solidFill>
                <a:latin typeface="Roboto" panose="020B0604020202020204" charset="0"/>
                <a:ea typeface="Roboto" panose="020B0604020202020204" charset="0"/>
                <a:cs typeface="+mn-cs"/>
              </a:rPr>
              <a:t>Requirement : Dokumen yang berisi informasi kebutuhan unit bisnis dengan gambaran proses to-be</a:t>
            </a:r>
            <a:r>
              <a:rPr lang="sv-SE" sz="1200" kern="1200" dirty="0" smtClean="0">
                <a:solidFill>
                  <a:prstClr val="black"/>
                </a:solidFill>
                <a:latin typeface="Roboto" panose="020B0604020202020204" charset="0"/>
                <a:ea typeface="Roboto" panose="020B0604020202020204" charset="0"/>
                <a:cs typeface="+mn-cs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v-SE" sz="1200" kern="1200" dirty="0">
              <a:solidFill>
                <a:prstClr val="black"/>
              </a:solidFill>
              <a:latin typeface="Roboto" panose="020B0604020202020204" charset="0"/>
              <a:ea typeface="Roboto" panose="020B0604020202020204" charset="0"/>
              <a:cs typeface="+mn-cs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Roboto" panose="020B0604020202020204" charset="0"/>
              <a:ea typeface="Roboto" panose="020B060402020202020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v-SE" sz="1200" dirty="0" smtClean="0">
              <a:latin typeface="Roboto" panose="020B0604020202020204" charset="0"/>
              <a:ea typeface="Roboto" panose="020B060402020202020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v-SE" sz="1200" dirty="0">
              <a:latin typeface="Roboto" panose="020B0604020202020204" charset="0"/>
              <a:ea typeface="Roboto" panose="020B0604020202020204" charset="0"/>
            </a:endParaRPr>
          </a:p>
        </p:txBody>
      </p:sp>
      <p:grpSp>
        <p:nvGrpSpPr>
          <p:cNvPr id="19" name="Google Shape;410;p21"/>
          <p:cNvGrpSpPr/>
          <p:nvPr/>
        </p:nvGrpSpPr>
        <p:grpSpPr>
          <a:xfrm>
            <a:off x="607210" y="289932"/>
            <a:ext cx="7878604" cy="4512518"/>
            <a:chOff x="6586925" y="2015463"/>
            <a:chExt cx="1846800" cy="2409300"/>
          </a:xfrm>
        </p:grpSpPr>
        <p:sp>
          <p:nvSpPr>
            <p:cNvPr id="20" name="Google Shape;411;p21"/>
            <p:cNvSpPr/>
            <p:nvPr/>
          </p:nvSpPr>
          <p:spPr>
            <a:xfrm rot="10800000" flipH="1">
              <a:off x="6586925" y="2015463"/>
              <a:ext cx="1846800" cy="2409300"/>
            </a:xfrm>
            <a:prstGeom prst="round2SameRect">
              <a:avLst>
                <a:gd name="adj1" fmla="val 5556"/>
                <a:gd name="adj2" fmla="val 0"/>
              </a:avLst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4;p21"/>
            <p:cNvSpPr/>
            <p:nvPr/>
          </p:nvSpPr>
          <p:spPr>
            <a:xfrm>
              <a:off x="6586925" y="2172397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DAFTAR ISTILAH DAN DEFINISI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914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249" y="1865970"/>
            <a:ext cx="8240437" cy="1509131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- IT 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Recommendation (ITR) :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Sebagai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komite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yang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memberikan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rekomendasi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strategis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atas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pengajuan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kebutuhan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user</a:t>
            </a:r>
            <a:br>
              <a:rPr lang="en-US" sz="1200" dirty="0" smtClean="0">
                <a:latin typeface="Roboto" panose="020B0604020202020204" charset="0"/>
                <a:ea typeface="Roboto" panose="020B0604020202020204" charset="0"/>
              </a:rPr>
            </a:b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- </a:t>
            </a:r>
            <a:r>
              <a:rPr lang="fr-FR" sz="1200" dirty="0" smtClean="0">
                <a:latin typeface="Roboto" panose="020B0604020202020204" charset="0"/>
                <a:ea typeface="Roboto" panose="020B0604020202020204" charset="0"/>
              </a:rPr>
              <a:t>Application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Owner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: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Pihak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yang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bertanggung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jawab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atas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biaya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operasional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aplikasi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dan/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atau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melakukan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persetujuan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terhadap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pengembangan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aplikasi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.</a:t>
            </a:r>
            <a:br>
              <a:rPr lang="fr-FR" sz="1200" dirty="0">
                <a:latin typeface="Roboto" panose="020B0604020202020204" charset="0"/>
                <a:ea typeface="Roboto" panose="020B0604020202020204" charset="0"/>
              </a:rPr>
            </a:br>
            <a:r>
              <a:rPr lang="fr-FR" sz="1200" dirty="0" smtClean="0">
                <a:latin typeface="Roboto" panose="020B0604020202020204" charset="0"/>
                <a:ea typeface="Roboto" panose="020B0604020202020204" charset="0"/>
              </a:rPr>
              <a:t>- IT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Development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: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Terkait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pengembangan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sistem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.</a:t>
            </a:r>
            <a:br>
              <a:rPr lang="fr-FR" sz="1200" dirty="0">
                <a:latin typeface="Roboto" panose="020B0604020202020204" charset="0"/>
                <a:ea typeface="Roboto" panose="020B0604020202020204" charset="0"/>
              </a:rPr>
            </a:br>
            <a:r>
              <a:rPr lang="fr-FR" sz="1200" dirty="0" smtClean="0">
                <a:latin typeface="Roboto" panose="020B0604020202020204" charset="0"/>
                <a:ea typeface="Roboto" panose="020B0604020202020204" charset="0"/>
              </a:rPr>
              <a:t>- 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IT 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Enterprise Architecture (IT EA) : SME/Advisor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atas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arsitektur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aplikasi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dalam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skala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bank-wide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dan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perubahan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infrastruktur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yang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akan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diimplementasikan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atas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rekomendasi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IT Development /Vendor.</a:t>
            </a:r>
            <a:br>
              <a:rPr lang="en-US" sz="1200" dirty="0">
                <a:latin typeface="Roboto" panose="020B0604020202020204" charset="0"/>
                <a:ea typeface="Roboto" panose="020B0604020202020204" charset="0"/>
              </a:rPr>
            </a:b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- </a:t>
            </a:r>
            <a:r>
              <a:rPr lang="fr-FR" sz="1200" dirty="0" err="1" smtClean="0">
                <a:latin typeface="Roboto" panose="020B0604020202020204" charset="0"/>
                <a:ea typeface="Roboto" panose="020B0604020202020204" charset="0"/>
              </a:rPr>
              <a:t>Technology</a:t>
            </a:r>
            <a:r>
              <a:rPr lang="fr-FR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Program Manager (TPM) :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Pihak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yang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ditugaskan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untuk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mengorganisir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seluruh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kontribusi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dari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semua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fungsi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TI dan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menjadi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penghubung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antara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TI,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pengguna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, dan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pihak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ketiga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pada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saat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pelaksanaan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fr-FR" sz="1200" dirty="0" err="1">
                <a:latin typeface="Roboto" panose="020B0604020202020204" charset="0"/>
                <a:ea typeface="Roboto" panose="020B0604020202020204" charset="0"/>
              </a:rPr>
              <a:t>proyek</a:t>
            </a:r>
            <a:r>
              <a:rPr lang="fr-FR" sz="1200" dirty="0">
                <a:latin typeface="Roboto" panose="020B0604020202020204" charset="0"/>
                <a:ea typeface="Roboto" panose="020B0604020202020204" charset="0"/>
              </a:rPr>
              <a:t>.</a:t>
            </a:r>
            <a:endParaRPr lang="fr-FR" sz="12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8498" y="458592"/>
            <a:ext cx="824043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err="1" smtClean="0">
                <a:latin typeface="Roboto" panose="020B0604020202020204" charset="0"/>
                <a:ea typeface="Roboto" panose="020B0604020202020204" charset="0"/>
              </a:rPr>
              <a:t>Tugas</a:t>
            </a:r>
            <a:r>
              <a:rPr lang="en-US" sz="24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latin typeface="Roboto" panose="020B0604020202020204" charset="0"/>
                <a:ea typeface="Roboto" panose="020B0604020202020204" charset="0"/>
              </a:rPr>
              <a:t>dan</a:t>
            </a:r>
            <a:r>
              <a:rPr lang="en-US" sz="24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latin typeface="Roboto" panose="020B0604020202020204" charset="0"/>
                <a:ea typeface="Roboto" panose="020B0604020202020204" charset="0"/>
              </a:rPr>
              <a:t>Tanggung</a:t>
            </a:r>
            <a:r>
              <a:rPr lang="en-US" sz="24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err="1" smtClean="0">
                <a:latin typeface="Roboto" panose="020B0604020202020204" charset="0"/>
                <a:ea typeface="Roboto" panose="020B0604020202020204" charset="0"/>
              </a:rPr>
              <a:t>Jawab</a:t>
            </a:r>
            <a:endParaRPr lang="fr-FR" sz="2400" dirty="0">
              <a:latin typeface="Roboto" panose="020B0604020202020204" charset="0"/>
              <a:ea typeface="Roboto" panose="020B0604020202020204" charset="0"/>
            </a:endParaRPr>
          </a:p>
        </p:txBody>
      </p:sp>
      <p:grpSp>
        <p:nvGrpSpPr>
          <p:cNvPr id="37" name="Google Shape;891;p31"/>
          <p:cNvGrpSpPr/>
          <p:nvPr/>
        </p:nvGrpSpPr>
        <p:grpSpPr>
          <a:xfrm>
            <a:off x="249447" y="157821"/>
            <a:ext cx="314519" cy="300771"/>
            <a:chOff x="5045500" y="842250"/>
            <a:chExt cx="503875" cy="481850"/>
          </a:xfrm>
        </p:grpSpPr>
        <p:sp>
          <p:nvSpPr>
            <p:cNvPr id="38" name="Google Shape;892;p31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893;p31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3" name="Google Shape;907;p31"/>
          <p:cNvGrpSpPr/>
          <p:nvPr/>
        </p:nvGrpSpPr>
        <p:grpSpPr>
          <a:xfrm>
            <a:off x="320216" y="4591212"/>
            <a:ext cx="243844" cy="300771"/>
            <a:chOff x="3330525" y="4399275"/>
            <a:chExt cx="390650" cy="481850"/>
          </a:xfrm>
        </p:grpSpPr>
        <p:sp>
          <p:nvSpPr>
            <p:cNvPr id="54" name="Google Shape;908;p31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" name="Google Shape;909;p31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910;p31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911;p31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912;p31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" name="Google Shape;913;p31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" name="Google Shape;914;p31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641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6"/>
          <p:cNvCxnSpPr/>
          <p:nvPr/>
        </p:nvCxnSpPr>
        <p:spPr>
          <a:xfrm>
            <a:off x="1654650" y="3089200"/>
            <a:ext cx="5847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Pengembangan IT</a:t>
            </a:r>
            <a:endParaRPr dirty="0"/>
          </a:p>
        </p:txBody>
      </p:sp>
      <p:grpSp>
        <p:nvGrpSpPr>
          <p:cNvPr id="96" name="Google Shape;96;p16"/>
          <p:cNvGrpSpPr/>
          <p:nvPr/>
        </p:nvGrpSpPr>
        <p:grpSpPr>
          <a:xfrm>
            <a:off x="682554" y="1333888"/>
            <a:ext cx="1901085" cy="2610240"/>
            <a:chOff x="682554" y="1333888"/>
            <a:chExt cx="1901085" cy="2610240"/>
          </a:xfrm>
        </p:grpSpPr>
        <p:sp>
          <p:nvSpPr>
            <p:cNvPr id="97" name="Google Shape;97;p16"/>
            <p:cNvSpPr/>
            <p:nvPr/>
          </p:nvSpPr>
          <p:spPr>
            <a:xfrm>
              <a:off x="10606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1143175" y="1416388"/>
              <a:ext cx="1018800" cy="101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570075" y="2583338"/>
              <a:ext cx="165000" cy="1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604125" y="2813988"/>
              <a:ext cx="96900" cy="96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5435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578475" y="3011383"/>
              <a:ext cx="148200" cy="14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699039" y="319442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Proyek TI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682554" y="3409228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TCO &gt;= 3 M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6"/>
          <p:cNvGrpSpPr/>
          <p:nvPr/>
        </p:nvGrpSpPr>
        <p:grpSpPr>
          <a:xfrm>
            <a:off x="6575043" y="1333888"/>
            <a:ext cx="1884600" cy="2319465"/>
            <a:chOff x="6575043" y="1333888"/>
            <a:chExt cx="1884600" cy="2319465"/>
          </a:xfrm>
        </p:grpSpPr>
        <p:sp>
          <p:nvSpPr>
            <p:cNvPr id="106" name="Google Shape;106;p16"/>
            <p:cNvSpPr/>
            <p:nvPr/>
          </p:nvSpPr>
          <p:spPr>
            <a:xfrm>
              <a:off x="68995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982075" y="1416388"/>
              <a:ext cx="1018800" cy="1018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408975" y="2583338"/>
              <a:ext cx="165000" cy="16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443025" y="2813988"/>
              <a:ext cx="96900" cy="96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73824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7417375" y="3011383"/>
              <a:ext cx="148200" cy="14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6575043" y="322375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Problem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2655926" y="1333888"/>
            <a:ext cx="1884600" cy="2290140"/>
            <a:chOff x="2655926" y="1333888"/>
            <a:chExt cx="1884600" cy="2290140"/>
          </a:xfrm>
        </p:grpSpPr>
        <p:sp>
          <p:nvSpPr>
            <p:cNvPr id="115" name="Google Shape;115;p16"/>
            <p:cNvSpPr/>
            <p:nvPr/>
          </p:nvSpPr>
          <p:spPr>
            <a:xfrm>
              <a:off x="30069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089475" y="1416388"/>
              <a:ext cx="1018800" cy="1018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516375" y="2583338"/>
              <a:ext cx="165000" cy="1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3550425" y="2813988"/>
              <a:ext cx="96900" cy="9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34898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524775" y="3011383"/>
              <a:ext cx="148200" cy="14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2655926" y="319442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CR (Change Request)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4602875" y="1333888"/>
            <a:ext cx="2379200" cy="2319952"/>
            <a:chOff x="4602875" y="1333888"/>
            <a:chExt cx="2379200" cy="2319952"/>
          </a:xfrm>
        </p:grpSpPr>
        <p:sp>
          <p:nvSpPr>
            <p:cNvPr id="124" name="Google Shape;124;p16"/>
            <p:cNvSpPr/>
            <p:nvPr/>
          </p:nvSpPr>
          <p:spPr>
            <a:xfrm>
              <a:off x="49532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035775" y="1416388"/>
              <a:ext cx="1018800" cy="10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462675" y="2583338"/>
              <a:ext cx="165000" cy="1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496725" y="2813988"/>
              <a:ext cx="96900" cy="9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436125" y="2976538"/>
              <a:ext cx="218100" cy="218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5471075" y="3011383"/>
              <a:ext cx="148200" cy="14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4602875" y="3224240"/>
              <a:ext cx="2379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SWR (Small Work Request)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32" name="Google Shape;132;p16"/>
          <p:cNvSpPr/>
          <p:nvPr/>
        </p:nvSpPr>
        <p:spPr>
          <a:xfrm>
            <a:off x="1393231" y="1667553"/>
            <a:ext cx="518689" cy="516495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5312788" y="1675451"/>
            <a:ext cx="464774" cy="500698"/>
            <a:chOff x="6896644" y="3216007"/>
            <a:chExt cx="322917" cy="347876"/>
          </a:xfrm>
        </p:grpSpPr>
        <p:sp>
          <p:nvSpPr>
            <p:cNvPr id="134" name="Google Shape;134;p16"/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3329216" y="1656643"/>
            <a:ext cx="539319" cy="538313"/>
            <a:chOff x="1421638" y="4125629"/>
            <a:chExt cx="374709" cy="374010"/>
          </a:xfrm>
        </p:grpSpPr>
        <p:sp>
          <p:nvSpPr>
            <p:cNvPr id="142" name="Google Shape;142;p16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7217999" y="1673006"/>
            <a:ext cx="546951" cy="505588"/>
            <a:chOff x="7384751" y="4147984"/>
            <a:chExt cx="380012" cy="351274"/>
          </a:xfrm>
        </p:grpSpPr>
        <p:sp>
          <p:nvSpPr>
            <p:cNvPr id="145" name="Google Shape;145;p16"/>
            <p:cNvSpPr/>
            <p:nvPr/>
          </p:nvSpPr>
          <p:spPr>
            <a:xfrm>
              <a:off x="7385513" y="4225879"/>
              <a:ext cx="379250" cy="273379"/>
            </a:xfrm>
            <a:custGeom>
              <a:avLst/>
              <a:gdLst/>
              <a:ahLst/>
              <a:cxnLst/>
              <a:rect l="l" t="t" r="r" b="b"/>
              <a:pathLst>
                <a:path w="11943" h="8609" extrusionOk="0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7384751" y="4147984"/>
              <a:ext cx="380012" cy="228382"/>
            </a:xfrm>
            <a:custGeom>
              <a:avLst/>
              <a:gdLst/>
              <a:ahLst/>
              <a:cxnLst/>
              <a:rect l="l" t="t" r="r" b="b"/>
              <a:pathLst>
                <a:path w="11967" h="7192" extrusionOk="0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7507642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7573820" y="4228134"/>
              <a:ext cx="37820" cy="37852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7640728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2598461" y="3484364"/>
            <a:ext cx="2165827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Roboto" panose="020B0604020202020204" charset="0"/>
                <a:ea typeface="Roboto" panose="020B0604020202020204" charset="0"/>
              </a:rPr>
              <a:t>Memiliki</a:t>
            </a:r>
            <a:r>
              <a:rPr lang="en-US" sz="10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000" dirty="0">
                <a:latin typeface="Roboto" panose="020B0604020202020204" charset="0"/>
                <a:ea typeface="Roboto" panose="020B0604020202020204" charset="0"/>
              </a:rPr>
              <a:t>Total Cost of Ownership (TCO) &lt;3 </a:t>
            </a:r>
            <a:r>
              <a:rPr lang="en-US" sz="1000" dirty="0" err="1">
                <a:latin typeface="Roboto" panose="020B0604020202020204" charset="0"/>
                <a:ea typeface="Roboto" panose="020B0604020202020204" charset="0"/>
              </a:rPr>
              <a:t>miliar</a:t>
            </a:r>
            <a:r>
              <a:rPr lang="en-US" sz="1000" dirty="0">
                <a:latin typeface="Roboto" panose="020B0604020202020204" charset="0"/>
                <a:ea typeface="Roboto" panose="020B0604020202020204" charset="0"/>
              </a:rPr>
              <a:t> rupiah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latin typeface="Roboto" panose="020B0604020202020204" charset="0"/>
                <a:ea typeface="Roboto" panose="020B0604020202020204" charset="0"/>
              </a:rPr>
              <a:t>Bukan</a:t>
            </a:r>
            <a:r>
              <a:rPr lang="en-US" sz="10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000" dirty="0" err="1">
                <a:latin typeface="Roboto" panose="020B0604020202020204" charset="0"/>
                <a:ea typeface="Roboto" panose="020B0604020202020204" charset="0"/>
              </a:rPr>
              <a:t>merupakan</a:t>
            </a:r>
            <a:r>
              <a:rPr lang="en-US" sz="1000" dirty="0">
                <a:latin typeface="Roboto" panose="020B0604020202020204" charset="0"/>
                <a:ea typeface="Roboto" panose="020B0604020202020204" charset="0"/>
              </a:rPr>
              <a:t> platform </a:t>
            </a:r>
            <a:r>
              <a:rPr lang="en-US" sz="1000" dirty="0" err="1">
                <a:latin typeface="Roboto" panose="020B0604020202020204" charset="0"/>
                <a:ea typeface="Roboto" panose="020B0604020202020204" charset="0"/>
              </a:rPr>
              <a:t>baru</a:t>
            </a:r>
            <a:endParaRPr lang="en-US" sz="1000" dirty="0">
              <a:latin typeface="Roboto" panose="020B0604020202020204" charset="0"/>
              <a:ea typeface="Roboto" panose="020B0604020202020204" charset="0"/>
            </a:endParaRP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latin typeface="Roboto" panose="020B0604020202020204" charset="0"/>
                <a:ea typeface="Roboto" panose="020B0604020202020204" charset="0"/>
              </a:rPr>
              <a:t>Tidak</a:t>
            </a:r>
            <a:r>
              <a:rPr lang="en-US" sz="10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000" dirty="0" err="1">
                <a:latin typeface="Roboto" panose="020B0604020202020204" charset="0"/>
                <a:ea typeface="Roboto" panose="020B0604020202020204" charset="0"/>
              </a:rPr>
              <a:t>terdapat</a:t>
            </a:r>
            <a:r>
              <a:rPr lang="en-US" sz="10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000" dirty="0" err="1">
                <a:latin typeface="Roboto" panose="020B0604020202020204" charset="0"/>
                <a:ea typeface="Roboto" panose="020B0604020202020204" charset="0"/>
              </a:rPr>
              <a:t>konversi</a:t>
            </a:r>
            <a:r>
              <a:rPr lang="en-US" sz="1000" dirty="0">
                <a:latin typeface="Roboto" panose="020B0604020202020204" charset="0"/>
                <a:ea typeface="Roboto" panose="020B0604020202020204" charset="0"/>
              </a:rPr>
              <a:t> data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Roboto" panose="020B0604020202020204" charset="0"/>
                <a:ea typeface="Roboto" panose="020B0604020202020204" charset="0"/>
              </a:rPr>
              <a:t/>
            </a:r>
            <a:br>
              <a:rPr lang="en-US" sz="1000" dirty="0">
                <a:latin typeface="Roboto" panose="020B0604020202020204" charset="0"/>
                <a:ea typeface="Roboto" panose="020B0604020202020204" charset="0"/>
              </a:rPr>
            </a:br>
            <a:r>
              <a:rPr lang="en-US" sz="1000" dirty="0">
                <a:latin typeface="Roboto" panose="020B0604020202020204" charset="0"/>
                <a:ea typeface="Roboto" panose="020B0604020202020204" charset="0"/>
              </a:rPr>
              <a:t/>
            </a:r>
            <a:br>
              <a:rPr lang="en-US" sz="1000" dirty="0">
                <a:latin typeface="Roboto" panose="020B0604020202020204" charset="0"/>
                <a:ea typeface="Roboto" panose="020B0604020202020204" charset="0"/>
              </a:rPr>
            </a:br>
            <a:endParaRPr lang="en-US" sz="10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24049"/>
              </p:ext>
            </p:extLst>
          </p:nvPr>
        </p:nvGraphicFramePr>
        <p:xfrm>
          <a:off x="86376" y="3225274"/>
          <a:ext cx="8764858" cy="1339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795">
                  <a:extLst>
                    <a:ext uri="{9D8B030D-6E8A-4147-A177-3AD203B41FA5}">
                      <a16:colId xmlns:a16="http://schemas.microsoft.com/office/drawing/2014/main" val="1914204134"/>
                    </a:ext>
                  </a:extLst>
                </a:gridCol>
                <a:gridCol w="1918010">
                  <a:extLst>
                    <a:ext uri="{9D8B030D-6E8A-4147-A177-3AD203B41FA5}">
                      <a16:colId xmlns:a16="http://schemas.microsoft.com/office/drawing/2014/main" val="3894262529"/>
                    </a:ext>
                  </a:extLst>
                </a:gridCol>
                <a:gridCol w="2066692">
                  <a:extLst>
                    <a:ext uri="{9D8B030D-6E8A-4147-A177-3AD203B41FA5}">
                      <a16:colId xmlns:a16="http://schemas.microsoft.com/office/drawing/2014/main" val="4988472"/>
                    </a:ext>
                  </a:extLst>
                </a:gridCol>
                <a:gridCol w="1858537">
                  <a:extLst>
                    <a:ext uri="{9D8B030D-6E8A-4147-A177-3AD203B41FA5}">
                      <a16:colId xmlns:a16="http://schemas.microsoft.com/office/drawing/2014/main" val="3822017617"/>
                    </a:ext>
                  </a:extLst>
                </a:gridCol>
                <a:gridCol w="2051824">
                  <a:extLst>
                    <a:ext uri="{9D8B030D-6E8A-4147-A177-3AD203B41FA5}">
                      <a16:colId xmlns:a16="http://schemas.microsoft.com/office/drawing/2014/main" val="2068742935"/>
                    </a:ext>
                  </a:extLst>
                </a:gridCol>
              </a:tblGrid>
              <a:tr h="290927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Fira Sans Extra Condensed" panose="020B0604020202020204" charset="0"/>
                        <a:ea typeface="Roboto" panose="020B0604020202020204" charset="0"/>
                      </a:endParaRPr>
                    </a:p>
                  </a:txBody>
                  <a:tcPr marL="67137" marR="67137" marT="33569" marB="335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Fira Sans Extra Condensed" panose="020B0604020202020204" charset="0"/>
                          <a:ea typeface="Roboto" panose="020B0604020202020204" charset="0"/>
                        </a:rPr>
                        <a:t>TPR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Fira Sans Extra Condensed" panose="020B0604020202020204" charset="0"/>
                          <a:ea typeface="Roboto" panose="020B0604020202020204" charset="0"/>
                        </a:rPr>
                        <a:t>(Technology Platform Review)</a:t>
                      </a:r>
                      <a:endParaRPr lang="en-US" sz="1200" dirty="0">
                        <a:solidFill>
                          <a:schemeClr val="tx1"/>
                        </a:solidFill>
                        <a:latin typeface="Fira Sans Extra Condensed" panose="020B0604020202020204" charset="0"/>
                        <a:ea typeface="Roboto" panose="020B0604020202020204" charset="0"/>
                      </a:endParaRPr>
                    </a:p>
                  </a:txBody>
                  <a:tcPr marL="67137" marR="67137" marT="33569" marB="335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Fira Sans Extra Condensed" panose="020B0604020202020204" charset="0"/>
                          <a:ea typeface="Roboto" panose="020B0604020202020204" charset="0"/>
                        </a:rPr>
                        <a:t>GSRC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Fira Sans Extra Condensed" panose="020B0604020202020204" charset="0"/>
                        </a:rPr>
                        <a:t>(Group Solution Review Council)</a:t>
                      </a:r>
                      <a:endParaRPr lang="en-US" sz="1200" dirty="0">
                        <a:solidFill>
                          <a:schemeClr val="tx1"/>
                        </a:solidFill>
                        <a:latin typeface="Fira Sans Extra Condensed" panose="020B0604020202020204" charset="0"/>
                        <a:ea typeface="Roboto" panose="020B0604020202020204" charset="0"/>
                      </a:endParaRPr>
                    </a:p>
                  </a:txBody>
                  <a:tcPr marL="67137" marR="67137" marT="33569" marB="335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Fira Sans Extra Condensed" panose="020B0604020202020204" charset="0"/>
                          <a:ea typeface="Roboto" panose="020B0604020202020204" charset="0"/>
                        </a:rPr>
                        <a:t>GTPC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Fira Sans Extra Condensed" panose="020B0604020202020204" charset="0"/>
                        </a:rPr>
                        <a:t>(Group Technology Prioritization Committee)</a:t>
                      </a:r>
                      <a:endParaRPr lang="en-US" sz="1200" dirty="0">
                        <a:solidFill>
                          <a:schemeClr val="tx1"/>
                        </a:solidFill>
                        <a:latin typeface="Fira Sans Extra Condensed" panose="020B0604020202020204" charset="0"/>
                        <a:ea typeface="Roboto" panose="020B0604020202020204" charset="0"/>
                      </a:endParaRPr>
                    </a:p>
                  </a:txBody>
                  <a:tcPr marL="67137" marR="67137" marT="33569" marB="335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Fira Sans Extra Condensed" panose="020B0604020202020204" charset="0"/>
                          <a:ea typeface="Roboto" panose="020B0604020202020204" charset="0"/>
                        </a:rPr>
                        <a:t>GTSC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Fira Sans Extra Condensed" panose="020B0604020202020204" charset="0"/>
                        </a:rPr>
                        <a:t>(Group Technology Steering Committee)</a:t>
                      </a:r>
                      <a:endParaRPr lang="en-US" sz="1200" dirty="0">
                        <a:solidFill>
                          <a:schemeClr val="tx1"/>
                        </a:solidFill>
                        <a:latin typeface="Fira Sans Extra Condensed" panose="020B0604020202020204" charset="0"/>
                        <a:ea typeface="Roboto" panose="020B0604020202020204" charset="0"/>
                      </a:endParaRPr>
                    </a:p>
                  </a:txBody>
                  <a:tcPr marL="67137" marR="67137" marT="33569" marB="33569"/>
                </a:tc>
                <a:extLst>
                  <a:ext uri="{0D108BD9-81ED-4DB2-BD59-A6C34878D82A}">
                    <a16:rowId xmlns:a16="http://schemas.microsoft.com/office/drawing/2014/main" val="3650517201"/>
                  </a:ext>
                </a:extLst>
              </a:tr>
              <a:tr h="29092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>
                          <a:latin typeface="Fira Sans Extra Condensed" panose="020B0604020202020204" charset="0"/>
                          <a:ea typeface="Roboto" panose="020B0604020202020204" charset="0"/>
                        </a:rPr>
                        <a:t>Dokumen</a:t>
                      </a:r>
                      <a:endParaRPr lang="en-US" sz="1300" dirty="0">
                        <a:latin typeface="Fira Sans Extra Condensed" panose="020B0604020202020204" charset="0"/>
                        <a:ea typeface="Roboto" panose="020B0604020202020204" charset="0"/>
                      </a:endParaRPr>
                    </a:p>
                  </a:txBody>
                  <a:tcPr marL="67137" marR="67137" marT="33569" marB="335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ira Sans Extra Condensed" panose="020B0604020202020204" charset="0"/>
                          <a:ea typeface="Roboto" panose="020B0604020202020204" charset="0"/>
                        </a:rPr>
                        <a:t>TSD, TSW</a:t>
                      </a:r>
                      <a:endParaRPr lang="en-US" sz="1200" dirty="0">
                        <a:latin typeface="Fira Sans Extra Condensed" panose="020B0604020202020204" charset="0"/>
                        <a:ea typeface="Roboto" panose="020B0604020202020204" charset="0"/>
                      </a:endParaRPr>
                    </a:p>
                  </a:txBody>
                  <a:tcPr marL="67137" marR="67137" marT="33569" marB="3356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Fira Sans Extra Condensed" panose="020B0604020202020204" charset="0"/>
                      </a:endParaRPr>
                    </a:p>
                  </a:txBody>
                  <a:tcPr marL="67137" marR="67137" marT="33569" marB="335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ira Sans Extra Condensed" panose="020B0604020202020204" charset="0"/>
                        </a:rPr>
                        <a:t>BCJ,</a:t>
                      </a:r>
                      <a:r>
                        <a:rPr lang="en-US" sz="1200" baseline="0" dirty="0" smtClean="0">
                          <a:latin typeface="Fira Sans Extra Condensed" panose="020B0604020202020204" charset="0"/>
                        </a:rPr>
                        <a:t> BJW</a:t>
                      </a:r>
                      <a:endParaRPr lang="en-US" sz="1200" dirty="0">
                        <a:latin typeface="Fira Sans Extra Condensed" panose="020B0604020202020204" charset="0"/>
                      </a:endParaRPr>
                    </a:p>
                  </a:txBody>
                  <a:tcPr marL="67137" marR="67137" marT="33569" marB="335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ira Sans Extra Condensed" panose="020B0604020202020204" charset="0"/>
                        </a:rPr>
                        <a:t>BCJ, BJW</a:t>
                      </a:r>
                      <a:endParaRPr lang="en-US" sz="1200" dirty="0">
                        <a:latin typeface="Fira Sans Extra Condensed" panose="020B0604020202020204" charset="0"/>
                      </a:endParaRPr>
                    </a:p>
                  </a:txBody>
                  <a:tcPr marL="67137" marR="67137" marT="33569" marB="33569" anchor="ctr"/>
                </a:tc>
                <a:extLst>
                  <a:ext uri="{0D108BD9-81ED-4DB2-BD59-A6C34878D82A}">
                    <a16:rowId xmlns:a16="http://schemas.microsoft.com/office/drawing/2014/main" val="4202543334"/>
                  </a:ext>
                </a:extLst>
              </a:tr>
              <a:tr h="29092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Fira Sans Extra Condensed" panose="020B0604020202020204" charset="0"/>
                          <a:ea typeface="Roboto" panose="020B0604020202020204" charset="0"/>
                        </a:rPr>
                        <a:t>Budget</a:t>
                      </a:r>
                      <a:endParaRPr lang="en-US" sz="1300" dirty="0">
                        <a:latin typeface="Fira Sans Extra Condensed" panose="020B0604020202020204" charset="0"/>
                        <a:ea typeface="Roboto" panose="020B0604020202020204" charset="0"/>
                      </a:endParaRPr>
                    </a:p>
                  </a:txBody>
                  <a:tcPr marL="67137" marR="67137" marT="33569" marB="3356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Fira Sans Extra Condensed" panose="020B0604020202020204" charset="0"/>
                          <a:ea typeface="Roboto" panose="020B0604020202020204" charset="0"/>
                        </a:rPr>
                        <a:t>Seluruh</a:t>
                      </a:r>
                      <a:r>
                        <a:rPr lang="en-US" sz="1200" dirty="0" smtClean="0">
                          <a:latin typeface="Fira Sans Extra Condensed" panose="020B0604020202020204" charset="0"/>
                          <a:ea typeface="Roboto" panose="020B0604020202020204" charset="0"/>
                        </a:rPr>
                        <a:t> </a:t>
                      </a:r>
                      <a:r>
                        <a:rPr lang="en-US" sz="1200" dirty="0" err="1" smtClean="0">
                          <a:latin typeface="Fira Sans Extra Condensed" panose="020B0604020202020204" charset="0"/>
                          <a:ea typeface="Roboto" panose="020B0604020202020204" charset="0"/>
                        </a:rPr>
                        <a:t>proyek</a:t>
                      </a:r>
                      <a:r>
                        <a:rPr lang="en-US" sz="1200" dirty="0" smtClean="0">
                          <a:latin typeface="Fira Sans Extra Condensed" panose="020B0604020202020204" charset="0"/>
                          <a:ea typeface="Roboto" panose="020B0604020202020204" charset="0"/>
                        </a:rPr>
                        <a:t> </a:t>
                      </a:r>
                      <a:r>
                        <a:rPr lang="en-US" sz="1200" dirty="0" err="1" smtClean="0">
                          <a:latin typeface="Fira Sans Extra Condensed" panose="020B0604020202020204" charset="0"/>
                          <a:ea typeface="Roboto" panose="020B0604020202020204" charset="0"/>
                        </a:rPr>
                        <a:t>akan</a:t>
                      </a:r>
                      <a:r>
                        <a:rPr lang="en-US" sz="1200" dirty="0" smtClean="0">
                          <a:latin typeface="Fira Sans Extra Condensed" panose="020B0604020202020204" charset="0"/>
                          <a:ea typeface="Roboto" panose="020B0604020202020204" charset="0"/>
                        </a:rPr>
                        <a:t> </a:t>
                      </a:r>
                      <a:r>
                        <a:rPr lang="en-US" sz="1200" dirty="0" err="1" smtClean="0">
                          <a:latin typeface="Fira Sans Extra Condensed" panose="020B0604020202020204" charset="0"/>
                          <a:ea typeface="Roboto" panose="020B0604020202020204" charset="0"/>
                        </a:rPr>
                        <a:t>melewati</a:t>
                      </a:r>
                      <a:r>
                        <a:rPr lang="en-US" sz="1200" dirty="0" smtClean="0">
                          <a:latin typeface="Fira Sans Extra Condensed" panose="020B0604020202020204" charset="0"/>
                          <a:ea typeface="Roboto" panose="020B0604020202020204" charset="0"/>
                        </a:rPr>
                        <a:t> TPR</a:t>
                      </a:r>
                      <a:endParaRPr lang="en-US" sz="1200" dirty="0">
                        <a:latin typeface="Fira Sans Extra Condensed" panose="020B0604020202020204" charset="0"/>
                        <a:ea typeface="Roboto" panose="020B0604020202020204" charset="0"/>
                      </a:endParaRPr>
                    </a:p>
                  </a:txBody>
                  <a:tcPr marL="67137" marR="67137" marT="33569" marB="33569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200" baseline="0" dirty="0" smtClean="0">
                          <a:latin typeface="Fira Sans Extra Condensed" panose="020B0604020202020204" charset="0"/>
                          <a:ea typeface="Roboto" panose="020B0604020202020204" charset="0"/>
                        </a:rPr>
                        <a:t>&gt; RM </a:t>
                      </a:r>
                      <a:r>
                        <a:rPr lang="en-US" sz="1200" baseline="0" dirty="0" smtClean="0">
                          <a:latin typeface="Fira Sans Extra Condensed" panose="020B0604020202020204" charset="0"/>
                          <a:ea typeface="Roboto" panose="020B0604020202020204" charset="0"/>
                        </a:rPr>
                        <a:t>1 </a:t>
                      </a:r>
                      <a:r>
                        <a:rPr lang="en-US" sz="1200" baseline="0" dirty="0" err="1" smtClean="0">
                          <a:latin typeface="Fira Sans Extra Condensed" panose="020B0604020202020204" charset="0"/>
                          <a:ea typeface="Roboto" panose="020B0604020202020204" charset="0"/>
                        </a:rPr>
                        <a:t>mio</a:t>
                      </a:r>
                      <a:endParaRPr lang="en-US" sz="1200" baseline="0" dirty="0" smtClean="0">
                        <a:latin typeface="Fira Sans Extra Condensed" panose="020B0604020202020204" charset="0"/>
                        <a:ea typeface="Roboto" panose="020B0604020202020204" charset="0"/>
                      </a:endParaRPr>
                    </a:p>
                  </a:txBody>
                  <a:tcPr marL="67137" marR="67137" marT="33569" marB="33569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200" baseline="0" dirty="0" smtClean="0">
                          <a:latin typeface="Fira Sans Extra Condensed" panose="020B0604020202020204" charset="0"/>
                          <a:ea typeface="Roboto" panose="020B0604020202020204" charset="0"/>
                        </a:rPr>
                        <a:t>&gt; RM </a:t>
                      </a:r>
                      <a:r>
                        <a:rPr lang="en-US" sz="1200" baseline="0" dirty="0" smtClean="0">
                          <a:latin typeface="Fira Sans Extra Condensed" panose="020B0604020202020204" charset="0"/>
                          <a:ea typeface="Roboto" panose="020B0604020202020204" charset="0"/>
                        </a:rPr>
                        <a:t>3 </a:t>
                      </a:r>
                      <a:r>
                        <a:rPr lang="en-US" sz="1200" baseline="0" dirty="0" err="1" smtClean="0">
                          <a:latin typeface="Fira Sans Extra Condensed" panose="020B0604020202020204" charset="0"/>
                          <a:ea typeface="Roboto" panose="020B0604020202020204" charset="0"/>
                        </a:rPr>
                        <a:t>mio</a:t>
                      </a:r>
                      <a:endParaRPr lang="en-US" sz="1200" baseline="0" dirty="0" smtClean="0">
                        <a:latin typeface="Fira Sans Extra Condensed" panose="020B0604020202020204" charset="0"/>
                        <a:ea typeface="Roboto" panose="020B0604020202020204" charset="0"/>
                      </a:endParaRP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US" sz="1200" dirty="0">
                        <a:latin typeface="Fira Sans Extra Condensed" panose="020B0604020202020204" charset="0"/>
                        <a:ea typeface="Roboto" panose="020B0604020202020204" charset="0"/>
                      </a:endParaRPr>
                    </a:p>
                  </a:txBody>
                  <a:tcPr marL="67137" marR="67137" marT="33569" marB="335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ira Sans Extra Condensed" panose="020B0604020202020204" charset="0"/>
                          <a:ea typeface="Roboto" panose="020B0604020202020204" charset="0"/>
                        </a:rPr>
                        <a:t>&gt; RM 10 </a:t>
                      </a:r>
                      <a:r>
                        <a:rPr lang="en-US" sz="1200" dirty="0" err="1" smtClean="0">
                          <a:latin typeface="Fira Sans Extra Condensed" panose="020B0604020202020204" charset="0"/>
                          <a:ea typeface="Roboto" panose="020B0604020202020204" charset="0"/>
                        </a:rPr>
                        <a:t>mio</a:t>
                      </a:r>
                      <a:endParaRPr lang="en-US" sz="1200" dirty="0">
                        <a:latin typeface="Fira Sans Extra Condensed" panose="020B0604020202020204" charset="0"/>
                        <a:ea typeface="Roboto" panose="020B0604020202020204" charset="0"/>
                      </a:endParaRPr>
                    </a:p>
                  </a:txBody>
                  <a:tcPr marL="67137" marR="67137" marT="33569" marB="33569" anchor="ctr"/>
                </a:tc>
                <a:extLst>
                  <a:ext uri="{0D108BD9-81ED-4DB2-BD59-A6C34878D82A}">
                    <a16:rowId xmlns:a16="http://schemas.microsoft.com/office/drawing/2014/main" val="198222753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854" y="60837"/>
            <a:ext cx="4889902" cy="308266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583473" y="2385217"/>
            <a:ext cx="2155902" cy="809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375" y="4646652"/>
            <a:ext cx="3534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ira Sans Extra Condensed" panose="020B0604020202020204" charset="0"/>
              </a:rPr>
              <a:t>WITS : Weekly IT Spending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322" y="1279002"/>
            <a:ext cx="3534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Fira Sans Extra Condensed" panose="020B0604020202020204" charset="0"/>
              </a:rPr>
              <a:t>Tahapan</a:t>
            </a:r>
            <a:endParaRPr lang="en-US" sz="1800" dirty="0" smtClean="0">
              <a:latin typeface="Fira Sans Extra Condensed" panose="020B0604020202020204" charset="0"/>
            </a:endParaRPr>
          </a:p>
          <a:p>
            <a:r>
              <a:rPr lang="en-US" sz="1800" dirty="0" smtClean="0">
                <a:latin typeface="Fira Sans Extra Condensed" panose="020B0604020202020204" charset="0"/>
              </a:rPr>
              <a:t>Project Planning</a:t>
            </a:r>
          </a:p>
        </p:txBody>
      </p:sp>
    </p:spTree>
    <p:extLst>
      <p:ext uri="{BB962C8B-B14F-4D97-AF65-F5344CB8AC3E}">
        <p14:creationId xmlns:p14="http://schemas.microsoft.com/office/powerpoint/2010/main" val="390772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10" y="298730"/>
            <a:ext cx="4889902" cy="308266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2810107" y="2847278"/>
            <a:ext cx="2170771" cy="703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7092" y="1770679"/>
            <a:ext cx="3534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Fira Sans Extra Condensed" panose="020B0604020202020204" charset="0"/>
              </a:rPr>
              <a:t>Tahapan</a:t>
            </a:r>
            <a:endParaRPr lang="en-US" sz="1800" dirty="0" smtClean="0">
              <a:latin typeface="Fira Sans Extra Condensed" panose="020B0604020202020204" charset="0"/>
            </a:endParaRPr>
          </a:p>
          <a:p>
            <a:r>
              <a:rPr lang="en-US" sz="1800" dirty="0" smtClean="0">
                <a:latin typeface="Fira Sans Extra Condensed" panose="020B0604020202020204" charset="0"/>
              </a:rPr>
              <a:t>Project Execution</a:t>
            </a:r>
          </a:p>
        </p:txBody>
      </p:sp>
      <p:grpSp>
        <p:nvGrpSpPr>
          <p:cNvPr id="7" name="Google Shape;308;p20"/>
          <p:cNvGrpSpPr/>
          <p:nvPr/>
        </p:nvGrpSpPr>
        <p:grpSpPr>
          <a:xfrm>
            <a:off x="3301838" y="3579306"/>
            <a:ext cx="2750245" cy="1113807"/>
            <a:chOff x="4570585" y="2748263"/>
            <a:chExt cx="1932382" cy="1113807"/>
          </a:xfrm>
        </p:grpSpPr>
        <p:sp>
          <p:nvSpPr>
            <p:cNvPr id="8" name="Google Shape;309;p20"/>
            <p:cNvSpPr txBox="1"/>
            <p:nvPr/>
          </p:nvSpPr>
          <p:spPr>
            <a:xfrm>
              <a:off x="4707234" y="3284013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" name="Google Shape;310;p20"/>
            <p:cNvSpPr/>
            <p:nvPr/>
          </p:nvSpPr>
          <p:spPr>
            <a:xfrm rot="-5400000">
              <a:off x="5348867" y="1971563"/>
              <a:ext cx="377400" cy="19308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" name="Google Shape;311;p20"/>
            <p:cNvSpPr txBox="1"/>
            <p:nvPr/>
          </p:nvSpPr>
          <p:spPr>
            <a:xfrm>
              <a:off x="4570585" y="3128570"/>
              <a:ext cx="16653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28600" lvl="0" indent="-228600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SIT (System Integration Test</a:t>
              </a:r>
            </a:p>
            <a:p>
              <a:pPr marL="228600" lvl="0" indent="-228600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UAT (User Acceptance Test)</a:t>
              </a:r>
            </a:p>
            <a:p>
              <a:pPr lvl="0" rtl="0">
                <a:spcBef>
                  <a:spcPts val="0"/>
                </a:spcBef>
                <a:spcAft>
                  <a:spcPts val="0"/>
                </a:spcAft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" name="Google Shape;312;p20"/>
            <p:cNvSpPr txBox="1"/>
            <p:nvPr/>
          </p:nvSpPr>
          <p:spPr>
            <a:xfrm>
              <a:off x="4734234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Testing</a:t>
              </a:r>
              <a:endParaRPr sz="12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8" name="Google Shape;323;p20"/>
          <p:cNvGrpSpPr/>
          <p:nvPr/>
        </p:nvGrpSpPr>
        <p:grpSpPr>
          <a:xfrm>
            <a:off x="1343714" y="3579306"/>
            <a:ext cx="1930800" cy="1212249"/>
            <a:chOff x="2641232" y="2748263"/>
            <a:chExt cx="1930800" cy="1212249"/>
          </a:xfrm>
        </p:grpSpPr>
        <p:sp>
          <p:nvSpPr>
            <p:cNvPr id="19" name="Google Shape;324;p20"/>
            <p:cNvSpPr txBox="1"/>
            <p:nvPr/>
          </p:nvSpPr>
          <p:spPr>
            <a:xfrm>
              <a:off x="2774049" y="3284013"/>
              <a:ext cx="1665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" name="Google Shape;325;p20"/>
            <p:cNvSpPr/>
            <p:nvPr/>
          </p:nvSpPr>
          <p:spPr>
            <a:xfrm rot="-5400000">
              <a:off x="3417932" y="1971563"/>
              <a:ext cx="377400" cy="19308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6;p20"/>
            <p:cNvSpPr txBox="1"/>
            <p:nvPr/>
          </p:nvSpPr>
          <p:spPr>
            <a:xfrm>
              <a:off x="2641232" y="3227012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327;p20"/>
            <p:cNvSpPr txBox="1"/>
            <p:nvPr/>
          </p:nvSpPr>
          <p:spPr>
            <a:xfrm>
              <a:off x="2803299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Development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6" name="Google Shape;308;p20"/>
          <p:cNvGrpSpPr/>
          <p:nvPr/>
        </p:nvGrpSpPr>
        <p:grpSpPr>
          <a:xfrm>
            <a:off x="6052083" y="3579305"/>
            <a:ext cx="2216821" cy="1130908"/>
            <a:chOff x="4312780" y="2748262"/>
            <a:chExt cx="2216821" cy="1130908"/>
          </a:xfrm>
        </p:grpSpPr>
        <p:sp>
          <p:nvSpPr>
            <p:cNvPr id="28" name="Google Shape;310;p20"/>
            <p:cNvSpPr/>
            <p:nvPr/>
          </p:nvSpPr>
          <p:spPr>
            <a:xfrm rot="-5400000">
              <a:off x="5348867" y="1971563"/>
              <a:ext cx="377400" cy="19308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1;p20"/>
            <p:cNvSpPr txBox="1"/>
            <p:nvPr/>
          </p:nvSpPr>
          <p:spPr>
            <a:xfrm>
              <a:off x="4312780" y="3145670"/>
              <a:ext cx="16653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" name="Google Shape;312;p20"/>
            <p:cNvSpPr txBox="1"/>
            <p:nvPr/>
          </p:nvSpPr>
          <p:spPr>
            <a:xfrm>
              <a:off x="4351398" y="2748262"/>
              <a:ext cx="2178203" cy="3774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Deployment / Go Live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H="1">
            <a:off x="4676961" y="2995961"/>
            <a:ext cx="705361" cy="563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0" idx="0"/>
          </p:cNvCxnSpPr>
          <p:nvPr/>
        </p:nvCxnSpPr>
        <p:spPr>
          <a:xfrm>
            <a:off x="5649346" y="2995961"/>
            <a:ext cx="1530457" cy="583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90022" y="3963407"/>
            <a:ext cx="4572000" cy="5186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buAutoNum type="arabicPeriod"/>
            </a:pPr>
            <a:r>
              <a:rPr lang="en" sz="1200" smtClean="0">
                <a:latin typeface="Roboto"/>
                <a:ea typeface="Roboto"/>
                <a:cs typeface="Roboto"/>
                <a:sym typeface="Roboto"/>
              </a:rPr>
              <a:t>Development</a:t>
            </a:r>
          </a:p>
          <a:p>
            <a:pPr marL="228600" lvl="0" indent="-228600">
              <a:lnSpc>
                <a:spcPct val="120000"/>
              </a:lnSpc>
              <a:buAutoNum type="arabicPeriod"/>
            </a:pPr>
            <a:r>
              <a:rPr lang="en" sz="1200" smtClean="0">
                <a:latin typeface="Roboto"/>
                <a:ea typeface="Roboto"/>
                <a:cs typeface="Roboto"/>
                <a:sym typeface="Roboto"/>
              </a:rPr>
              <a:t>Internal Testing</a:t>
            </a:r>
            <a:endParaRPr lang="en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311;p20"/>
          <p:cNvSpPr txBox="1"/>
          <p:nvPr/>
        </p:nvSpPr>
        <p:spPr>
          <a:xfrm>
            <a:off x="6051279" y="3855959"/>
            <a:ext cx="210398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Pemindahan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source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testing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ke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production.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2419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10" y="298730"/>
            <a:ext cx="4889902" cy="30826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7092" y="1770679"/>
            <a:ext cx="3534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Fira Sans Extra Condensed" panose="020B0604020202020204" charset="0"/>
              </a:rPr>
              <a:t>Tahapan</a:t>
            </a:r>
            <a:endParaRPr lang="en-US" sz="1800" dirty="0" smtClean="0">
              <a:latin typeface="Fira Sans Extra Condensed" panose="020B0604020202020204" charset="0"/>
            </a:endParaRPr>
          </a:p>
          <a:p>
            <a:r>
              <a:rPr lang="en-US" sz="1800" dirty="0" smtClean="0">
                <a:latin typeface="Fira Sans Extra Condensed" panose="020B0604020202020204" charset="0"/>
              </a:rPr>
              <a:t>Project Closure</a:t>
            </a:r>
            <a:endParaRPr lang="en-US" sz="1800" dirty="0" smtClean="0">
              <a:latin typeface="Fira Sans Extra Condensed" panose="020B0604020202020204" charset="0"/>
            </a:endParaRPr>
          </a:p>
        </p:txBody>
      </p:sp>
      <p:grpSp>
        <p:nvGrpSpPr>
          <p:cNvPr id="26" name="Google Shape;308;p20"/>
          <p:cNvGrpSpPr/>
          <p:nvPr/>
        </p:nvGrpSpPr>
        <p:grpSpPr>
          <a:xfrm>
            <a:off x="2232010" y="3467424"/>
            <a:ext cx="4889902" cy="1130908"/>
            <a:chOff x="4312780" y="2748262"/>
            <a:chExt cx="2216821" cy="1130908"/>
          </a:xfrm>
        </p:grpSpPr>
        <p:sp>
          <p:nvSpPr>
            <p:cNvPr id="28" name="Google Shape;310;p20"/>
            <p:cNvSpPr/>
            <p:nvPr/>
          </p:nvSpPr>
          <p:spPr>
            <a:xfrm rot="-5400000">
              <a:off x="5348867" y="1971563"/>
              <a:ext cx="377400" cy="19308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1;p20"/>
            <p:cNvSpPr txBox="1"/>
            <p:nvPr/>
          </p:nvSpPr>
          <p:spPr>
            <a:xfrm>
              <a:off x="4312780" y="3145670"/>
              <a:ext cx="16653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" name="Google Shape;312;p20"/>
            <p:cNvSpPr txBox="1"/>
            <p:nvPr/>
          </p:nvSpPr>
          <p:spPr>
            <a:xfrm>
              <a:off x="4351398" y="2748262"/>
              <a:ext cx="2178203" cy="3774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Project 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>
            <a:off x="4832195" y="2163337"/>
            <a:ext cx="1694986" cy="1272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Google Shape;311;p20"/>
          <p:cNvSpPr txBox="1"/>
          <p:nvPr/>
        </p:nvSpPr>
        <p:spPr>
          <a:xfrm>
            <a:off x="2317194" y="4486591"/>
            <a:ext cx="5429186" cy="3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Project Closure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langkah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terakhir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sebuah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project :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Hasil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PVT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dari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Business Unit 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2. Action Items to Follow Up 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(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Dokumen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yang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harus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dilengkapi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untuk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Project Closure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beserta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PIC </a:t>
            </a: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nya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).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6265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31"/>
          <p:cNvGrpSpPr/>
          <p:nvPr/>
        </p:nvGrpSpPr>
        <p:grpSpPr>
          <a:xfrm>
            <a:off x="827545" y="2655187"/>
            <a:ext cx="2001552" cy="1363974"/>
            <a:chOff x="3087525" y="2759265"/>
            <a:chExt cx="2001552" cy="1363974"/>
          </a:xfrm>
        </p:grpSpPr>
        <p:sp>
          <p:nvSpPr>
            <p:cNvPr id="874" name="Google Shape;874;p31"/>
            <p:cNvSpPr/>
            <p:nvPr/>
          </p:nvSpPr>
          <p:spPr>
            <a:xfrm>
              <a:off x="3087525" y="2759265"/>
              <a:ext cx="2001552" cy="1363974"/>
            </a:xfrm>
            <a:custGeom>
              <a:avLst/>
              <a:gdLst/>
              <a:ahLst/>
              <a:cxnLst/>
              <a:rect l="l" t="t" r="r" b="b"/>
              <a:pathLst>
                <a:path w="87797" h="59830" extrusionOk="0">
                  <a:moveTo>
                    <a:pt x="65127" y="0"/>
                  </a:moveTo>
                  <a:lnTo>
                    <a:pt x="65127" y="22682"/>
                  </a:lnTo>
                  <a:lnTo>
                    <a:pt x="18574" y="22682"/>
                  </a:lnTo>
                  <a:cubicBezTo>
                    <a:pt x="8311" y="22682"/>
                    <a:pt x="0" y="30992"/>
                    <a:pt x="0" y="41256"/>
                  </a:cubicBezTo>
                  <a:cubicBezTo>
                    <a:pt x="0" y="51519"/>
                    <a:pt x="8311" y="59829"/>
                    <a:pt x="18574" y="59829"/>
                  </a:cubicBezTo>
                  <a:lnTo>
                    <a:pt x="62734" y="59829"/>
                  </a:lnTo>
                  <a:cubicBezTo>
                    <a:pt x="76581" y="59829"/>
                    <a:pt x="87797" y="48614"/>
                    <a:pt x="87797" y="34779"/>
                  </a:cubicBezTo>
                  <a:lnTo>
                    <a:pt x="87797" y="0"/>
                  </a:lnTo>
                  <a:close/>
                </a:path>
              </a:pathLst>
            </a:custGeom>
            <a:solidFill>
              <a:schemeClr val="accent6"/>
            </a:solidFill>
            <a:ln w="74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3130134" y="3334709"/>
              <a:ext cx="435113" cy="736701"/>
            </a:xfrm>
            <a:custGeom>
              <a:avLst/>
              <a:gdLst/>
              <a:ahLst/>
              <a:cxnLst/>
              <a:rect l="l" t="t" r="r" b="b"/>
              <a:pathLst>
                <a:path w="19086" h="32315" extrusionOk="0">
                  <a:moveTo>
                    <a:pt x="16669" y="1"/>
                  </a:moveTo>
                  <a:cubicBezTo>
                    <a:pt x="7847" y="1"/>
                    <a:pt x="417" y="6954"/>
                    <a:pt x="215" y="15776"/>
                  </a:cubicBezTo>
                  <a:cubicBezTo>
                    <a:pt x="0" y="24861"/>
                    <a:pt x="7323" y="32314"/>
                    <a:pt x="16372" y="32314"/>
                  </a:cubicBezTo>
                  <a:lnTo>
                    <a:pt x="16669" y="32314"/>
                  </a:lnTo>
                  <a:cubicBezTo>
                    <a:pt x="18003" y="32314"/>
                    <a:pt x="19086" y="31243"/>
                    <a:pt x="19086" y="29909"/>
                  </a:cubicBezTo>
                  <a:lnTo>
                    <a:pt x="19086" y="2418"/>
                  </a:lnTo>
                  <a:cubicBezTo>
                    <a:pt x="19086" y="1084"/>
                    <a:pt x="18003" y="1"/>
                    <a:pt x="16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 txBox="1"/>
            <p:nvPr/>
          </p:nvSpPr>
          <p:spPr>
            <a:xfrm>
              <a:off x="3683250" y="3506625"/>
              <a:ext cx="1129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77" name="Google Shape;877;p31"/>
          <p:cNvGrpSpPr/>
          <p:nvPr/>
        </p:nvGrpSpPr>
        <p:grpSpPr>
          <a:xfrm>
            <a:off x="1794680" y="1286053"/>
            <a:ext cx="2001826" cy="1363974"/>
            <a:chOff x="4054660" y="1390131"/>
            <a:chExt cx="2001826" cy="1363974"/>
          </a:xfrm>
        </p:grpSpPr>
        <p:sp>
          <p:nvSpPr>
            <p:cNvPr id="878" name="Google Shape;878;p31"/>
            <p:cNvSpPr/>
            <p:nvPr/>
          </p:nvSpPr>
          <p:spPr>
            <a:xfrm>
              <a:off x="4054660" y="1390131"/>
              <a:ext cx="2001826" cy="1363974"/>
            </a:xfrm>
            <a:custGeom>
              <a:avLst/>
              <a:gdLst/>
              <a:ahLst/>
              <a:cxnLst/>
              <a:rect l="l" t="t" r="r" b="b"/>
              <a:pathLst>
                <a:path w="87809" h="59830" extrusionOk="0">
                  <a:moveTo>
                    <a:pt x="25063" y="0"/>
                  </a:moveTo>
                  <a:cubicBezTo>
                    <a:pt x="11228" y="0"/>
                    <a:pt x="0" y="11216"/>
                    <a:pt x="0" y="25063"/>
                  </a:cubicBezTo>
                  <a:lnTo>
                    <a:pt x="0" y="59829"/>
                  </a:lnTo>
                  <a:lnTo>
                    <a:pt x="22682" y="59829"/>
                  </a:lnTo>
                  <a:lnTo>
                    <a:pt x="22682" y="37160"/>
                  </a:lnTo>
                  <a:lnTo>
                    <a:pt x="69223" y="37160"/>
                  </a:lnTo>
                  <a:cubicBezTo>
                    <a:pt x="79486" y="37160"/>
                    <a:pt x="87809" y="28837"/>
                    <a:pt x="87809" y="18574"/>
                  </a:cubicBezTo>
                  <a:cubicBezTo>
                    <a:pt x="87809" y="8323"/>
                    <a:pt x="79486" y="0"/>
                    <a:pt x="69223" y="0"/>
                  </a:cubicBezTo>
                  <a:close/>
                </a:path>
              </a:pathLst>
            </a:custGeom>
            <a:solidFill>
              <a:schemeClr val="accent2"/>
            </a:solidFill>
            <a:ln w="7450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5570906" y="1445234"/>
              <a:ext cx="435113" cy="736952"/>
            </a:xfrm>
            <a:custGeom>
              <a:avLst/>
              <a:gdLst/>
              <a:ahLst/>
              <a:cxnLst/>
              <a:rect l="l" t="t" r="r" b="b"/>
              <a:pathLst>
                <a:path w="19086" h="32326" extrusionOk="0">
                  <a:moveTo>
                    <a:pt x="2417" y="0"/>
                  </a:moveTo>
                  <a:cubicBezTo>
                    <a:pt x="1084" y="0"/>
                    <a:pt x="0" y="1084"/>
                    <a:pt x="0" y="2417"/>
                  </a:cubicBezTo>
                  <a:lnTo>
                    <a:pt x="0" y="29909"/>
                  </a:lnTo>
                  <a:cubicBezTo>
                    <a:pt x="0" y="31242"/>
                    <a:pt x="1084" y="32326"/>
                    <a:pt x="2417" y="32326"/>
                  </a:cubicBezTo>
                  <a:lnTo>
                    <a:pt x="2715" y="32326"/>
                  </a:lnTo>
                  <a:cubicBezTo>
                    <a:pt x="11752" y="32326"/>
                    <a:pt x="19086" y="24861"/>
                    <a:pt x="18872" y="15776"/>
                  </a:cubicBezTo>
                  <a:cubicBezTo>
                    <a:pt x="18658" y="6954"/>
                    <a:pt x="11240" y="0"/>
                    <a:pt x="2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 txBox="1"/>
            <p:nvPr/>
          </p:nvSpPr>
          <p:spPr>
            <a:xfrm>
              <a:off x="4304275" y="1617300"/>
              <a:ext cx="1129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81" name="Google Shape;881;p31"/>
          <p:cNvGrpSpPr/>
          <p:nvPr/>
        </p:nvGrpSpPr>
        <p:grpSpPr>
          <a:xfrm>
            <a:off x="921895" y="1170422"/>
            <a:ext cx="1387969" cy="2001826"/>
            <a:chOff x="3181875" y="1274500"/>
            <a:chExt cx="1387969" cy="2001826"/>
          </a:xfrm>
        </p:grpSpPr>
        <p:sp>
          <p:nvSpPr>
            <p:cNvPr id="882" name="Google Shape;882;p31"/>
            <p:cNvSpPr/>
            <p:nvPr/>
          </p:nvSpPr>
          <p:spPr>
            <a:xfrm>
              <a:off x="3205869" y="1274500"/>
              <a:ext cx="1363974" cy="2001826"/>
            </a:xfrm>
            <a:custGeom>
              <a:avLst/>
              <a:gdLst/>
              <a:ahLst/>
              <a:cxnLst/>
              <a:rect l="l" t="t" r="r" b="b"/>
              <a:pathLst>
                <a:path w="59830" h="87809" extrusionOk="0">
                  <a:moveTo>
                    <a:pt x="18586" y="0"/>
                  </a:moveTo>
                  <a:cubicBezTo>
                    <a:pt x="8323" y="0"/>
                    <a:pt x="0" y="8323"/>
                    <a:pt x="0" y="18586"/>
                  </a:cubicBezTo>
                  <a:lnTo>
                    <a:pt x="0" y="62746"/>
                  </a:lnTo>
                  <a:cubicBezTo>
                    <a:pt x="0" y="76581"/>
                    <a:pt x="11228" y="87809"/>
                    <a:pt x="25063" y="87809"/>
                  </a:cubicBezTo>
                  <a:lnTo>
                    <a:pt x="59829" y="87809"/>
                  </a:lnTo>
                  <a:lnTo>
                    <a:pt x="59829" y="65127"/>
                  </a:lnTo>
                  <a:lnTo>
                    <a:pt x="37160" y="65127"/>
                  </a:lnTo>
                  <a:lnTo>
                    <a:pt x="37160" y="18586"/>
                  </a:lnTo>
                  <a:cubicBezTo>
                    <a:pt x="37160" y="8323"/>
                    <a:pt x="28849" y="0"/>
                    <a:pt x="18586" y="0"/>
                  </a:cubicBezTo>
                  <a:close/>
                </a:path>
              </a:pathLst>
            </a:custGeom>
            <a:solidFill>
              <a:schemeClr val="accent1"/>
            </a:solidFill>
            <a:ln w="74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3260698" y="1328144"/>
              <a:ext cx="736678" cy="430348"/>
            </a:xfrm>
            <a:custGeom>
              <a:avLst/>
              <a:gdLst/>
              <a:ahLst/>
              <a:cxnLst/>
              <a:rect l="l" t="t" r="r" b="b"/>
              <a:pathLst>
                <a:path w="32314" h="18877" extrusionOk="0">
                  <a:moveTo>
                    <a:pt x="16162" y="0"/>
                  </a:moveTo>
                  <a:cubicBezTo>
                    <a:pt x="7254" y="0"/>
                    <a:pt x="0" y="7254"/>
                    <a:pt x="0" y="16162"/>
                  </a:cubicBezTo>
                  <a:lnTo>
                    <a:pt x="0" y="16459"/>
                  </a:lnTo>
                  <a:cubicBezTo>
                    <a:pt x="0" y="17793"/>
                    <a:pt x="1084" y="18876"/>
                    <a:pt x="2417" y="18876"/>
                  </a:cubicBezTo>
                  <a:lnTo>
                    <a:pt x="29897" y="18876"/>
                  </a:lnTo>
                  <a:cubicBezTo>
                    <a:pt x="31230" y="18876"/>
                    <a:pt x="32314" y="17793"/>
                    <a:pt x="32314" y="16459"/>
                  </a:cubicBezTo>
                  <a:cubicBezTo>
                    <a:pt x="32314" y="7637"/>
                    <a:pt x="25373" y="219"/>
                    <a:pt x="16550" y="5"/>
                  </a:cubicBezTo>
                  <a:cubicBezTo>
                    <a:pt x="16420" y="2"/>
                    <a:pt x="16291" y="0"/>
                    <a:pt x="16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 txBox="1"/>
            <p:nvPr/>
          </p:nvSpPr>
          <p:spPr>
            <a:xfrm>
              <a:off x="3181875" y="2215700"/>
              <a:ext cx="8943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85" name="Google Shape;885;p31"/>
          <p:cNvGrpSpPr/>
          <p:nvPr/>
        </p:nvGrpSpPr>
        <p:grpSpPr>
          <a:xfrm>
            <a:off x="2313926" y="2133204"/>
            <a:ext cx="1386594" cy="2001575"/>
            <a:chOff x="4573906" y="2237282"/>
            <a:chExt cx="1386594" cy="2001575"/>
          </a:xfrm>
        </p:grpSpPr>
        <p:sp>
          <p:nvSpPr>
            <p:cNvPr id="886" name="Google Shape;886;p31"/>
            <p:cNvSpPr/>
            <p:nvPr/>
          </p:nvSpPr>
          <p:spPr>
            <a:xfrm>
              <a:off x="4573906" y="2237282"/>
              <a:ext cx="1363974" cy="2001575"/>
            </a:xfrm>
            <a:custGeom>
              <a:avLst/>
              <a:gdLst/>
              <a:ahLst/>
              <a:cxnLst/>
              <a:rect l="l" t="t" r="r" b="b"/>
              <a:pathLst>
                <a:path w="59830" h="87798" extrusionOk="0">
                  <a:moveTo>
                    <a:pt x="1" y="1"/>
                  </a:moveTo>
                  <a:lnTo>
                    <a:pt x="1" y="22670"/>
                  </a:lnTo>
                  <a:lnTo>
                    <a:pt x="22670" y="22670"/>
                  </a:lnTo>
                  <a:lnTo>
                    <a:pt x="22670" y="69224"/>
                  </a:lnTo>
                  <a:cubicBezTo>
                    <a:pt x="22670" y="79487"/>
                    <a:pt x="30993" y="87797"/>
                    <a:pt x="41244" y="87797"/>
                  </a:cubicBezTo>
                  <a:cubicBezTo>
                    <a:pt x="51507" y="87797"/>
                    <a:pt x="59830" y="79487"/>
                    <a:pt x="59830" y="69224"/>
                  </a:cubicBezTo>
                  <a:lnTo>
                    <a:pt x="59830" y="25051"/>
                  </a:lnTo>
                  <a:cubicBezTo>
                    <a:pt x="59830" y="11216"/>
                    <a:pt x="48614" y="1"/>
                    <a:pt x="34767" y="1"/>
                  </a:cubicBezTo>
                  <a:close/>
                </a:path>
              </a:pathLst>
            </a:custGeom>
            <a:solidFill>
              <a:schemeClr val="accent3"/>
            </a:solidFill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5145017" y="3748105"/>
              <a:ext cx="736678" cy="430348"/>
            </a:xfrm>
            <a:custGeom>
              <a:avLst/>
              <a:gdLst/>
              <a:ahLst/>
              <a:cxnLst/>
              <a:rect l="l" t="t" r="r" b="b"/>
              <a:pathLst>
                <a:path w="32314" h="18877" extrusionOk="0">
                  <a:moveTo>
                    <a:pt x="2417" y="1"/>
                  </a:moveTo>
                  <a:cubicBezTo>
                    <a:pt x="1084" y="1"/>
                    <a:pt x="1" y="1084"/>
                    <a:pt x="1" y="2418"/>
                  </a:cubicBezTo>
                  <a:lnTo>
                    <a:pt x="1" y="2727"/>
                  </a:lnTo>
                  <a:cubicBezTo>
                    <a:pt x="1" y="11635"/>
                    <a:pt x="7254" y="18877"/>
                    <a:pt x="16162" y="18877"/>
                  </a:cubicBezTo>
                  <a:cubicBezTo>
                    <a:pt x="16291" y="18877"/>
                    <a:pt x="16420" y="18875"/>
                    <a:pt x="16550" y="18872"/>
                  </a:cubicBezTo>
                  <a:cubicBezTo>
                    <a:pt x="25373" y="18670"/>
                    <a:pt x="32314" y="11240"/>
                    <a:pt x="32314" y="2418"/>
                  </a:cubicBezTo>
                  <a:cubicBezTo>
                    <a:pt x="32314" y="1084"/>
                    <a:pt x="31243" y="1"/>
                    <a:pt x="29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 txBox="1"/>
            <p:nvPr/>
          </p:nvSpPr>
          <p:spPr>
            <a:xfrm>
              <a:off x="5066200" y="2906600"/>
              <a:ext cx="8943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889" name="Google Shape;889;p31"/>
          <p:cNvSpPr txBox="1">
            <a:spLocks noGrp="1"/>
          </p:cNvSpPr>
          <p:nvPr>
            <p:ph type="title"/>
          </p:nvPr>
        </p:nvSpPr>
        <p:spPr>
          <a:xfrm>
            <a:off x="2122763" y="2439675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0000"/>
                </a:solidFill>
              </a:rPr>
              <a:t>Terima Kasih 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90" name="Google Shape;890;p31"/>
          <p:cNvSpPr/>
          <p:nvPr/>
        </p:nvSpPr>
        <p:spPr>
          <a:xfrm>
            <a:off x="1788433" y="2126707"/>
            <a:ext cx="1046656" cy="1046656"/>
          </a:xfrm>
          <a:custGeom>
            <a:avLst/>
            <a:gdLst/>
            <a:ahLst/>
            <a:cxnLst/>
            <a:rect l="l" t="t" r="r" b="b"/>
            <a:pathLst>
              <a:path w="45911" h="45911" extrusionOk="0">
                <a:moveTo>
                  <a:pt x="22956" y="0"/>
                </a:moveTo>
                <a:cubicBezTo>
                  <a:pt x="10275" y="0"/>
                  <a:pt x="0" y="10275"/>
                  <a:pt x="0" y="22955"/>
                </a:cubicBezTo>
                <a:cubicBezTo>
                  <a:pt x="0" y="35635"/>
                  <a:pt x="10275" y="45910"/>
                  <a:pt x="22956" y="45910"/>
                </a:cubicBezTo>
                <a:cubicBezTo>
                  <a:pt x="35624" y="45910"/>
                  <a:pt x="45911" y="35635"/>
                  <a:pt x="45911" y="22955"/>
                </a:cubicBezTo>
                <a:cubicBezTo>
                  <a:pt x="45911" y="10275"/>
                  <a:pt x="35624" y="0"/>
                  <a:pt x="22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891" name="Google Shape;891;p31"/>
          <p:cNvGrpSpPr/>
          <p:nvPr/>
        </p:nvGrpSpPr>
        <p:grpSpPr>
          <a:xfrm>
            <a:off x="1211804" y="1288860"/>
            <a:ext cx="314519" cy="300771"/>
            <a:chOff x="5045500" y="842250"/>
            <a:chExt cx="503875" cy="481850"/>
          </a:xfrm>
        </p:grpSpPr>
        <p:sp>
          <p:nvSpPr>
            <p:cNvPr id="892" name="Google Shape;892;p31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4" name="Google Shape;894;p31"/>
          <p:cNvGrpSpPr/>
          <p:nvPr/>
        </p:nvGrpSpPr>
        <p:grpSpPr>
          <a:xfrm>
            <a:off x="945894" y="3448592"/>
            <a:ext cx="300849" cy="300755"/>
            <a:chOff x="5642475" y="1435075"/>
            <a:chExt cx="481975" cy="481825"/>
          </a:xfrm>
        </p:grpSpPr>
        <p:sp>
          <p:nvSpPr>
            <p:cNvPr id="895" name="Google Shape;895;p31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8" name="Google Shape;898;p31"/>
          <p:cNvGrpSpPr/>
          <p:nvPr/>
        </p:nvGrpSpPr>
        <p:grpSpPr>
          <a:xfrm>
            <a:off x="3102413" y="3708812"/>
            <a:ext cx="301926" cy="300771"/>
            <a:chOff x="898875" y="4399275"/>
            <a:chExt cx="483700" cy="481850"/>
          </a:xfrm>
        </p:grpSpPr>
        <p:sp>
          <p:nvSpPr>
            <p:cNvPr id="899" name="Google Shape;899;p31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7" name="Google Shape;907;p31"/>
          <p:cNvGrpSpPr/>
          <p:nvPr/>
        </p:nvGrpSpPr>
        <p:grpSpPr>
          <a:xfrm>
            <a:off x="3404342" y="1559237"/>
            <a:ext cx="243844" cy="300771"/>
            <a:chOff x="3330525" y="4399275"/>
            <a:chExt cx="390650" cy="481850"/>
          </a:xfrm>
        </p:grpSpPr>
        <p:sp>
          <p:nvSpPr>
            <p:cNvPr id="908" name="Google Shape;908;p31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340</Words>
  <Application>Microsoft Office PowerPoint</Application>
  <PresentationFormat>On-screen Show (16:9)</PresentationFormat>
  <Paragraphs>70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Fira Sans Extra Condensed Medium</vt:lpstr>
      <vt:lpstr>Fira Sans Extra Condensed SemiBold</vt:lpstr>
      <vt:lpstr>Fira Sans Extra Condensed</vt:lpstr>
      <vt:lpstr>Arial</vt:lpstr>
      <vt:lpstr>Roboto</vt:lpstr>
      <vt:lpstr>Wingdings</vt:lpstr>
      <vt:lpstr>Project Management Infographics by Slidesgo</vt:lpstr>
      <vt:lpstr>IT PDLC  </vt:lpstr>
      <vt:lpstr>Pendahuluan</vt:lpstr>
      <vt:lpstr>PowerPoint Presentation</vt:lpstr>
      <vt:lpstr>- IT Recommendation (ITR) : Sebagai komite yang memberikan rekomendasi strategis atas pengajuan kebutuhan user - Application Owner : Pihak yang bertanggung jawab atas biaya operasional aplikasi dan/atau melakukan persetujuan terhadap pengembangan aplikasi. - IT Development : Terkait pengembangan sistem. - IT Enterprise Architecture (IT EA) : SME/Advisor atas arsitektur aplikasi dalam skala bank-wide dan perubahan infrastruktur yang akan diimplementasikan atas rekomendasi IT Development /Vendor. - Technology Program Manager (TPM) : Pihak yang ditugaskan untuk mengorganisir seluruh kontribusi dari semua fungsi TI dan menjadi penghubung antara TI, pengguna, dan pihak ketiga pada saat pelaksanaan proyek.</vt:lpstr>
      <vt:lpstr>Pengembangan IT</vt:lpstr>
      <vt:lpstr>PowerPoint Presentation</vt:lpstr>
      <vt:lpstr>PowerPoint Presentation</vt:lpstr>
      <vt:lpstr>PowerPoint Presentation</vt:lpstr>
      <vt:lpstr>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Infographics</dc:title>
  <dc:creator>Aliza Hanum Anggani</dc:creator>
  <cp:lastModifiedBy>Aliza Hanum Anggani</cp:lastModifiedBy>
  <cp:revision>50</cp:revision>
  <dcterms:modified xsi:type="dcterms:W3CDTF">2023-10-19T13:49:32Z</dcterms:modified>
</cp:coreProperties>
</file>