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97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4" autoAdjust="0"/>
    <p:restoredTop sz="94660"/>
  </p:normalViewPr>
  <p:slideViewPr>
    <p:cSldViewPr snapToGrid="0">
      <p:cViewPr varScale="1">
        <p:scale>
          <a:sx n="65" d="100"/>
          <a:sy n="65" d="100"/>
        </p:scale>
        <p:origin x="101" y="48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E114-7AAC-44B3-9E11-0A99D259CEC4}" type="datetimeFigureOut">
              <a:rPr lang="es-MX" smtClean="0"/>
              <a:t>22/06/2017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3AB2-A4C2-4647-8F93-60294B80DAA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5001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E114-7AAC-44B3-9E11-0A99D259CEC4}" type="datetimeFigureOut">
              <a:rPr lang="es-MX" smtClean="0"/>
              <a:t>22/06/2017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3AB2-A4C2-4647-8F93-60294B80DAA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0215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E114-7AAC-44B3-9E11-0A99D259CEC4}" type="datetimeFigureOut">
              <a:rPr lang="es-MX" smtClean="0"/>
              <a:t>22/06/2017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3AB2-A4C2-4647-8F93-60294B80DAA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8192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E114-7AAC-44B3-9E11-0A99D259CEC4}" type="datetimeFigureOut">
              <a:rPr lang="es-MX" smtClean="0"/>
              <a:t>22/06/2017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3AB2-A4C2-4647-8F93-60294B80DAA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5063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E114-7AAC-44B3-9E11-0A99D259CEC4}" type="datetimeFigureOut">
              <a:rPr lang="es-MX" smtClean="0"/>
              <a:t>22/06/2017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3AB2-A4C2-4647-8F93-60294B80DAA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5603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E114-7AAC-44B3-9E11-0A99D259CEC4}" type="datetimeFigureOut">
              <a:rPr lang="es-MX" smtClean="0"/>
              <a:t>22/06/2017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3AB2-A4C2-4647-8F93-60294B80DAA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6635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E114-7AAC-44B3-9E11-0A99D259CEC4}" type="datetimeFigureOut">
              <a:rPr lang="es-MX" smtClean="0"/>
              <a:t>22/06/2017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3AB2-A4C2-4647-8F93-60294B80DAA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5904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E114-7AAC-44B3-9E11-0A99D259CEC4}" type="datetimeFigureOut">
              <a:rPr lang="es-MX" smtClean="0"/>
              <a:t>22/06/2017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3AB2-A4C2-4647-8F93-60294B80DAA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2879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E114-7AAC-44B3-9E11-0A99D259CEC4}" type="datetimeFigureOut">
              <a:rPr lang="es-MX" smtClean="0"/>
              <a:t>22/06/2017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3AB2-A4C2-4647-8F93-60294B80DAA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1075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E114-7AAC-44B3-9E11-0A99D259CEC4}" type="datetimeFigureOut">
              <a:rPr lang="es-MX" smtClean="0"/>
              <a:t>22/06/2017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3AB2-A4C2-4647-8F93-60294B80DAA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9446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E114-7AAC-44B3-9E11-0A99D259CEC4}" type="datetimeFigureOut">
              <a:rPr lang="es-MX" smtClean="0"/>
              <a:t>22/06/2017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23AB2-A4C2-4647-8F93-60294B80DAA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6218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4E114-7AAC-44B3-9E11-0A99D259CEC4}" type="datetimeFigureOut">
              <a:rPr lang="es-MX" smtClean="0"/>
              <a:t>22/06/2017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23AB2-A4C2-4647-8F93-60294B80DAA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0345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0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0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322614"/>
            <a:ext cx="9144000" cy="2758849"/>
          </a:xfr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>
            <a:noAutofit/>
          </a:bodyPr>
          <a:lstStyle/>
          <a:p>
            <a:r>
              <a:rPr lang="es-MX" sz="4000" b="1" dirty="0"/>
              <a:t>Metodología para la creación y análisis de índices comparativos del </a:t>
            </a:r>
            <a:br>
              <a:rPr lang="es-MX" sz="4000" b="1" dirty="0"/>
            </a:br>
            <a:r>
              <a:rPr lang="es-MX" sz="4000" b="1" dirty="0"/>
              <a:t>Índice Normalizado de Precipitación: </a:t>
            </a:r>
            <a:br>
              <a:rPr lang="es-MX" sz="4000" b="1" dirty="0"/>
            </a:br>
            <a:r>
              <a:rPr lang="es-MX" sz="4000" b="1" dirty="0"/>
              <a:t>Cuenca del Río Usumacinta, un caso de estudio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85809"/>
            <a:ext cx="9144000" cy="1655762"/>
          </a:xfrm>
        </p:spPr>
        <p:txBody>
          <a:bodyPr/>
          <a:lstStyle/>
          <a:p>
            <a:r>
              <a:rPr lang="es-MX" dirty="0"/>
              <a:t>Julio Sergio Santana</a:t>
            </a:r>
            <a:br>
              <a:rPr lang="es-MX" dirty="0"/>
            </a:br>
            <a:r>
              <a:rPr lang="es-MX" dirty="0"/>
              <a:t>Martín Montero Martínez</a:t>
            </a:r>
            <a:br>
              <a:rPr lang="es-MX" dirty="0"/>
            </a:br>
            <a:r>
              <a:rPr lang="es-MX" dirty="0"/>
              <a:t>Efraín Mateos Farfán</a:t>
            </a:r>
          </a:p>
          <a:p>
            <a:r>
              <a:rPr lang="es-MX" i="1" dirty="0"/>
              <a:t>INSTITUTO MEXICANO DE TECNOLOGÍA DEL AGUA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88036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632" y="4270079"/>
            <a:ext cx="3295855" cy="2574985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73" y="2793890"/>
            <a:ext cx="5194979" cy="4058732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cxnSp>
        <p:nvCxnSpPr>
          <p:cNvPr id="3" name="Conector recto 2"/>
          <p:cNvCxnSpPr/>
          <p:nvPr/>
        </p:nvCxnSpPr>
        <p:spPr>
          <a:xfrm>
            <a:off x="437322" y="1007165"/>
            <a:ext cx="11569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194986" y="1071227"/>
            <a:ext cx="5258737" cy="172354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s-MX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s-MX" sz="3200" dirty="0">
                <a:solidFill>
                  <a:schemeClr val="bg1">
                    <a:lumMod val="85000"/>
                  </a:schemeClr>
                </a:solidFill>
              </a:rPr>
              <a:t>¿Cómo relacionar</a:t>
            </a:r>
            <a:br>
              <a:rPr lang="es-MX" sz="32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s-MX" sz="3200" dirty="0">
                <a:solidFill>
                  <a:schemeClr val="bg1">
                    <a:lumMod val="85000"/>
                  </a:schemeClr>
                </a:solidFill>
              </a:rPr>
              <a:t>el </a:t>
            </a:r>
            <a:r>
              <a:rPr lang="es-MX" sz="3200" i="1" dirty="0">
                <a:solidFill>
                  <a:schemeClr val="bg1">
                    <a:lumMod val="85000"/>
                  </a:schemeClr>
                </a:solidFill>
              </a:rPr>
              <a:t>antes </a:t>
            </a:r>
            <a:r>
              <a:rPr lang="es-MX" sz="3200" dirty="0">
                <a:solidFill>
                  <a:schemeClr val="bg1">
                    <a:lumMod val="85000"/>
                  </a:schemeClr>
                </a:solidFill>
              </a:rPr>
              <a:t>y el </a:t>
            </a:r>
            <a:r>
              <a:rPr lang="es-MX" sz="3200" i="1" dirty="0">
                <a:solidFill>
                  <a:schemeClr val="bg1">
                    <a:lumMod val="85000"/>
                  </a:schemeClr>
                </a:solidFill>
              </a:rPr>
              <a:t>después</a:t>
            </a:r>
            <a:r>
              <a:rPr lang="es-MX" sz="3200" dirty="0">
                <a:solidFill>
                  <a:schemeClr val="bg1">
                    <a:lumMod val="85000"/>
                  </a:schemeClr>
                </a:solidFill>
              </a:rPr>
              <a:t>?</a:t>
            </a:r>
          </a:p>
          <a:p>
            <a:pPr algn="ctr"/>
            <a:endParaRPr lang="es-MX" sz="2400" dirty="0">
              <a:solidFill>
                <a:schemeClr val="bg1">
                  <a:lumMod val="8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/>
              <p:cNvSpPr txBox="1"/>
              <p:nvPr/>
            </p:nvSpPr>
            <p:spPr>
              <a:xfrm>
                <a:off x="7148945" y="1296029"/>
                <a:ext cx="2970108" cy="8912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MX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s-MX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MX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s-MX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s-MX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×100</m:t>
                      </m:r>
                    </m:oMath>
                  </m:oMathPara>
                </a14:m>
                <a:endParaRPr lang="es-MX" sz="2800" dirty="0"/>
              </a:p>
            </p:txBody>
          </p:sp>
        </mc:Choice>
        <mc:Fallback xmlns="">
          <p:sp>
            <p:nvSpPr>
              <p:cNvPr id="7" name="Cuadro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8945" y="1296029"/>
                <a:ext cx="2970108" cy="8912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/>
              <p:cNvSpPr txBox="1"/>
              <p:nvPr/>
            </p:nvSpPr>
            <p:spPr>
              <a:xfrm>
                <a:off x="6034650" y="3359097"/>
                <a:ext cx="928780" cy="1142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s-MX" sz="28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&lt;0</m:t>
                            </m:r>
                          </m:e>
                        </m:mr>
                        <m:mr>
                          <m:e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mr>
                        <m:mr>
                          <m:e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</m:mr>
                      </m:m>
                    </m:oMath>
                  </m:oMathPara>
                </a14:m>
                <a:endParaRPr lang="es-MX" sz="2800" dirty="0"/>
              </a:p>
            </p:txBody>
          </p:sp>
        </mc:Choice>
        <mc:Fallback xmlns=""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4650" y="3359097"/>
                <a:ext cx="928780" cy="11428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uadroTexto 9"/>
          <p:cNvSpPr txBox="1"/>
          <p:nvPr/>
        </p:nvSpPr>
        <p:spPr>
          <a:xfrm>
            <a:off x="7058260" y="3302420"/>
            <a:ext cx="486229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/>
              <a:t>Predominó primer subperíodo</a:t>
            </a:r>
          </a:p>
          <a:p>
            <a:r>
              <a:rPr lang="es-MX" sz="2800" dirty="0"/>
              <a:t>Ambos subperíodos iguales</a:t>
            </a:r>
          </a:p>
          <a:p>
            <a:r>
              <a:rPr lang="es-MX" sz="2800" dirty="0"/>
              <a:t>Predominó segundo subperíodo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/>
              <p:cNvSpPr txBox="1"/>
              <p:nvPr/>
            </p:nvSpPr>
            <p:spPr>
              <a:xfrm>
                <a:off x="7304404" y="2476098"/>
                <a:ext cx="265919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−100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≤100</m:t>
                      </m:r>
                    </m:oMath>
                  </m:oMathPara>
                </a14:m>
                <a:endParaRPr lang="es-MX" sz="2800" dirty="0"/>
              </a:p>
            </p:txBody>
          </p:sp>
        </mc:Choice>
        <mc:Fallback xmlns="">
          <p:sp>
            <p:nvSpPr>
              <p:cNvPr id="11" name="Cuadro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4404" y="2476098"/>
                <a:ext cx="2659190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uadroTexto 11"/>
          <p:cNvSpPr txBox="1"/>
          <p:nvPr/>
        </p:nvSpPr>
        <p:spPr>
          <a:xfrm>
            <a:off x="5890690" y="5557571"/>
            <a:ext cx="6029863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MX" sz="2000" b="1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Hasta aquí todos los datos y gráficos mostrados </a:t>
            </a:r>
            <a:br>
              <a:rPr lang="es-MX" sz="2000" b="1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MX" sz="2000" b="1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corresponden a la precipitación promediada en </a:t>
            </a:r>
            <a:br>
              <a:rPr lang="es-MX" sz="2000" b="1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MX" sz="2000" b="1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cuenca del Río Usumacinta</a:t>
            </a:r>
          </a:p>
        </p:txBody>
      </p:sp>
    </p:spTree>
    <p:extLst>
      <p:ext uri="{BB962C8B-B14F-4D97-AF65-F5344CB8AC3E}">
        <p14:creationId xmlns:p14="http://schemas.microsoft.com/office/powerpoint/2010/main" val="531592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8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8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8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8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00"/>
                            </p:stCondLst>
                            <p:childTnLst>
                              <p:par>
                                <p:cTn id="1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4" dur="1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/>
      <p:bldP spid="10" grpId="0"/>
      <p:bldP spid="11" grpId="0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1"/>
          <p:cNvCxnSpPr/>
          <p:nvPr/>
        </p:nvCxnSpPr>
        <p:spPr>
          <a:xfrm>
            <a:off x="437322" y="1007165"/>
            <a:ext cx="11569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/>
          <p:cNvSpPr txBox="1"/>
          <p:nvPr/>
        </p:nvSpPr>
        <p:spPr>
          <a:xfrm>
            <a:off x="437322" y="2284679"/>
            <a:ext cx="5264738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MX" sz="2000" b="1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 mismo se puede hacer para cada punto de malla o para cada estación dentro de la cuenca.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556" y="1106344"/>
            <a:ext cx="2851750" cy="570350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7280694" y="2510287"/>
            <a:ext cx="1466491" cy="14478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662" y="1602432"/>
            <a:ext cx="4572000" cy="4572000"/>
          </a:xfrm>
          <a:prstGeom prst="rect">
            <a:avLst/>
          </a:prstGeom>
          <a:ln w="22225">
            <a:solidFill>
              <a:schemeClr val="tx1"/>
            </a:solidFill>
          </a:ln>
          <a:effectLst>
            <a:outerShdw blurRad="215900" dist="279400" dir="2460000" algn="ctr" rotWithShape="0">
              <a:schemeClr val="bg1">
                <a:lumMod val="50000"/>
              </a:scheme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756" y="4353353"/>
            <a:ext cx="3295855" cy="2574985"/>
          </a:xfrm>
          <a:prstGeom prst="rect">
            <a:avLst/>
          </a:prstGeom>
        </p:spPr>
      </p:pic>
      <p:grpSp>
        <p:nvGrpSpPr>
          <p:cNvPr id="32" name="Grupo 31"/>
          <p:cNvGrpSpPr/>
          <p:nvPr/>
        </p:nvGrpSpPr>
        <p:grpSpPr>
          <a:xfrm>
            <a:off x="5187185" y="1637060"/>
            <a:ext cx="2874186" cy="4780856"/>
            <a:chOff x="5187185" y="1637060"/>
            <a:chExt cx="2874186" cy="4780856"/>
          </a:xfrm>
        </p:grpSpPr>
        <p:cxnSp>
          <p:nvCxnSpPr>
            <p:cNvPr id="11" name="Conector recto de flecha 10"/>
            <p:cNvCxnSpPr/>
            <p:nvPr/>
          </p:nvCxnSpPr>
          <p:spPr>
            <a:xfrm flipV="1">
              <a:off x="5187185" y="3234190"/>
              <a:ext cx="1344186" cy="2946636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de flecha 12"/>
            <p:cNvCxnSpPr/>
            <p:nvPr/>
          </p:nvCxnSpPr>
          <p:spPr>
            <a:xfrm flipV="1">
              <a:off x="5200276" y="1944624"/>
              <a:ext cx="1435220" cy="447329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/>
            <p:cNvCxnSpPr/>
            <p:nvPr/>
          </p:nvCxnSpPr>
          <p:spPr>
            <a:xfrm flipV="1">
              <a:off x="5187185" y="4556408"/>
              <a:ext cx="1282723" cy="1316854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de flecha 14"/>
            <p:cNvCxnSpPr/>
            <p:nvPr/>
          </p:nvCxnSpPr>
          <p:spPr>
            <a:xfrm>
              <a:off x="5300946" y="5640846"/>
              <a:ext cx="1934805" cy="474041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de flecha 15"/>
            <p:cNvCxnSpPr/>
            <p:nvPr/>
          </p:nvCxnSpPr>
          <p:spPr>
            <a:xfrm flipV="1">
              <a:off x="5275067" y="4615131"/>
              <a:ext cx="2786304" cy="764251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de flecha 16"/>
            <p:cNvCxnSpPr/>
            <p:nvPr/>
          </p:nvCxnSpPr>
          <p:spPr>
            <a:xfrm flipV="1">
              <a:off x="5198881" y="3332620"/>
              <a:ext cx="2855164" cy="1882216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/>
            <p:cNvCxnSpPr/>
            <p:nvPr/>
          </p:nvCxnSpPr>
          <p:spPr>
            <a:xfrm flipV="1">
              <a:off x="5209621" y="1637060"/>
              <a:ext cx="2747625" cy="325789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Imagen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17" y="3958094"/>
            <a:ext cx="2851750" cy="285175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3197960" y="5016453"/>
            <a:ext cx="2018581" cy="2674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829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300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654" y="2705411"/>
            <a:ext cx="5952210" cy="1809005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437322" y="1139687"/>
            <a:ext cx="4787821" cy="56323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br>
              <a:rPr lang="es-MX" sz="40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s-MX" sz="4000" dirty="0">
                <a:solidFill>
                  <a:schemeClr val="bg1">
                    <a:lumMod val="95000"/>
                  </a:schemeClr>
                </a:solidFill>
              </a:rPr>
              <a:t>¿Qué es el </a:t>
            </a:r>
            <a:br>
              <a:rPr lang="es-MX" sz="40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s-MX" sz="4000" b="1" dirty="0">
                <a:solidFill>
                  <a:schemeClr val="bg1">
                    <a:lumMod val="95000"/>
                  </a:schemeClr>
                </a:solidFill>
              </a:rPr>
              <a:t>Índice Normalizado </a:t>
            </a:r>
            <a:br>
              <a:rPr lang="es-MX" sz="4000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s-MX" sz="4000" b="1" dirty="0">
                <a:solidFill>
                  <a:schemeClr val="bg1">
                    <a:lumMod val="95000"/>
                  </a:schemeClr>
                </a:solidFill>
              </a:rPr>
              <a:t>de Precipitación</a:t>
            </a:r>
            <a:r>
              <a:rPr lang="es-MX" sz="4000" dirty="0">
                <a:solidFill>
                  <a:schemeClr val="bg1">
                    <a:lumMod val="95000"/>
                  </a:schemeClr>
                </a:solidFill>
              </a:rPr>
              <a:t>?</a:t>
            </a:r>
            <a:br>
              <a:rPr lang="es-MX" sz="4000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es-MX" sz="4000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es-MX" sz="4000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es-MX" sz="4000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es-MX" sz="4000" dirty="0">
                <a:solidFill>
                  <a:schemeClr val="bg1">
                    <a:lumMod val="95000"/>
                  </a:schemeClr>
                </a:solidFill>
              </a:rPr>
            </a:br>
            <a:endParaRPr lang="es-MX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743302" y="5456186"/>
            <a:ext cx="38125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>
                <a:solidFill>
                  <a:schemeClr val="bg1">
                    <a:lumMod val="95000"/>
                  </a:schemeClr>
                </a:solidFill>
              </a:rPr>
              <a:t>[</a:t>
            </a:r>
            <a:r>
              <a:rPr lang="es-MX" sz="3600" b="1" dirty="0">
                <a:solidFill>
                  <a:schemeClr val="bg1">
                    <a:lumMod val="95000"/>
                  </a:schemeClr>
                </a:solidFill>
              </a:rPr>
              <a:t>SPI</a:t>
            </a:r>
            <a:r>
              <a:rPr lang="es-MX" sz="3600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es-MX" sz="3600" i="1" dirty="0" err="1">
                <a:solidFill>
                  <a:schemeClr val="bg1">
                    <a:lumMod val="95000"/>
                  </a:schemeClr>
                </a:solidFill>
              </a:rPr>
              <a:t>Standarized</a:t>
            </a:r>
            <a:r>
              <a:rPr lang="es-MX" sz="3600" i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br>
              <a:rPr lang="es-MX" sz="3600" i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s-MX" sz="3600" i="1" dirty="0" err="1">
                <a:solidFill>
                  <a:schemeClr val="bg1">
                    <a:lumMod val="95000"/>
                  </a:schemeClr>
                </a:solidFill>
              </a:rPr>
              <a:t>Precipitation</a:t>
            </a:r>
            <a:r>
              <a:rPr lang="es-MX" sz="3600" i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s-MX" sz="3600" i="1" dirty="0" err="1">
                <a:solidFill>
                  <a:schemeClr val="bg1">
                    <a:lumMod val="95000"/>
                  </a:schemeClr>
                </a:solidFill>
              </a:rPr>
              <a:t>Index</a:t>
            </a:r>
            <a:r>
              <a:rPr lang="es-MX" sz="3600" dirty="0">
                <a:solidFill>
                  <a:schemeClr val="bg1">
                    <a:lumMod val="95000"/>
                  </a:schemeClr>
                </a:solidFill>
              </a:rPr>
              <a:t>]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437322" y="1007165"/>
            <a:ext cx="11569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143" y="4352331"/>
            <a:ext cx="6008914" cy="2367427"/>
          </a:xfrm>
          <a:prstGeom prst="rect">
            <a:avLst/>
          </a:prstGeom>
        </p:spPr>
      </p:pic>
      <p:cxnSp>
        <p:nvCxnSpPr>
          <p:cNvPr id="7" name="Conector recto 6"/>
          <p:cNvCxnSpPr/>
          <p:nvPr/>
        </p:nvCxnSpPr>
        <p:spPr>
          <a:xfrm>
            <a:off x="5411288" y="5459193"/>
            <a:ext cx="5822769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11155681" y="5139468"/>
            <a:ext cx="934871" cy="55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rgbClr val="C00000"/>
                </a:solidFill>
                <a:latin typeface="Informal Roman" panose="030604020304060B0204" pitchFamily="66" charset="0"/>
              </a:rPr>
              <a:t>normal</a:t>
            </a:r>
          </a:p>
        </p:txBody>
      </p:sp>
      <p:sp>
        <p:nvSpPr>
          <p:cNvPr id="11" name="CuadroTexto 10"/>
          <p:cNvSpPr txBox="1"/>
          <p:nvPr/>
        </p:nvSpPr>
        <p:spPr>
          <a:xfrm rot="16200000">
            <a:off x="7996978" y="4597983"/>
            <a:ext cx="1529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rgbClr val="C00000"/>
                </a:solidFill>
                <a:latin typeface="Informal Roman" panose="030604020304060B0204" pitchFamily="66" charset="0"/>
              </a:rPr>
              <a:t>superávit </a:t>
            </a:r>
            <a:r>
              <a:rPr lang="es-MX" sz="2400" b="1" dirty="0" err="1">
                <a:solidFill>
                  <a:srgbClr val="C00000"/>
                </a:solidFill>
                <a:latin typeface="Informal Roman" panose="030604020304060B0204" pitchFamily="66" charset="0"/>
              </a:rPr>
              <a:t>pp</a:t>
            </a:r>
            <a:endParaRPr lang="es-MX" sz="2400" b="1" dirty="0">
              <a:solidFill>
                <a:srgbClr val="C00000"/>
              </a:solidFill>
              <a:latin typeface="Informal Roman" panose="030604020304060B0204" pitchFamily="66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 rot="5400000">
            <a:off x="8899729" y="5832052"/>
            <a:ext cx="1207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rgbClr val="C00000"/>
                </a:solidFill>
                <a:latin typeface="Informal Roman" panose="030604020304060B0204" pitchFamily="66" charset="0"/>
              </a:rPr>
              <a:t>déficit </a:t>
            </a:r>
            <a:r>
              <a:rPr lang="es-MX" sz="2400" b="1" dirty="0" err="1">
                <a:solidFill>
                  <a:srgbClr val="C00000"/>
                </a:solidFill>
                <a:latin typeface="Informal Roman" panose="030604020304060B0204" pitchFamily="66" charset="0"/>
              </a:rPr>
              <a:t>pp</a:t>
            </a:r>
            <a:endParaRPr lang="es-MX" sz="2400" b="1" dirty="0">
              <a:solidFill>
                <a:srgbClr val="C00000"/>
              </a:solidFill>
              <a:latin typeface="Informal Roman" panose="030604020304060B0204" pitchFamily="66" charset="0"/>
            </a:endParaRPr>
          </a:p>
        </p:txBody>
      </p:sp>
      <p:sp>
        <p:nvSpPr>
          <p:cNvPr id="13" name="Flecha: hacia arriba 12"/>
          <p:cNvSpPr/>
          <p:nvPr/>
        </p:nvSpPr>
        <p:spPr>
          <a:xfrm>
            <a:off x="8696688" y="3845691"/>
            <a:ext cx="230833" cy="251670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Flecha: hacia abajo 13"/>
          <p:cNvSpPr/>
          <p:nvPr/>
        </p:nvSpPr>
        <p:spPr>
          <a:xfrm>
            <a:off x="9299498" y="6607139"/>
            <a:ext cx="238991" cy="262941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Forma libre: forma 7"/>
          <p:cNvSpPr/>
          <p:nvPr/>
        </p:nvSpPr>
        <p:spPr>
          <a:xfrm>
            <a:off x="7458783" y="4714647"/>
            <a:ext cx="763260" cy="748145"/>
          </a:xfrm>
          <a:custGeom>
            <a:avLst/>
            <a:gdLst>
              <a:gd name="connsiteX0" fmla="*/ 0 w 763260"/>
              <a:gd name="connsiteY0" fmla="*/ 725474 h 748145"/>
              <a:gd name="connsiteX1" fmla="*/ 37786 w 763260"/>
              <a:gd name="connsiteY1" fmla="*/ 740588 h 748145"/>
              <a:gd name="connsiteX2" fmla="*/ 60457 w 763260"/>
              <a:gd name="connsiteY2" fmla="*/ 748145 h 748145"/>
              <a:gd name="connsiteX3" fmla="*/ 98242 w 763260"/>
              <a:gd name="connsiteY3" fmla="*/ 740588 h 748145"/>
              <a:gd name="connsiteX4" fmla="*/ 128470 w 763260"/>
              <a:gd name="connsiteY4" fmla="*/ 672575 h 748145"/>
              <a:gd name="connsiteX5" fmla="*/ 136027 w 763260"/>
              <a:gd name="connsiteY5" fmla="*/ 649904 h 748145"/>
              <a:gd name="connsiteX6" fmla="*/ 143584 w 763260"/>
              <a:gd name="connsiteY6" fmla="*/ 581891 h 748145"/>
              <a:gd name="connsiteX7" fmla="*/ 151141 w 763260"/>
              <a:gd name="connsiteY7" fmla="*/ 559220 h 748145"/>
              <a:gd name="connsiteX8" fmla="*/ 158698 w 763260"/>
              <a:gd name="connsiteY8" fmla="*/ 506321 h 748145"/>
              <a:gd name="connsiteX9" fmla="*/ 166255 w 763260"/>
              <a:gd name="connsiteY9" fmla="*/ 211597 h 748145"/>
              <a:gd name="connsiteX10" fmla="*/ 181369 w 763260"/>
              <a:gd name="connsiteY10" fmla="*/ 188925 h 748145"/>
              <a:gd name="connsiteX11" fmla="*/ 204040 w 763260"/>
              <a:gd name="connsiteY11" fmla="*/ 181368 h 748145"/>
              <a:gd name="connsiteX12" fmla="*/ 234268 w 763260"/>
              <a:gd name="connsiteY12" fmla="*/ 188925 h 748145"/>
              <a:gd name="connsiteX13" fmla="*/ 256939 w 763260"/>
              <a:gd name="connsiteY13" fmla="*/ 204040 h 748145"/>
              <a:gd name="connsiteX14" fmla="*/ 294724 w 763260"/>
              <a:gd name="connsiteY14" fmla="*/ 211597 h 748145"/>
              <a:gd name="connsiteX15" fmla="*/ 340067 w 763260"/>
              <a:gd name="connsiteY15" fmla="*/ 234268 h 748145"/>
              <a:gd name="connsiteX16" fmla="*/ 362738 w 763260"/>
              <a:gd name="connsiteY16" fmla="*/ 249382 h 748145"/>
              <a:gd name="connsiteX17" fmla="*/ 370295 w 763260"/>
              <a:gd name="connsiteY17" fmla="*/ 385408 h 748145"/>
              <a:gd name="connsiteX18" fmla="*/ 377852 w 763260"/>
              <a:gd name="connsiteY18" fmla="*/ 408079 h 748145"/>
              <a:gd name="connsiteX19" fmla="*/ 400523 w 763260"/>
              <a:gd name="connsiteY19" fmla="*/ 423193 h 748145"/>
              <a:gd name="connsiteX20" fmla="*/ 423194 w 763260"/>
              <a:gd name="connsiteY20" fmla="*/ 408079 h 748145"/>
              <a:gd name="connsiteX21" fmla="*/ 430751 w 763260"/>
              <a:gd name="connsiteY21" fmla="*/ 385408 h 748145"/>
              <a:gd name="connsiteX22" fmla="*/ 423194 w 763260"/>
              <a:gd name="connsiteY22" fmla="*/ 264496 h 748145"/>
              <a:gd name="connsiteX23" fmla="*/ 408080 w 763260"/>
              <a:gd name="connsiteY23" fmla="*/ 219154 h 748145"/>
              <a:gd name="connsiteX24" fmla="*/ 400523 w 763260"/>
              <a:gd name="connsiteY24" fmla="*/ 196482 h 748145"/>
              <a:gd name="connsiteX25" fmla="*/ 408080 w 763260"/>
              <a:gd name="connsiteY25" fmla="*/ 98241 h 748145"/>
              <a:gd name="connsiteX26" fmla="*/ 423194 w 763260"/>
              <a:gd name="connsiteY26" fmla="*/ 0 h 748145"/>
              <a:gd name="connsiteX27" fmla="*/ 506321 w 763260"/>
              <a:gd name="connsiteY27" fmla="*/ 7557 h 748145"/>
              <a:gd name="connsiteX28" fmla="*/ 536549 w 763260"/>
              <a:gd name="connsiteY28" fmla="*/ 15114 h 748145"/>
              <a:gd name="connsiteX29" fmla="*/ 597005 w 763260"/>
              <a:gd name="connsiteY29" fmla="*/ 30228 h 748145"/>
              <a:gd name="connsiteX30" fmla="*/ 604562 w 763260"/>
              <a:gd name="connsiteY30" fmla="*/ 52899 h 748145"/>
              <a:gd name="connsiteX31" fmla="*/ 597005 w 763260"/>
              <a:gd name="connsiteY31" fmla="*/ 98241 h 748145"/>
              <a:gd name="connsiteX32" fmla="*/ 589448 w 763260"/>
              <a:gd name="connsiteY32" fmla="*/ 158697 h 748145"/>
              <a:gd name="connsiteX33" fmla="*/ 597005 w 763260"/>
              <a:gd name="connsiteY33" fmla="*/ 544106 h 748145"/>
              <a:gd name="connsiteX34" fmla="*/ 604562 w 763260"/>
              <a:gd name="connsiteY34" fmla="*/ 581891 h 748145"/>
              <a:gd name="connsiteX35" fmla="*/ 619677 w 763260"/>
              <a:gd name="connsiteY35" fmla="*/ 597005 h 748145"/>
              <a:gd name="connsiteX36" fmla="*/ 657462 w 763260"/>
              <a:gd name="connsiteY36" fmla="*/ 634790 h 748145"/>
              <a:gd name="connsiteX37" fmla="*/ 680133 w 763260"/>
              <a:gd name="connsiteY37" fmla="*/ 657461 h 748145"/>
              <a:gd name="connsiteX38" fmla="*/ 710361 w 763260"/>
              <a:gd name="connsiteY38" fmla="*/ 665018 h 748145"/>
              <a:gd name="connsiteX39" fmla="*/ 763260 w 763260"/>
              <a:gd name="connsiteY39" fmla="*/ 680132 h 748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763260" h="748145">
                <a:moveTo>
                  <a:pt x="0" y="725474"/>
                </a:moveTo>
                <a:cubicBezTo>
                  <a:pt x="12595" y="730512"/>
                  <a:pt x="25084" y="735825"/>
                  <a:pt x="37786" y="740588"/>
                </a:cubicBezTo>
                <a:cubicBezTo>
                  <a:pt x="45245" y="743385"/>
                  <a:pt x="52491" y="748145"/>
                  <a:pt x="60457" y="748145"/>
                </a:cubicBezTo>
                <a:cubicBezTo>
                  <a:pt x="73301" y="748145"/>
                  <a:pt x="85647" y="743107"/>
                  <a:pt x="98242" y="740588"/>
                </a:cubicBezTo>
                <a:cubicBezTo>
                  <a:pt x="122193" y="704661"/>
                  <a:pt x="110484" y="726533"/>
                  <a:pt x="128470" y="672575"/>
                </a:cubicBezTo>
                <a:lnTo>
                  <a:pt x="136027" y="649904"/>
                </a:lnTo>
                <a:cubicBezTo>
                  <a:pt x="138546" y="627233"/>
                  <a:pt x="139834" y="604391"/>
                  <a:pt x="143584" y="581891"/>
                </a:cubicBezTo>
                <a:cubicBezTo>
                  <a:pt x="144894" y="574034"/>
                  <a:pt x="149579" y="567031"/>
                  <a:pt x="151141" y="559220"/>
                </a:cubicBezTo>
                <a:cubicBezTo>
                  <a:pt x="154634" y="541754"/>
                  <a:pt x="156179" y="523954"/>
                  <a:pt x="158698" y="506321"/>
                </a:cubicBezTo>
                <a:cubicBezTo>
                  <a:pt x="161217" y="408080"/>
                  <a:pt x="159253" y="309621"/>
                  <a:pt x="166255" y="211597"/>
                </a:cubicBezTo>
                <a:cubicBezTo>
                  <a:pt x="166902" y="202537"/>
                  <a:pt x="174277" y="194599"/>
                  <a:pt x="181369" y="188925"/>
                </a:cubicBezTo>
                <a:cubicBezTo>
                  <a:pt x="187589" y="183949"/>
                  <a:pt x="196483" y="183887"/>
                  <a:pt x="204040" y="181368"/>
                </a:cubicBezTo>
                <a:cubicBezTo>
                  <a:pt x="214116" y="183887"/>
                  <a:pt x="224722" y="184834"/>
                  <a:pt x="234268" y="188925"/>
                </a:cubicBezTo>
                <a:cubicBezTo>
                  <a:pt x="242616" y="192503"/>
                  <a:pt x="248435" y="200851"/>
                  <a:pt x="256939" y="204040"/>
                </a:cubicBezTo>
                <a:cubicBezTo>
                  <a:pt x="268966" y="208550"/>
                  <a:pt x="282129" y="209078"/>
                  <a:pt x="294724" y="211597"/>
                </a:cubicBezTo>
                <a:cubicBezTo>
                  <a:pt x="359705" y="254916"/>
                  <a:pt x="277486" y="202978"/>
                  <a:pt x="340067" y="234268"/>
                </a:cubicBezTo>
                <a:cubicBezTo>
                  <a:pt x="348191" y="238330"/>
                  <a:pt x="355181" y="244344"/>
                  <a:pt x="362738" y="249382"/>
                </a:cubicBezTo>
                <a:cubicBezTo>
                  <a:pt x="365257" y="294724"/>
                  <a:pt x="365990" y="340201"/>
                  <a:pt x="370295" y="385408"/>
                </a:cubicBezTo>
                <a:cubicBezTo>
                  <a:pt x="371050" y="393338"/>
                  <a:pt x="372876" y="401859"/>
                  <a:pt x="377852" y="408079"/>
                </a:cubicBezTo>
                <a:cubicBezTo>
                  <a:pt x="383526" y="415171"/>
                  <a:pt x="392966" y="418155"/>
                  <a:pt x="400523" y="423193"/>
                </a:cubicBezTo>
                <a:cubicBezTo>
                  <a:pt x="408080" y="418155"/>
                  <a:pt x="417520" y="415171"/>
                  <a:pt x="423194" y="408079"/>
                </a:cubicBezTo>
                <a:cubicBezTo>
                  <a:pt x="428170" y="401859"/>
                  <a:pt x="430751" y="393374"/>
                  <a:pt x="430751" y="385408"/>
                </a:cubicBezTo>
                <a:cubicBezTo>
                  <a:pt x="430751" y="345025"/>
                  <a:pt x="428650" y="304508"/>
                  <a:pt x="423194" y="264496"/>
                </a:cubicBezTo>
                <a:cubicBezTo>
                  <a:pt x="421041" y="248711"/>
                  <a:pt x="413118" y="234268"/>
                  <a:pt x="408080" y="219154"/>
                </a:cubicBezTo>
                <a:lnTo>
                  <a:pt x="400523" y="196482"/>
                </a:lnTo>
                <a:cubicBezTo>
                  <a:pt x="403042" y="163735"/>
                  <a:pt x="405235" y="130961"/>
                  <a:pt x="408080" y="98241"/>
                </a:cubicBezTo>
                <a:cubicBezTo>
                  <a:pt x="414956" y="19165"/>
                  <a:pt x="408095" y="45297"/>
                  <a:pt x="423194" y="0"/>
                </a:cubicBezTo>
                <a:cubicBezTo>
                  <a:pt x="450903" y="2519"/>
                  <a:pt x="478742" y="3880"/>
                  <a:pt x="506321" y="7557"/>
                </a:cubicBezTo>
                <a:cubicBezTo>
                  <a:pt x="516616" y="8930"/>
                  <a:pt x="526410" y="12861"/>
                  <a:pt x="536549" y="15114"/>
                </a:cubicBezTo>
                <a:cubicBezTo>
                  <a:pt x="591264" y="27273"/>
                  <a:pt x="556493" y="16724"/>
                  <a:pt x="597005" y="30228"/>
                </a:cubicBezTo>
                <a:cubicBezTo>
                  <a:pt x="599524" y="37785"/>
                  <a:pt x="604562" y="44933"/>
                  <a:pt x="604562" y="52899"/>
                </a:cubicBezTo>
                <a:cubicBezTo>
                  <a:pt x="604562" y="68221"/>
                  <a:pt x="599172" y="83073"/>
                  <a:pt x="597005" y="98241"/>
                </a:cubicBezTo>
                <a:cubicBezTo>
                  <a:pt x="594133" y="118346"/>
                  <a:pt x="591967" y="138545"/>
                  <a:pt x="589448" y="158697"/>
                </a:cubicBezTo>
                <a:cubicBezTo>
                  <a:pt x="591967" y="287167"/>
                  <a:pt x="592419" y="415694"/>
                  <a:pt x="597005" y="544106"/>
                </a:cubicBezTo>
                <a:cubicBezTo>
                  <a:pt x="597463" y="556942"/>
                  <a:pt x="599502" y="570085"/>
                  <a:pt x="604562" y="581891"/>
                </a:cubicBezTo>
                <a:cubicBezTo>
                  <a:pt x="607369" y="588440"/>
                  <a:pt x="615226" y="591441"/>
                  <a:pt x="619677" y="597005"/>
                </a:cubicBezTo>
                <a:cubicBezTo>
                  <a:pt x="664016" y="652427"/>
                  <a:pt x="603047" y="589444"/>
                  <a:pt x="657462" y="634790"/>
                </a:cubicBezTo>
                <a:cubicBezTo>
                  <a:pt x="665672" y="641632"/>
                  <a:pt x="670854" y="652159"/>
                  <a:pt x="680133" y="657461"/>
                </a:cubicBezTo>
                <a:cubicBezTo>
                  <a:pt x="689151" y="662614"/>
                  <a:pt x="700413" y="662034"/>
                  <a:pt x="710361" y="665018"/>
                </a:cubicBezTo>
                <a:cubicBezTo>
                  <a:pt x="763396" y="680929"/>
                  <a:pt x="738933" y="680132"/>
                  <a:pt x="763260" y="680132"/>
                </a:cubicBezTo>
              </a:path>
            </a:pathLst>
          </a:cu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Forma libre: forma 8"/>
          <p:cNvSpPr/>
          <p:nvPr/>
        </p:nvSpPr>
        <p:spPr>
          <a:xfrm>
            <a:off x="8773706" y="5485463"/>
            <a:ext cx="1481238" cy="740589"/>
          </a:xfrm>
          <a:custGeom>
            <a:avLst/>
            <a:gdLst>
              <a:gd name="connsiteX0" fmla="*/ 0 w 1481238"/>
              <a:gd name="connsiteY0" fmla="*/ 0 h 740589"/>
              <a:gd name="connsiteX1" fmla="*/ 120912 w 1481238"/>
              <a:gd name="connsiteY1" fmla="*/ 30228 h 740589"/>
              <a:gd name="connsiteX2" fmla="*/ 136026 w 1481238"/>
              <a:gd name="connsiteY2" fmla="*/ 45343 h 740589"/>
              <a:gd name="connsiteX3" fmla="*/ 151140 w 1481238"/>
              <a:gd name="connsiteY3" fmla="*/ 75571 h 740589"/>
              <a:gd name="connsiteX4" fmla="*/ 143583 w 1481238"/>
              <a:gd name="connsiteY4" fmla="*/ 249382 h 740589"/>
              <a:gd name="connsiteX5" fmla="*/ 136026 w 1481238"/>
              <a:gd name="connsiteY5" fmla="*/ 287167 h 740589"/>
              <a:gd name="connsiteX6" fmla="*/ 151140 w 1481238"/>
              <a:gd name="connsiteY6" fmla="*/ 559220 h 740589"/>
              <a:gd name="connsiteX7" fmla="*/ 166254 w 1481238"/>
              <a:gd name="connsiteY7" fmla="*/ 649905 h 740589"/>
              <a:gd name="connsiteX8" fmla="*/ 196482 w 1481238"/>
              <a:gd name="connsiteY8" fmla="*/ 702804 h 740589"/>
              <a:gd name="connsiteX9" fmla="*/ 234268 w 1481238"/>
              <a:gd name="connsiteY9" fmla="*/ 695247 h 740589"/>
              <a:gd name="connsiteX10" fmla="*/ 249382 w 1481238"/>
              <a:gd name="connsiteY10" fmla="*/ 672576 h 740589"/>
              <a:gd name="connsiteX11" fmla="*/ 279610 w 1481238"/>
              <a:gd name="connsiteY11" fmla="*/ 604562 h 740589"/>
              <a:gd name="connsiteX12" fmla="*/ 287167 w 1481238"/>
              <a:gd name="connsiteY12" fmla="*/ 559220 h 740589"/>
              <a:gd name="connsiteX13" fmla="*/ 302281 w 1481238"/>
              <a:gd name="connsiteY13" fmla="*/ 513878 h 740589"/>
              <a:gd name="connsiteX14" fmla="*/ 317395 w 1481238"/>
              <a:gd name="connsiteY14" fmla="*/ 302281 h 740589"/>
              <a:gd name="connsiteX15" fmla="*/ 340066 w 1481238"/>
              <a:gd name="connsiteY15" fmla="*/ 234268 h 740589"/>
              <a:gd name="connsiteX16" fmla="*/ 347623 w 1481238"/>
              <a:gd name="connsiteY16" fmla="*/ 211597 h 740589"/>
              <a:gd name="connsiteX17" fmla="*/ 362737 w 1481238"/>
              <a:gd name="connsiteY17" fmla="*/ 83128 h 740589"/>
              <a:gd name="connsiteX18" fmla="*/ 377851 w 1481238"/>
              <a:gd name="connsiteY18" fmla="*/ 60457 h 740589"/>
              <a:gd name="connsiteX19" fmla="*/ 423193 w 1481238"/>
              <a:gd name="connsiteY19" fmla="*/ 45343 h 740589"/>
              <a:gd name="connsiteX20" fmla="*/ 468535 w 1481238"/>
              <a:gd name="connsiteY20" fmla="*/ 52900 h 740589"/>
              <a:gd name="connsiteX21" fmla="*/ 476092 w 1481238"/>
              <a:gd name="connsiteY21" fmla="*/ 75571 h 740589"/>
              <a:gd name="connsiteX22" fmla="*/ 483649 w 1481238"/>
              <a:gd name="connsiteY22" fmla="*/ 113356 h 740589"/>
              <a:gd name="connsiteX23" fmla="*/ 476092 w 1481238"/>
              <a:gd name="connsiteY23" fmla="*/ 528992 h 740589"/>
              <a:gd name="connsiteX24" fmla="*/ 483649 w 1481238"/>
              <a:gd name="connsiteY24" fmla="*/ 672576 h 740589"/>
              <a:gd name="connsiteX25" fmla="*/ 498763 w 1481238"/>
              <a:gd name="connsiteY25" fmla="*/ 725475 h 740589"/>
              <a:gd name="connsiteX26" fmla="*/ 521434 w 1481238"/>
              <a:gd name="connsiteY26" fmla="*/ 740589 h 740589"/>
              <a:gd name="connsiteX27" fmla="*/ 581891 w 1481238"/>
              <a:gd name="connsiteY27" fmla="*/ 717918 h 740589"/>
              <a:gd name="connsiteX28" fmla="*/ 597005 w 1481238"/>
              <a:gd name="connsiteY28" fmla="*/ 672576 h 740589"/>
              <a:gd name="connsiteX29" fmla="*/ 604562 w 1481238"/>
              <a:gd name="connsiteY29" fmla="*/ 649905 h 740589"/>
              <a:gd name="connsiteX30" fmla="*/ 612119 w 1481238"/>
              <a:gd name="connsiteY30" fmla="*/ 506321 h 740589"/>
              <a:gd name="connsiteX31" fmla="*/ 619676 w 1481238"/>
              <a:gd name="connsiteY31" fmla="*/ 468536 h 740589"/>
              <a:gd name="connsiteX32" fmla="*/ 627233 w 1481238"/>
              <a:gd name="connsiteY32" fmla="*/ 408080 h 740589"/>
              <a:gd name="connsiteX33" fmla="*/ 649904 w 1481238"/>
              <a:gd name="connsiteY33" fmla="*/ 332509 h 740589"/>
              <a:gd name="connsiteX34" fmla="*/ 657461 w 1481238"/>
              <a:gd name="connsiteY34" fmla="*/ 309838 h 740589"/>
              <a:gd name="connsiteX35" fmla="*/ 665018 w 1481238"/>
              <a:gd name="connsiteY35" fmla="*/ 287167 h 740589"/>
              <a:gd name="connsiteX36" fmla="*/ 672575 w 1481238"/>
              <a:gd name="connsiteY36" fmla="*/ 188926 h 740589"/>
              <a:gd name="connsiteX37" fmla="*/ 680132 w 1481238"/>
              <a:gd name="connsiteY37" fmla="*/ 158698 h 740589"/>
              <a:gd name="connsiteX38" fmla="*/ 672575 w 1481238"/>
              <a:gd name="connsiteY38" fmla="*/ 75571 h 740589"/>
              <a:gd name="connsiteX39" fmla="*/ 725474 w 1481238"/>
              <a:gd name="connsiteY39" fmla="*/ 22671 h 740589"/>
              <a:gd name="connsiteX40" fmla="*/ 793487 w 1481238"/>
              <a:gd name="connsiteY40" fmla="*/ 52900 h 740589"/>
              <a:gd name="connsiteX41" fmla="*/ 816158 w 1481238"/>
              <a:gd name="connsiteY41" fmla="*/ 75571 h 740589"/>
              <a:gd name="connsiteX42" fmla="*/ 831273 w 1481238"/>
              <a:gd name="connsiteY42" fmla="*/ 128470 h 740589"/>
              <a:gd name="connsiteX43" fmla="*/ 846387 w 1481238"/>
              <a:gd name="connsiteY43" fmla="*/ 400523 h 740589"/>
              <a:gd name="connsiteX44" fmla="*/ 853944 w 1481238"/>
              <a:gd name="connsiteY44" fmla="*/ 453422 h 740589"/>
              <a:gd name="connsiteX45" fmla="*/ 861501 w 1481238"/>
              <a:gd name="connsiteY45" fmla="*/ 528992 h 740589"/>
              <a:gd name="connsiteX46" fmla="*/ 869058 w 1481238"/>
              <a:gd name="connsiteY46" fmla="*/ 566777 h 740589"/>
              <a:gd name="connsiteX47" fmla="*/ 891729 w 1481238"/>
              <a:gd name="connsiteY47" fmla="*/ 581891 h 740589"/>
              <a:gd name="connsiteX48" fmla="*/ 921957 w 1481238"/>
              <a:gd name="connsiteY48" fmla="*/ 528992 h 740589"/>
              <a:gd name="connsiteX49" fmla="*/ 944628 w 1481238"/>
              <a:gd name="connsiteY49" fmla="*/ 453422 h 740589"/>
              <a:gd name="connsiteX50" fmla="*/ 959742 w 1481238"/>
              <a:gd name="connsiteY50" fmla="*/ 408080 h 740589"/>
              <a:gd name="connsiteX51" fmla="*/ 967299 w 1481238"/>
              <a:gd name="connsiteY51" fmla="*/ 355181 h 740589"/>
              <a:gd name="connsiteX52" fmla="*/ 974856 w 1481238"/>
              <a:gd name="connsiteY52" fmla="*/ 98242 h 740589"/>
              <a:gd name="connsiteX53" fmla="*/ 989970 w 1481238"/>
              <a:gd name="connsiteY53" fmla="*/ 75571 h 740589"/>
              <a:gd name="connsiteX54" fmla="*/ 1035312 w 1481238"/>
              <a:gd name="connsiteY54" fmla="*/ 60457 h 740589"/>
              <a:gd name="connsiteX55" fmla="*/ 1065540 w 1481238"/>
              <a:gd name="connsiteY55" fmla="*/ 68014 h 740589"/>
              <a:gd name="connsiteX56" fmla="*/ 1118439 w 1481238"/>
              <a:gd name="connsiteY56" fmla="*/ 52900 h 740589"/>
              <a:gd name="connsiteX57" fmla="*/ 1133554 w 1481238"/>
              <a:gd name="connsiteY57" fmla="*/ 37785 h 740589"/>
              <a:gd name="connsiteX58" fmla="*/ 1194010 w 1481238"/>
              <a:gd name="connsiteY58" fmla="*/ 45343 h 740589"/>
              <a:gd name="connsiteX59" fmla="*/ 1201567 w 1481238"/>
              <a:gd name="connsiteY59" fmla="*/ 68014 h 740589"/>
              <a:gd name="connsiteX60" fmla="*/ 1209124 w 1481238"/>
              <a:gd name="connsiteY60" fmla="*/ 98242 h 740589"/>
              <a:gd name="connsiteX61" fmla="*/ 1224238 w 1481238"/>
              <a:gd name="connsiteY61" fmla="*/ 272053 h 740589"/>
              <a:gd name="connsiteX62" fmla="*/ 1239352 w 1481238"/>
              <a:gd name="connsiteY62" fmla="*/ 392966 h 740589"/>
              <a:gd name="connsiteX63" fmla="*/ 1246909 w 1481238"/>
              <a:gd name="connsiteY63" fmla="*/ 476093 h 740589"/>
              <a:gd name="connsiteX64" fmla="*/ 1269580 w 1481238"/>
              <a:gd name="connsiteY64" fmla="*/ 491207 h 740589"/>
              <a:gd name="connsiteX65" fmla="*/ 1345150 w 1481238"/>
              <a:gd name="connsiteY65" fmla="*/ 506321 h 740589"/>
              <a:gd name="connsiteX66" fmla="*/ 1382935 w 1481238"/>
              <a:gd name="connsiteY66" fmla="*/ 498764 h 740589"/>
              <a:gd name="connsiteX67" fmla="*/ 1405606 w 1481238"/>
              <a:gd name="connsiteY67" fmla="*/ 483650 h 740589"/>
              <a:gd name="connsiteX68" fmla="*/ 1420720 w 1481238"/>
              <a:gd name="connsiteY68" fmla="*/ 430751 h 740589"/>
              <a:gd name="connsiteX69" fmla="*/ 1413163 w 1481238"/>
              <a:gd name="connsiteY69" fmla="*/ 204040 h 740589"/>
              <a:gd name="connsiteX70" fmla="*/ 1413163 w 1481238"/>
              <a:gd name="connsiteY70" fmla="*/ 83128 h 740589"/>
              <a:gd name="connsiteX71" fmla="*/ 1458506 w 1481238"/>
              <a:gd name="connsiteY71" fmla="*/ 52900 h 740589"/>
              <a:gd name="connsiteX72" fmla="*/ 1481177 w 1481238"/>
              <a:gd name="connsiteY72" fmla="*/ 52900 h 740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481238" h="740589">
                <a:moveTo>
                  <a:pt x="0" y="0"/>
                </a:moveTo>
                <a:cubicBezTo>
                  <a:pt x="69394" y="10676"/>
                  <a:pt x="81042" y="-1669"/>
                  <a:pt x="120912" y="30228"/>
                </a:cubicBezTo>
                <a:cubicBezTo>
                  <a:pt x="126476" y="34679"/>
                  <a:pt x="132074" y="39415"/>
                  <a:pt x="136026" y="45343"/>
                </a:cubicBezTo>
                <a:cubicBezTo>
                  <a:pt x="142275" y="54716"/>
                  <a:pt x="146102" y="65495"/>
                  <a:pt x="151140" y="75571"/>
                </a:cubicBezTo>
                <a:cubicBezTo>
                  <a:pt x="148621" y="133508"/>
                  <a:pt x="147715" y="191538"/>
                  <a:pt x="143583" y="249382"/>
                </a:cubicBezTo>
                <a:cubicBezTo>
                  <a:pt x="142668" y="262194"/>
                  <a:pt x="136026" y="274323"/>
                  <a:pt x="136026" y="287167"/>
                </a:cubicBezTo>
                <a:cubicBezTo>
                  <a:pt x="136026" y="521116"/>
                  <a:pt x="118031" y="459892"/>
                  <a:pt x="151140" y="559220"/>
                </a:cubicBezTo>
                <a:cubicBezTo>
                  <a:pt x="153883" y="581164"/>
                  <a:pt x="156892" y="624940"/>
                  <a:pt x="166254" y="649905"/>
                </a:cubicBezTo>
                <a:cubicBezTo>
                  <a:pt x="174472" y="671820"/>
                  <a:pt x="183954" y="684011"/>
                  <a:pt x="196482" y="702804"/>
                </a:cubicBezTo>
                <a:cubicBezTo>
                  <a:pt x="209077" y="700285"/>
                  <a:pt x="223116" y="701620"/>
                  <a:pt x="234268" y="695247"/>
                </a:cubicBezTo>
                <a:cubicBezTo>
                  <a:pt x="242154" y="690741"/>
                  <a:pt x="245693" y="680876"/>
                  <a:pt x="249382" y="672576"/>
                </a:cubicBezTo>
                <a:cubicBezTo>
                  <a:pt x="285354" y="591638"/>
                  <a:pt x="245405" y="655869"/>
                  <a:pt x="279610" y="604562"/>
                </a:cubicBezTo>
                <a:cubicBezTo>
                  <a:pt x="282129" y="589448"/>
                  <a:pt x="283451" y="574085"/>
                  <a:pt x="287167" y="559220"/>
                </a:cubicBezTo>
                <a:cubicBezTo>
                  <a:pt x="291031" y="543764"/>
                  <a:pt x="302281" y="513878"/>
                  <a:pt x="302281" y="513878"/>
                </a:cubicBezTo>
                <a:cubicBezTo>
                  <a:pt x="306092" y="422410"/>
                  <a:pt x="295880" y="373999"/>
                  <a:pt x="317395" y="302281"/>
                </a:cubicBezTo>
                <a:cubicBezTo>
                  <a:pt x="324262" y="279392"/>
                  <a:pt x="332509" y="256939"/>
                  <a:pt x="340066" y="234268"/>
                </a:cubicBezTo>
                <a:lnTo>
                  <a:pt x="347623" y="211597"/>
                </a:lnTo>
                <a:cubicBezTo>
                  <a:pt x="348817" y="194880"/>
                  <a:pt x="345561" y="117480"/>
                  <a:pt x="362737" y="83128"/>
                </a:cubicBezTo>
                <a:cubicBezTo>
                  <a:pt x="366799" y="75004"/>
                  <a:pt x="370149" y="65271"/>
                  <a:pt x="377851" y="60457"/>
                </a:cubicBezTo>
                <a:cubicBezTo>
                  <a:pt x="391361" y="52013"/>
                  <a:pt x="423193" y="45343"/>
                  <a:pt x="423193" y="45343"/>
                </a:cubicBezTo>
                <a:cubicBezTo>
                  <a:pt x="438307" y="47862"/>
                  <a:pt x="455231" y="45298"/>
                  <a:pt x="468535" y="52900"/>
                </a:cubicBezTo>
                <a:cubicBezTo>
                  <a:pt x="475451" y="56852"/>
                  <a:pt x="474160" y="67843"/>
                  <a:pt x="476092" y="75571"/>
                </a:cubicBezTo>
                <a:cubicBezTo>
                  <a:pt x="479207" y="88032"/>
                  <a:pt x="481130" y="100761"/>
                  <a:pt x="483649" y="113356"/>
                </a:cubicBezTo>
                <a:cubicBezTo>
                  <a:pt x="481130" y="251901"/>
                  <a:pt x="476092" y="390424"/>
                  <a:pt x="476092" y="528992"/>
                </a:cubicBezTo>
                <a:cubicBezTo>
                  <a:pt x="476092" y="576920"/>
                  <a:pt x="479497" y="624829"/>
                  <a:pt x="483649" y="672576"/>
                </a:cubicBezTo>
                <a:cubicBezTo>
                  <a:pt x="483781" y="674099"/>
                  <a:pt x="495098" y="720893"/>
                  <a:pt x="498763" y="725475"/>
                </a:cubicBezTo>
                <a:cubicBezTo>
                  <a:pt x="504437" y="732567"/>
                  <a:pt x="513877" y="735551"/>
                  <a:pt x="521434" y="740589"/>
                </a:cubicBezTo>
                <a:cubicBezTo>
                  <a:pt x="536675" y="737541"/>
                  <a:pt x="570771" y="735709"/>
                  <a:pt x="581891" y="717918"/>
                </a:cubicBezTo>
                <a:cubicBezTo>
                  <a:pt x="590335" y="704408"/>
                  <a:pt x="591967" y="687690"/>
                  <a:pt x="597005" y="672576"/>
                </a:cubicBezTo>
                <a:lnTo>
                  <a:pt x="604562" y="649905"/>
                </a:lnTo>
                <a:cubicBezTo>
                  <a:pt x="607081" y="602044"/>
                  <a:pt x="608139" y="554083"/>
                  <a:pt x="612119" y="506321"/>
                </a:cubicBezTo>
                <a:cubicBezTo>
                  <a:pt x="613186" y="493521"/>
                  <a:pt x="617723" y="481231"/>
                  <a:pt x="619676" y="468536"/>
                </a:cubicBezTo>
                <a:cubicBezTo>
                  <a:pt x="622764" y="448463"/>
                  <a:pt x="623894" y="428113"/>
                  <a:pt x="627233" y="408080"/>
                </a:cubicBezTo>
                <a:cubicBezTo>
                  <a:pt x="631040" y="385239"/>
                  <a:pt x="643186" y="352664"/>
                  <a:pt x="649904" y="332509"/>
                </a:cubicBezTo>
                <a:lnTo>
                  <a:pt x="657461" y="309838"/>
                </a:lnTo>
                <a:lnTo>
                  <a:pt x="665018" y="287167"/>
                </a:lnTo>
                <a:cubicBezTo>
                  <a:pt x="667537" y="254420"/>
                  <a:pt x="668737" y="221545"/>
                  <a:pt x="672575" y="188926"/>
                </a:cubicBezTo>
                <a:cubicBezTo>
                  <a:pt x="673789" y="178611"/>
                  <a:pt x="680132" y="169084"/>
                  <a:pt x="680132" y="158698"/>
                </a:cubicBezTo>
                <a:cubicBezTo>
                  <a:pt x="680132" y="130875"/>
                  <a:pt x="675094" y="103280"/>
                  <a:pt x="672575" y="75571"/>
                </a:cubicBezTo>
                <a:cubicBezTo>
                  <a:pt x="707222" y="23600"/>
                  <a:pt x="685570" y="35972"/>
                  <a:pt x="725474" y="22671"/>
                </a:cubicBezTo>
                <a:cubicBezTo>
                  <a:pt x="758430" y="33656"/>
                  <a:pt x="769534" y="32938"/>
                  <a:pt x="793487" y="52900"/>
                </a:cubicBezTo>
                <a:cubicBezTo>
                  <a:pt x="801697" y="59742"/>
                  <a:pt x="808601" y="68014"/>
                  <a:pt x="816158" y="75571"/>
                </a:cubicBezTo>
                <a:cubicBezTo>
                  <a:pt x="820190" y="87667"/>
                  <a:pt x="830661" y="117149"/>
                  <a:pt x="831273" y="128470"/>
                </a:cubicBezTo>
                <a:cubicBezTo>
                  <a:pt x="846368" y="407703"/>
                  <a:pt x="811832" y="296858"/>
                  <a:pt x="846387" y="400523"/>
                </a:cubicBezTo>
                <a:cubicBezTo>
                  <a:pt x="848906" y="418156"/>
                  <a:pt x="851863" y="435732"/>
                  <a:pt x="853944" y="453422"/>
                </a:cubicBezTo>
                <a:cubicBezTo>
                  <a:pt x="856902" y="478564"/>
                  <a:pt x="858155" y="503898"/>
                  <a:pt x="861501" y="528992"/>
                </a:cubicBezTo>
                <a:cubicBezTo>
                  <a:pt x="863199" y="541724"/>
                  <a:pt x="862685" y="555625"/>
                  <a:pt x="869058" y="566777"/>
                </a:cubicBezTo>
                <a:cubicBezTo>
                  <a:pt x="873564" y="574663"/>
                  <a:pt x="884172" y="576853"/>
                  <a:pt x="891729" y="581891"/>
                </a:cubicBezTo>
                <a:cubicBezTo>
                  <a:pt x="905362" y="561442"/>
                  <a:pt x="912369" y="552962"/>
                  <a:pt x="921957" y="528992"/>
                </a:cubicBezTo>
                <a:cubicBezTo>
                  <a:pt x="943332" y="475556"/>
                  <a:pt x="931267" y="497959"/>
                  <a:pt x="944628" y="453422"/>
                </a:cubicBezTo>
                <a:cubicBezTo>
                  <a:pt x="949206" y="438162"/>
                  <a:pt x="959742" y="408080"/>
                  <a:pt x="959742" y="408080"/>
                </a:cubicBezTo>
                <a:cubicBezTo>
                  <a:pt x="962261" y="390447"/>
                  <a:pt x="966431" y="372972"/>
                  <a:pt x="967299" y="355181"/>
                </a:cubicBezTo>
                <a:cubicBezTo>
                  <a:pt x="971474" y="269599"/>
                  <a:pt x="967931" y="183645"/>
                  <a:pt x="974856" y="98242"/>
                </a:cubicBezTo>
                <a:cubicBezTo>
                  <a:pt x="975590" y="89189"/>
                  <a:pt x="982268" y="80385"/>
                  <a:pt x="989970" y="75571"/>
                </a:cubicBezTo>
                <a:cubicBezTo>
                  <a:pt x="1003480" y="67127"/>
                  <a:pt x="1035312" y="60457"/>
                  <a:pt x="1035312" y="60457"/>
                </a:cubicBezTo>
                <a:cubicBezTo>
                  <a:pt x="1045388" y="62976"/>
                  <a:pt x="1055154" y="68014"/>
                  <a:pt x="1065540" y="68014"/>
                </a:cubicBezTo>
                <a:cubicBezTo>
                  <a:pt x="1075029" y="68014"/>
                  <a:pt x="1107748" y="56464"/>
                  <a:pt x="1118439" y="52900"/>
                </a:cubicBezTo>
                <a:cubicBezTo>
                  <a:pt x="1123477" y="47862"/>
                  <a:pt x="1126464" y="38494"/>
                  <a:pt x="1133554" y="37785"/>
                </a:cubicBezTo>
                <a:cubicBezTo>
                  <a:pt x="1153762" y="35764"/>
                  <a:pt x="1175452" y="37095"/>
                  <a:pt x="1194010" y="45343"/>
                </a:cubicBezTo>
                <a:cubicBezTo>
                  <a:pt x="1201289" y="48578"/>
                  <a:pt x="1199379" y="60355"/>
                  <a:pt x="1201567" y="68014"/>
                </a:cubicBezTo>
                <a:cubicBezTo>
                  <a:pt x="1204420" y="78000"/>
                  <a:pt x="1206605" y="88166"/>
                  <a:pt x="1209124" y="98242"/>
                </a:cubicBezTo>
                <a:cubicBezTo>
                  <a:pt x="1214162" y="156179"/>
                  <a:pt x="1217025" y="214346"/>
                  <a:pt x="1224238" y="272053"/>
                </a:cubicBezTo>
                <a:cubicBezTo>
                  <a:pt x="1229276" y="312357"/>
                  <a:pt x="1235675" y="352515"/>
                  <a:pt x="1239352" y="392966"/>
                </a:cubicBezTo>
                <a:cubicBezTo>
                  <a:pt x="1241871" y="420675"/>
                  <a:pt x="1238727" y="449500"/>
                  <a:pt x="1246909" y="476093"/>
                </a:cubicBezTo>
                <a:cubicBezTo>
                  <a:pt x="1249580" y="484774"/>
                  <a:pt x="1261456" y="487145"/>
                  <a:pt x="1269580" y="491207"/>
                </a:cubicBezTo>
                <a:cubicBezTo>
                  <a:pt x="1290683" y="501759"/>
                  <a:pt x="1325655" y="503536"/>
                  <a:pt x="1345150" y="506321"/>
                </a:cubicBezTo>
                <a:cubicBezTo>
                  <a:pt x="1357745" y="503802"/>
                  <a:pt x="1370908" y="503274"/>
                  <a:pt x="1382935" y="498764"/>
                </a:cubicBezTo>
                <a:cubicBezTo>
                  <a:pt x="1391439" y="495575"/>
                  <a:pt x="1399932" y="490742"/>
                  <a:pt x="1405606" y="483650"/>
                </a:cubicBezTo>
                <a:cubicBezTo>
                  <a:pt x="1409548" y="478722"/>
                  <a:pt x="1420226" y="432726"/>
                  <a:pt x="1420720" y="430751"/>
                </a:cubicBezTo>
                <a:cubicBezTo>
                  <a:pt x="1418201" y="355181"/>
                  <a:pt x="1417737" y="279514"/>
                  <a:pt x="1413163" y="204040"/>
                </a:cubicBezTo>
                <a:cubicBezTo>
                  <a:pt x="1409123" y="137388"/>
                  <a:pt x="1347669" y="242182"/>
                  <a:pt x="1413163" y="83128"/>
                </a:cubicBezTo>
                <a:cubicBezTo>
                  <a:pt x="1420079" y="66331"/>
                  <a:pt x="1441273" y="58644"/>
                  <a:pt x="1458506" y="52900"/>
                </a:cubicBezTo>
                <a:cubicBezTo>
                  <a:pt x="1483567" y="44546"/>
                  <a:pt x="1481177" y="37377"/>
                  <a:pt x="1481177" y="5290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654" y="1143691"/>
            <a:ext cx="5952210" cy="165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4528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1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1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 animBg="1"/>
      <p:bldP spid="14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686" y="1175657"/>
            <a:ext cx="6356784" cy="5543570"/>
          </a:xfrm>
          <a:prstGeom prst="rect">
            <a:avLst/>
          </a:prstGeom>
        </p:spPr>
      </p:pic>
      <p:cxnSp>
        <p:nvCxnSpPr>
          <p:cNvPr id="6" name="Conector recto 5"/>
          <p:cNvCxnSpPr/>
          <p:nvPr/>
        </p:nvCxnSpPr>
        <p:spPr>
          <a:xfrm>
            <a:off x="437322" y="1007165"/>
            <a:ext cx="11569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/>
          <p:cNvSpPr txBox="1"/>
          <p:nvPr/>
        </p:nvSpPr>
        <p:spPr>
          <a:xfrm>
            <a:off x="437322" y="1119573"/>
            <a:ext cx="5065230" cy="56323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br>
              <a:rPr lang="es-MX" sz="4000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es-MX" sz="4000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es-MX" sz="4000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es-MX" sz="40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s-MX" sz="4000" dirty="0">
                <a:solidFill>
                  <a:schemeClr val="bg1">
                    <a:lumMod val="95000"/>
                  </a:schemeClr>
                </a:solidFill>
              </a:rPr>
              <a:t>¿Cómo se </a:t>
            </a:r>
            <a:br>
              <a:rPr lang="es-MX" sz="40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s-MX" sz="4000" dirty="0">
                <a:solidFill>
                  <a:schemeClr val="bg1">
                    <a:lumMod val="95000"/>
                  </a:schemeClr>
                </a:solidFill>
              </a:rPr>
              <a:t>calcula el </a:t>
            </a:r>
            <a:r>
              <a:rPr lang="es-MX" sz="4000" b="1" dirty="0">
                <a:solidFill>
                  <a:schemeClr val="bg1">
                    <a:lumMod val="95000"/>
                  </a:schemeClr>
                </a:solidFill>
              </a:rPr>
              <a:t>SPI</a:t>
            </a:r>
            <a:r>
              <a:rPr lang="es-MX" sz="4000" dirty="0">
                <a:solidFill>
                  <a:schemeClr val="bg1">
                    <a:lumMod val="95000"/>
                  </a:schemeClr>
                </a:solidFill>
              </a:rPr>
              <a:t>?</a:t>
            </a:r>
            <a:br>
              <a:rPr lang="es-MX" sz="4000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es-MX" sz="4000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es-MX" sz="4000" dirty="0">
                <a:solidFill>
                  <a:schemeClr val="bg1">
                    <a:lumMod val="95000"/>
                  </a:schemeClr>
                </a:solidFill>
              </a:rPr>
            </a:br>
            <a:endParaRPr lang="es-MX" sz="4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1628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1"/>
          <p:cNvCxnSpPr/>
          <p:nvPr/>
        </p:nvCxnSpPr>
        <p:spPr>
          <a:xfrm>
            <a:off x="437322" y="1007165"/>
            <a:ext cx="11569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38" y="1077841"/>
            <a:ext cx="5157532" cy="5780159"/>
          </a:xfrm>
          <a:prstGeom prst="rect">
            <a:avLst/>
          </a:prstGeom>
        </p:spPr>
      </p:pic>
      <p:sp>
        <p:nvSpPr>
          <p:cNvPr id="4" name="Elipse 3"/>
          <p:cNvSpPr/>
          <p:nvPr/>
        </p:nvSpPr>
        <p:spPr>
          <a:xfrm>
            <a:off x="635726" y="2194560"/>
            <a:ext cx="2299063" cy="12192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896" y="1077841"/>
            <a:ext cx="5180854" cy="2629758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6277342" y="1077841"/>
            <a:ext cx="1219227" cy="24588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Flecha: a la derecha 8"/>
          <p:cNvSpPr/>
          <p:nvPr/>
        </p:nvSpPr>
        <p:spPr>
          <a:xfrm rot="2101827">
            <a:off x="7456254" y="2293149"/>
            <a:ext cx="504313" cy="6423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284" y="2773672"/>
            <a:ext cx="2862078" cy="40843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10" name="Rectángulo 9"/>
          <p:cNvSpPr/>
          <p:nvPr/>
        </p:nvSpPr>
        <p:spPr>
          <a:xfrm>
            <a:off x="8535267" y="3022056"/>
            <a:ext cx="218862" cy="1527273"/>
          </a:xfrm>
          <a:prstGeom prst="rect">
            <a:avLst/>
          </a:prstGeom>
          <a:solidFill>
            <a:srgbClr val="FF0000">
              <a:alpha val="23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20" name="Grupo 19"/>
          <p:cNvGrpSpPr/>
          <p:nvPr/>
        </p:nvGrpSpPr>
        <p:grpSpPr>
          <a:xfrm>
            <a:off x="8754129" y="4549329"/>
            <a:ext cx="832" cy="1828800"/>
            <a:chOff x="8754129" y="4549329"/>
            <a:chExt cx="832" cy="1828800"/>
          </a:xfrm>
        </p:grpSpPr>
        <p:cxnSp>
          <p:nvCxnSpPr>
            <p:cNvPr id="12" name="Conector recto de flecha 11"/>
            <p:cNvCxnSpPr/>
            <p:nvPr/>
          </p:nvCxnSpPr>
          <p:spPr>
            <a:xfrm>
              <a:off x="8754961" y="4549329"/>
              <a:ext cx="0" cy="87661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>
              <a:off x="8754129" y="5425944"/>
              <a:ext cx="0" cy="952185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o 17"/>
          <p:cNvGrpSpPr/>
          <p:nvPr/>
        </p:nvGrpSpPr>
        <p:grpSpPr>
          <a:xfrm>
            <a:off x="8196525" y="2739903"/>
            <a:ext cx="585570" cy="369332"/>
            <a:chOff x="8196525" y="2739903"/>
            <a:chExt cx="585570" cy="369332"/>
          </a:xfrm>
        </p:grpSpPr>
        <p:cxnSp>
          <p:nvCxnSpPr>
            <p:cNvPr id="16" name="Conector recto de flecha 15"/>
            <p:cNvCxnSpPr/>
            <p:nvPr/>
          </p:nvCxnSpPr>
          <p:spPr>
            <a:xfrm>
              <a:off x="8505039" y="2924569"/>
              <a:ext cx="277056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uadroTexto 16"/>
            <p:cNvSpPr txBox="1"/>
            <p:nvPr/>
          </p:nvSpPr>
          <p:spPr>
            <a:xfrm>
              <a:off x="8196525" y="2739903"/>
              <a:ext cx="4540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>
                  <a:solidFill>
                    <a:srgbClr val="FF0000"/>
                  </a:solidFill>
                </a:rPr>
                <a:t>12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/>
              <p:cNvSpPr txBox="1"/>
              <p:nvPr/>
            </p:nvSpPr>
            <p:spPr>
              <a:xfrm>
                <a:off x="10472173" y="5267246"/>
                <a:ext cx="1165640" cy="8198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s-MX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MX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𝑝𝑝</m:t>
                                  </m:r>
                                </m:e>
                                <m:sub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9" name="Cuadro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2173" y="5267246"/>
                <a:ext cx="1165640" cy="8198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491989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5" dur="1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26 1.11111E-6 L 0.11914 1.11111E-6 " pathEditMode="relative" rAng="0" ptsTypes="AA">
                                      <p:cBhvr>
                                        <p:cTn id="49" dur="26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94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26 -3.33333E-6 L 0.1224 -0.00301 " pathEditMode="relative" rAng="0" ptsTypes="AA">
                                      <p:cBhvr>
                                        <p:cTn id="51" dur="2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51" y="-162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25 7.40741E-7 L 0.11953 -0.0007 " pathEditMode="relative" rAng="0" ptsTypes="AA">
                                      <p:cBhvr>
                                        <p:cTn id="53" dur="26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07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9" grpId="0" animBg="1"/>
      <p:bldP spid="10" grpId="0" animBg="1"/>
      <p:bldP spid="10" grpId="1" animBg="1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/>
          <p:cNvGrpSpPr/>
          <p:nvPr/>
        </p:nvGrpSpPr>
        <p:grpSpPr>
          <a:xfrm>
            <a:off x="8423488" y="1007165"/>
            <a:ext cx="3140961" cy="2573385"/>
            <a:chOff x="8423488" y="1007165"/>
            <a:chExt cx="3140961" cy="2573385"/>
          </a:xfrm>
        </p:grpSpPr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0509" y="1007165"/>
              <a:ext cx="2993940" cy="189930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uadroTexto 7"/>
                <p:cNvSpPr txBox="1"/>
                <p:nvPr/>
              </p:nvSpPr>
              <p:spPr>
                <a:xfrm>
                  <a:off x="8423488" y="1187963"/>
                  <a:ext cx="322396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11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s-MX" sz="11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MX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sz="1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MX" sz="1100" dirty="0"/>
                </a:p>
              </p:txBody>
            </p:sp>
          </mc:Choice>
          <mc:Fallback xmlns="">
            <p:sp>
              <p:nvSpPr>
                <p:cNvPr id="8" name="CuadroTexto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3488" y="1187963"/>
                  <a:ext cx="322396" cy="169277"/>
                </a:xfrm>
                <a:prstGeom prst="rect">
                  <a:avLst/>
                </a:prstGeom>
                <a:blipFill>
                  <a:blip r:embed="rId3"/>
                  <a:stretch>
                    <a:fillRect l="-9434" r="-15094" b="-35714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uadroTexto 8"/>
                <p:cNvSpPr txBox="1"/>
                <p:nvPr/>
              </p:nvSpPr>
              <p:spPr>
                <a:xfrm>
                  <a:off x="8745884" y="2768596"/>
                  <a:ext cx="1994264" cy="81195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limLoc m:val="undOvr"/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4"/>
                              </m:rP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=−∞</m:t>
                            </m:r>
                          </m:sub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e>
                        </m:nary>
                      </m:oMath>
                    </m:oMathPara>
                  </a14:m>
                  <a:endParaRPr lang="es-MX" dirty="0"/>
                </a:p>
              </p:txBody>
            </p:sp>
          </mc:Choice>
          <mc:Fallback xmlns="">
            <p:sp>
              <p:nvSpPr>
                <p:cNvPr id="9" name="CuadroTexto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5884" y="2768596"/>
                  <a:ext cx="1994264" cy="8119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" name="Conector recto 1"/>
          <p:cNvCxnSpPr/>
          <p:nvPr/>
        </p:nvCxnSpPr>
        <p:spPr>
          <a:xfrm>
            <a:off x="437322" y="1007165"/>
            <a:ext cx="11569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38" y="1077841"/>
            <a:ext cx="5157532" cy="5780159"/>
          </a:xfrm>
          <a:prstGeom prst="rect">
            <a:avLst/>
          </a:prstGeom>
        </p:spPr>
      </p:pic>
      <p:sp>
        <p:nvSpPr>
          <p:cNvPr id="4" name="Elipse 3"/>
          <p:cNvSpPr/>
          <p:nvPr/>
        </p:nvSpPr>
        <p:spPr>
          <a:xfrm>
            <a:off x="609600" y="4302033"/>
            <a:ext cx="2351314" cy="1323703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11" name="Grupo 10"/>
          <p:cNvGrpSpPr/>
          <p:nvPr/>
        </p:nvGrpSpPr>
        <p:grpSpPr>
          <a:xfrm>
            <a:off x="5850387" y="1077841"/>
            <a:ext cx="2516488" cy="2502709"/>
            <a:chOff x="5850387" y="1077841"/>
            <a:chExt cx="2516488" cy="2502709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0387" y="1077841"/>
              <a:ext cx="2516488" cy="250270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/>
                <p:cNvSpPr txBox="1"/>
                <p:nvPr/>
              </p:nvSpPr>
              <p:spPr>
                <a:xfrm>
                  <a:off x="6106076" y="1228016"/>
                  <a:ext cx="311367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11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s-MX" sz="11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MX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sz="1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MX" sz="1100" dirty="0"/>
                </a:p>
              </p:txBody>
            </p:sp>
          </mc:Choice>
          <mc:Fallback xmlns="">
            <p:sp>
              <p:nvSpPr>
                <p:cNvPr id="7" name="CuadroTexto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6076" y="1228016"/>
                  <a:ext cx="311367" cy="169277"/>
                </a:xfrm>
                <a:prstGeom prst="rect">
                  <a:avLst/>
                </a:prstGeom>
                <a:blipFill>
                  <a:blip r:embed="rId7"/>
                  <a:stretch>
                    <a:fillRect l="-15686" r="-17647" b="-35714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3" name="Imagen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721" y="3651225"/>
            <a:ext cx="6097269" cy="169121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631" y="3580550"/>
            <a:ext cx="3478761" cy="3115562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304800" dist="228600" dir="2160000" algn="l" rotWithShape="0">
              <a:prstClr val="black">
                <a:alpha val="40000"/>
              </a:prstClr>
            </a:outerShdw>
          </a:effectLst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339" y="1187963"/>
            <a:ext cx="6205090" cy="5318648"/>
          </a:xfrm>
          <a:prstGeom prst="rect">
            <a:avLst/>
          </a:prstGeom>
          <a:ln w="25400">
            <a:solidFill>
              <a:schemeClr val="tx1"/>
            </a:solidFill>
          </a:ln>
          <a:effectLst>
            <a:outerShdw blurRad="368300" dist="279400" dir="2700000" algn="ctr" rotWithShape="0">
              <a:schemeClr val="bg1">
                <a:lumMod val="5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769044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6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6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1"/>
          <p:cNvCxnSpPr/>
          <p:nvPr/>
        </p:nvCxnSpPr>
        <p:spPr>
          <a:xfrm>
            <a:off x="437322" y="1007165"/>
            <a:ext cx="11569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38" y="1077841"/>
            <a:ext cx="5157532" cy="5780159"/>
          </a:xfrm>
          <a:prstGeom prst="rect">
            <a:avLst/>
          </a:prstGeom>
        </p:spPr>
      </p:pic>
      <p:sp>
        <p:nvSpPr>
          <p:cNvPr id="4" name="Elipse 3"/>
          <p:cNvSpPr/>
          <p:nvPr/>
        </p:nvSpPr>
        <p:spPr>
          <a:xfrm>
            <a:off x="3100252" y="4371703"/>
            <a:ext cx="2299063" cy="12192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7" name="Grupo 6"/>
          <p:cNvGrpSpPr/>
          <p:nvPr/>
        </p:nvGrpSpPr>
        <p:grpSpPr>
          <a:xfrm>
            <a:off x="5862274" y="1050438"/>
            <a:ext cx="5730203" cy="3055981"/>
            <a:chOff x="5862274" y="1050438"/>
            <a:chExt cx="5730203" cy="3055981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2274" y="1050438"/>
              <a:ext cx="5730203" cy="2976098"/>
            </a:xfrm>
            <a:prstGeom prst="rect">
              <a:avLst/>
            </a:prstGeom>
          </p:spPr>
        </p:pic>
        <p:sp>
          <p:nvSpPr>
            <p:cNvPr id="6" name="CuadroTexto 5"/>
            <p:cNvSpPr txBox="1"/>
            <p:nvPr/>
          </p:nvSpPr>
          <p:spPr>
            <a:xfrm>
              <a:off x="6166532" y="3829420"/>
              <a:ext cx="9950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200" dirty="0"/>
                <a:t>precipitación</a:t>
              </a:r>
            </a:p>
          </p:txBody>
        </p:sp>
      </p:grpSp>
      <p:sp>
        <p:nvSpPr>
          <p:cNvPr id="9" name="Forma libre: forma 8"/>
          <p:cNvSpPr/>
          <p:nvPr/>
        </p:nvSpPr>
        <p:spPr>
          <a:xfrm>
            <a:off x="7723279" y="1927041"/>
            <a:ext cx="2660073" cy="1647432"/>
          </a:xfrm>
          <a:custGeom>
            <a:avLst/>
            <a:gdLst>
              <a:gd name="connsiteX0" fmla="*/ 52900 w 2660073"/>
              <a:gd name="connsiteY0" fmla="*/ 1647432 h 1647432"/>
              <a:gd name="connsiteX1" fmla="*/ 45342 w 2660073"/>
              <a:gd name="connsiteY1" fmla="*/ 1609647 h 1647432"/>
              <a:gd name="connsiteX2" fmla="*/ 37785 w 2660073"/>
              <a:gd name="connsiteY2" fmla="*/ 1488734 h 1647432"/>
              <a:gd name="connsiteX3" fmla="*/ 22671 w 2660073"/>
              <a:gd name="connsiteY3" fmla="*/ 1443392 h 1647432"/>
              <a:gd name="connsiteX4" fmla="*/ 15114 w 2660073"/>
              <a:gd name="connsiteY4" fmla="*/ 1345151 h 1647432"/>
              <a:gd name="connsiteX5" fmla="*/ 0 w 2660073"/>
              <a:gd name="connsiteY5" fmla="*/ 1277138 h 1647432"/>
              <a:gd name="connsiteX6" fmla="*/ 7557 w 2660073"/>
              <a:gd name="connsiteY6" fmla="*/ 1118440 h 1647432"/>
              <a:gd name="connsiteX7" fmla="*/ 15114 w 2660073"/>
              <a:gd name="connsiteY7" fmla="*/ 1080655 h 1647432"/>
              <a:gd name="connsiteX8" fmla="*/ 22671 w 2660073"/>
              <a:gd name="connsiteY8" fmla="*/ 1035313 h 1647432"/>
              <a:gd name="connsiteX9" fmla="*/ 30228 w 2660073"/>
              <a:gd name="connsiteY9" fmla="*/ 967299 h 1647432"/>
              <a:gd name="connsiteX10" fmla="*/ 37785 w 2660073"/>
              <a:gd name="connsiteY10" fmla="*/ 937071 h 1647432"/>
              <a:gd name="connsiteX11" fmla="*/ 45342 w 2660073"/>
              <a:gd name="connsiteY11" fmla="*/ 884172 h 1647432"/>
              <a:gd name="connsiteX12" fmla="*/ 37785 w 2660073"/>
              <a:gd name="connsiteY12" fmla="*/ 823716 h 1647432"/>
              <a:gd name="connsiteX13" fmla="*/ 30228 w 2660073"/>
              <a:gd name="connsiteY13" fmla="*/ 801045 h 1647432"/>
              <a:gd name="connsiteX14" fmla="*/ 22671 w 2660073"/>
              <a:gd name="connsiteY14" fmla="*/ 770817 h 1647432"/>
              <a:gd name="connsiteX15" fmla="*/ 22671 w 2660073"/>
              <a:gd name="connsiteY15" fmla="*/ 272053 h 1647432"/>
              <a:gd name="connsiteX16" fmla="*/ 30228 w 2660073"/>
              <a:gd name="connsiteY16" fmla="*/ 219154 h 1647432"/>
              <a:gd name="connsiteX17" fmla="*/ 45342 w 2660073"/>
              <a:gd name="connsiteY17" fmla="*/ 158698 h 1647432"/>
              <a:gd name="connsiteX18" fmla="*/ 52900 w 2660073"/>
              <a:gd name="connsiteY18" fmla="*/ 136027 h 1647432"/>
              <a:gd name="connsiteX19" fmla="*/ 68014 w 2660073"/>
              <a:gd name="connsiteY19" fmla="*/ 113356 h 1647432"/>
              <a:gd name="connsiteX20" fmla="*/ 113356 w 2660073"/>
              <a:gd name="connsiteY20" fmla="*/ 90685 h 1647432"/>
              <a:gd name="connsiteX21" fmla="*/ 143584 w 2660073"/>
              <a:gd name="connsiteY21" fmla="*/ 83128 h 1647432"/>
              <a:gd name="connsiteX22" fmla="*/ 196483 w 2660073"/>
              <a:gd name="connsiteY22" fmla="*/ 75571 h 1647432"/>
              <a:gd name="connsiteX23" fmla="*/ 234268 w 2660073"/>
              <a:gd name="connsiteY23" fmla="*/ 68014 h 1647432"/>
              <a:gd name="connsiteX24" fmla="*/ 430751 w 2660073"/>
              <a:gd name="connsiteY24" fmla="*/ 60457 h 1647432"/>
              <a:gd name="connsiteX25" fmla="*/ 521435 w 2660073"/>
              <a:gd name="connsiteY25" fmla="*/ 52899 h 1647432"/>
              <a:gd name="connsiteX26" fmla="*/ 665019 w 2660073"/>
              <a:gd name="connsiteY26" fmla="*/ 30228 h 1647432"/>
              <a:gd name="connsiteX27" fmla="*/ 717918 w 2660073"/>
              <a:gd name="connsiteY27" fmla="*/ 7557 h 1647432"/>
              <a:gd name="connsiteX28" fmla="*/ 770817 w 2660073"/>
              <a:gd name="connsiteY28" fmla="*/ 0 h 1647432"/>
              <a:gd name="connsiteX29" fmla="*/ 1095769 w 2660073"/>
              <a:gd name="connsiteY29" fmla="*/ 7557 h 1647432"/>
              <a:gd name="connsiteX30" fmla="*/ 1911928 w 2660073"/>
              <a:gd name="connsiteY30" fmla="*/ 15114 h 1647432"/>
              <a:gd name="connsiteX31" fmla="*/ 1972384 w 2660073"/>
              <a:gd name="connsiteY31" fmla="*/ 30228 h 1647432"/>
              <a:gd name="connsiteX32" fmla="*/ 2025283 w 2660073"/>
              <a:gd name="connsiteY32" fmla="*/ 45342 h 1647432"/>
              <a:gd name="connsiteX33" fmla="*/ 2085739 w 2660073"/>
              <a:gd name="connsiteY33" fmla="*/ 52899 h 1647432"/>
              <a:gd name="connsiteX34" fmla="*/ 2138638 w 2660073"/>
              <a:gd name="connsiteY34" fmla="*/ 60457 h 1647432"/>
              <a:gd name="connsiteX35" fmla="*/ 2259551 w 2660073"/>
              <a:gd name="connsiteY35" fmla="*/ 75571 h 1647432"/>
              <a:gd name="connsiteX36" fmla="*/ 2282222 w 2660073"/>
              <a:gd name="connsiteY36" fmla="*/ 83128 h 1647432"/>
              <a:gd name="connsiteX37" fmla="*/ 2320007 w 2660073"/>
              <a:gd name="connsiteY37" fmla="*/ 90685 h 1647432"/>
              <a:gd name="connsiteX38" fmla="*/ 2380463 w 2660073"/>
              <a:gd name="connsiteY38" fmla="*/ 113356 h 1647432"/>
              <a:gd name="connsiteX39" fmla="*/ 2425805 w 2660073"/>
              <a:gd name="connsiteY39" fmla="*/ 136027 h 1647432"/>
              <a:gd name="connsiteX40" fmla="*/ 2440919 w 2660073"/>
              <a:gd name="connsiteY40" fmla="*/ 158698 h 1647432"/>
              <a:gd name="connsiteX41" fmla="*/ 2478704 w 2660073"/>
              <a:gd name="connsiteY41" fmla="*/ 173812 h 1647432"/>
              <a:gd name="connsiteX42" fmla="*/ 2501376 w 2660073"/>
              <a:gd name="connsiteY42" fmla="*/ 188926 h 1647432"/>
              <a:gd name="connsiteX43" fmla="*/ 2539161 w 2660073"/>
              <a:gd name="connsiteY43" fmla="*/ 249382 h 1647432"/>
              <a:gd name="connsiteX44" fmla="*/ 2554275 w 2660073"/>
              <a:gd name="connsiteY44" fmla="*/ 294724 h 1647432"/>
              <a:gd name="connsiteX45" fmla="*/ 2561832 w 2660073"/>
              <a:gd name="connsiteY45" fmla="*/ 317395 h 1647432"/>
              <a:gd name="connsiteX46" fmla="*/ 2576946 w 2660073"/>
              <a:gd name="connsiteY46" fmla="*/ 355180 h 1647432"/>
              <a:gd name="connsiteX47" fmla="*/ 2584503 w 2660073"/>
              <a:gd name="connsiteY47" fmla="*/ 392966 h 1647432"/>
              <a:gd name="connsiteX48" fmla="*/ 2592060 w 2660073"/>
              <a:gd name="connsiteY48" fmla="*/ 438308 h 1647432"/>
              <a:gd name="connsiteX49" fmla="*/ 2599617 w 2660073"/>
              <a:gd name="connsiteY49" fmla="*/ 468536 h 1647432"/>
              <a:gd name="connsiteX50" fmla="*/ 2614731 w 2660073"/>
              <a:gd name="connsiteY50" fmla="*/ 536549 h 1647432"/>
              <a:gd name="connsiteX51" fmla="*/ 2629845 w 2660073"/>
              <a:gd name="connsiteY51" fmla="*/ 763260 h 1647432"/>
              <a:gd name="connsiteX52" fmla="*/ 2637402 w 2660073"/>
              <a:gd name="connsiteY52" fmla="*/ 808602 h 1647432"/>
              <a:gd name="connsiteX53" fmla="*/ 2644959 w 2660073"/>
              <a:gd name="connsiteY53" fmla="*/ 861501 h 1647432"/>
              <a:gd name="connsiteX54" fmla="*/ 2652516 w 2660073"/>
              <a:gd name="connsiteY54" fmla="*/ 884172 h 1647432"/>
              <a:gd name="connsiteX55" fmla="*/ 2660073 w 2660073"/>
              <a:gd name="connsiteY55" fmla="*/ 921957 h 1647432"/>
              <a:gd name="connsiteX56" fmla="*/ 2652516 w 2660073"/>
              <a:gd name="connsiteY56" fmla="*/ 1095769 h 1647432"/>
              <a:gd name="connsiteX57" fmla="*/ 2644959 w 2660073"/>
              <a:gd name="connsiteY57" fmla="*/ 1118440 h 1647432"/>
              <a:gd name="connsiteX58" fmla="*/ 2652516 w 2660073"/>
              <a:gd name="connsiteY58" fmla="*/ 1345151 h 1647432"/>
              <a:gd name="connsiteX59" fmla="*/ 2644959 w 2660073"/>
              <a:gd name="connsiteY59" fmla="*/ 1632318 h 164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2660073" h="1647432">
                <a:moveTo>
                  <a:pt x="52900" y="1647432"/>
                </a:moveTo>
                <a:cubicBezTo>
                  <a:pt x="50381" y="1634837"/>
                  <a:pt x="46560" y="1622434"/>
                  <a:pt x="45342" y="1609647"/>
                </a:cubicBezTo>
                <a:cubicBezTo>
                  <a:pt x="41513" y="1569446"/>
                  <a:pt x="43241" y="1528747"/>
                  <a:pt x="37785" y="1488734"/>
                </a:cubicBezTo>
                <a:cubicBezTo>
                  <a:pt x="35632" y="1472949"/>
                  <a:pt x="22671" y="1443392"/>
                  <a:pt x="22671" y="1443392"/>
                </a:cubicBezTo>
                <a:cubicBezTo>
                  <a:pt x="20152" y="1410645"/>
                  <a:pt x="18741" y="1377794"/>
                  <a:pt x="15114" y="1345151"/>
                </a:cubicBezTo>
                <a:cubicBezTo>
                  <a:pt x="13195" y="1327882"/>
                  <a:pt x="4466" y="1295002"/>
                  <a:pt x="0" y="1277138"/>
                </a:cubicBezTo>
                <a:cubicBezTo>
                  <a:pt x="2519" y="1224239"/>
                  <a:pt x="3495" y="1171243"/>
                  <a:pt x="7557" y="1118440"/>
                </a:cubicBezTo>
                <a:cubicBezTo>
                  <a:pt x="8542" y="1105633"/>
                  <a:pt x="12816" y="1093292"/>
                  <a:pt x="15114" y="1080655"/>
                </a:cubicBezTo>
                <a:cubicBezTo>
                  <a:pt x="17855" y="1065580"/>
                  <a:pt x="20646" y="1050501"/>
                  <a:pt x="22671" y="1035313"/>
                </a:cubicBezTo>
                <a:cubicBezTo>
                  <a:pt x="25686" y="1012702"/>
                  <a:pt x="26759" y="989845"/>
                  <a:pt x="30228" y="967299"/>
                </a:cubicBezTo>
                <a:cubicBezTo>
                  <a:pt x="31807" y="957034"/>
                  <a:pt x="35927" y="947290"/>
                  <a:pt x="37785" y="937071"/>
                </a:cubicBezTo>
                <a:cubicBezTo>
                  <a:pt x="40971" y="919546"/>
                  <a:pt x="42823" y="901805"/>
                  <a:pt x="45342" y="884172"/>
                </a:cubicBezTo>
                <a:cubicBezTo>
                  <a:pt x="42823" y="864020"/>
                  <a:pt x="41418" y="843697"/>
                  <a:pt x="37785" y="823716"/>
                </a:cubicBezTo>
                <a:cubicBezTo>
                  <a:pt x="36360" y="815879"/>
                  <a:pt x="32416" y="808704"/>
                  <a:pt x="30228" y="801045"/>
                </a:cubicBezTo>
                <a:cubicBezTo>
                  <a:pt x="27375" y="791059"/>
                  <a:pt x="25190" y="780893"/>
                  <a:pt x="22671" y="770817"/>
                </a:cubicBezTo>
                <a:cubicBezTo>
                  <a:pt x="3494" y="559867"/>
                  <a:pt x="10001" y="664828"/>
                  <a:pt x="22671" y="272053"/>
                </a:cubicBezTo>
                <a:cubicBezTo>
                  <a:pt x="23245" y="254250"/>
                  <a:pt x="26735" y="236620"/>
                  <a:pt x="30228" y="219154"/>
                </a:cubicBezTo>
                <a:cubicBezTo>
                  <a:pt x="34302" y="198785"/>
                  <a:pt x="38772" y="178404"/>
                  <a:pt x="45342" y="158698"/>
                </a:cubicBezTo>
                <a:cubicBezTo>
                  <a:pt x="47861" y="151141"/>
                  <a:pt x="49337" y="143152"/>
                  <a:pt x="52900" y="136027"/>
                </a:cubicBezTo>
                <a:cubicBezTo>
                  <a:pt x="56962" y="127904"/>
                  <a:pt x="61592" y="119778"/>
                  <a:pt x="68014" y="113356"/>
                </a:cubicBezTo>
                <a:cubicBezTo>
                  <a:pt x="81262" y="100108"/>
                  <a:pt x="96146" y="95602"/>
                  <a:pt x="113356" y="90685"/>
                </a:cubicBezTo>
                <a:cubicBezTo>
                  <a:pt x="123342" y="87832"/>
                  <a:pt x="133365" y="84986"/>
                  <a:pt x="143584" y="83128"/>
                </a:cubicBezTo>
                <a:cubicBezTo>
                  <a:pt x="161109" y="79942"/>
                  <a:pt x="178913" y="78499"/>
                  <a:pt x="196483" y="75571"/>
                </a:cubicBezTo>
                <a:cubicBezTo>
                  <a:pt x="209153" y="73459"/>
                  <a:pt x="221450" y="68841"/>
                  <a:pt x="234268" y="68014"/>
                </a:cubicBezTo>
                <a:cubicBezTo>
                  <a:pt x="299675" y="63794"/>
                  <a:pt x="365257" y="62976"/>
                  <a:pt x="430751" y="60457"/>
                </a:cubicBezTo>
                <a:cubicBezTo>
                  <a:pt x="460979" y="57938"/>
                  <a:pt x="491269" y="56075"/>
                  <a:pt x="521435" y="52899"/>
                </a:cubicBezTo>
                <a:cubicBezTo>
                  <a:pt x="553712" y="49501"/>
                  <a:pt x="644438" y="33658"/>
                  <a:pt x="665019" y="30228"/>
                </a:cubicBezTo>
                <a:cubicBezTo>
                  <a:pt x="682652" y="22671"/>
                  <a:pt x="699472" y="12827"/>
                  <a:pt x="717918" y="7557"/>
                </a:cubicBezTo>
                <a:cubicBezTo>
                  <a:pt x="735045" y="2664"/>
                  <a:pt x="753005" y="0"/>
                  <a:pt x="770817" y="0"/>
                </a:cubicBezTo>
                <a:cubicBezTo>
                  <a:pt x="879164" y="0"/>
                  <a:pt x="987432" y="6122"/>
                  <a:pt x="1095769" y="7557"/>
                </a:cubicBezTo>
                <a:lnTo>
                  <a:pt x="1911928" y="15114"/>
                </a:lnTo>
                <a:cubicBezTo>
                  <a:pt x="1932080" y="20152"/>
                  <a:pt x="1952411" y="24521"/>
                  <a:pt x="1972384" y="30228"/>
                </a:cubicBezTo>
                <a:cubicBezTo>
                  <a:pt x="1990017" y="35266"/>
                  <a:pt x="2007301" y="41746"/>
                  <a:pt x="2025283" y="45342"/>
                </a:cubicBezTo>
                <a:cubicBezTo>
                  <a:pt x="2045197" y="49325"/>
                  <a:pt x="2065608" y="50215"/>
                  <a:pt x="2085739" y="52899"/>
                </a:cubicBezTo>
                <a:lnTo>
                  <a:pt x="2138638" y="60457"/>
                </a:lnTo>
                <a:cubicBezTo>
                  <a:pt x="2198411" y="80381"/>
                  <a:pt x="2128863" y="59235"/>
                  <a:pt x="2259551" y="75571"/>
                </a:cubicBezTo>
                <a:cubicBezTo>
                  <a:pt x="2267455" y="76559"/>
                  <a:pt x="2274494" y="81196"/>
                  <a:pt x="2282222" y="83128"/>
                </a:cubicBezTo>
                <a:cubicBezTo>
                  <a:pt x="2294683" y="86243"/>
                  <a:pt x="2307546" y="87570"/>
                  <a:pt x="2320007" y="90685"/>
                </a:cubicBezTo>
                <a:cubicBezTo>
                  <a:pt x="2337160" y="94973"/>
                  <a:pt x="2366594" y="108155"/>
                  <a:pt x="2380463" y="113356"/>
                </a:cubicBezTo>
                <a:cubicBezTo>
                  <a:pt x="2416220" y="126765"/>
                  <a:pt x="2391410" y="113097"/>
                  <a:pt x="2425805" y="136027"/>
                </a:cubicBezTo>
                <a:cubicBezTo>
                  <a:pt x="2430843" y="143584"/>
                  <a:pt x="2433528" y="153419"/>
                  <a:pt x="2440919" y="158698"/>
                </a:cubicBezTo>
                <a:cubicBezTo>
                  <a:pt x="2451957" y="166583"/>
                  <a:pt x="2466571" y="167746"/>
                  <a:pt x="2478704" y="173812"/>
                </a:cubicBezTo>
                <a:cubicBezTo>
                  <a:pt x="2486828" y="177874"/>
                  <a:pt x="2493819" y="183888"/>
                  <a:pt x="2501376" y="188926"/>
                </a:cubicBezTo>
                <a:cubicBezTo>
                  <a:pt x="2520865" y="214912"/>
                  <a:pt x="2527306" y="219744"/>
                  <a:pt x="2539161" y="249382"/>
                </a:cubicBezTo>
                <a:cubicBezTo>
                  <a:pt x="2545078" y="264174"/>
                  <a:pt x="2549237" y="279610"/>
                  <a:pt x="2554275" y="294724"/>
                </a:cubicBezTo>
                <a:cubicBezTo>
                  <a:pt x="2556794" y="302281"/>
                  <a:pt x="2558874" y="309999"/>
                  <a:pt x="2561832" y="317395"/>
                </a:cubicBezTo>
                <a:lnTo>
                  <a:pt x="2576946" y="355180"/>
                </a:lnTo>
                <a:cubicBezTo>
                  <a:pt x="2579465" y="367775"/>
                  <a:pt x="2582205" y="380328"/>
                  <a:pt x="2584503" y="392966"/>
                </a:cubicBezTo>
                <a:cubicBezTo>
                  <a:pt x="2587244" y="408041"/>
                  <a:pt x="2589055" y="423283"/>
                  <a:pt x="2592060" y="438308"/>
                </a:cubicBezTo>
                <a:cubicBezTo>
                  <a:pt x="2594097" y="448492"/>
                  <a:pt x="2597580" y="458352"/>
                  <a:pt x="2599617" y="468536"/>
                </a:cubicBezTo>
                <a:cubicBezTo>
                  <a:pt x="2612917" y="535035"/>
                  <a:pt x="2600024" y="492428"/>
                  <a:pt x="2614731" y="536549"/>
                </a:cubicBezTo>
                <a:cubicBezTo>
                  <a:pt x="2619915" y="645411"/>
                  <a:pt x="2617929" y="673891"/>
                  <a:pt x="2629845" y="763260"/>
                </a:cubicBezTo>
                <a:cubicBezTo>
                  <a:pt x="2631870" y="778448"/>
                  <a:pt x="2635072" y="793458"/>
                  <a:pt x="2637402" y="808602"/>
                </a:cubicBezTo>
                <a:cubicBezTo>
                  <a:pt x="2640110" y="826207"/>
                  <a:pt x="2641466" y="844035"/>
                  <a:pt x="2644959" y="861501"/>
                </a:cubicBezTo>
                <a:cubicBezTo>
                  <a:pt x="2646521" y="869312"/>
                  <a:pt x="2650584" y="876444"/>
                  <a:pt x="2652516" y="884172"/>
                </a:cubicBezTo>
                <a:cubicBezTo>
                  <a:pt x="2655631" y="896633"/>
                  <a:pt x="2657554" y="909362"/>
                  <a:pt x="2660073" y="921957"/>
                </a:cubicBezTo>
                <a:cubicBezTo>
                  <a:pt x="2657554" y="979894"/>
                  <a:pt x="2656964" y="1037948"/>
                  <a:pt x="2652516" y="1095769"/>
                </a:cubicBezTo>
                <a:cubicBezTo>
                  <a:pt x="2651905" y="1103711"/>
                  <a:pt x="2644959" y="1110474"/>
                  <a:pt x="2644959" y="1118440"/>
                </a:cubicBezTo>
                <a:cubicBezTo>
                  <a:pt x="2644959" y="1194052"/>
                  <a:pt x="2649997" y="1269581"/>
                  <a:pt x="2652516" y="1345151"/>
                </a:cubicBezTo>
                <a:lnTo>
                  <a:pt x="2644959" y="1632318"/>
                </a:lnTo>
              </a:path>
            </a:pathLst>
          </a:custGeom>
          <a:noFill/>
          <a:ln w="63500">
            <a:solidFill>
              <a:schemeClr val="bg1">
                <a:lumMod val="65000"/>
                <a:alpha val="49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896" y="3829420"/>
            <a:ext cx="4238625" cy="29527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072" y="3621944"/>
            <a:ext cx="6234212" cy="316704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8" name="Elipse 7"/>
          <p:cNvSpPr/>
          <p:nvPr/>
        </p:nvSpPr>
        <p:spPr>
          <a:xfrm>
            <a:off x="741872" y="3355674"/>
            <a:ext cx="1990934" cy="1095555"/>
          </a:xfrm>
          <a:prstGeom prst="ellipse">
            <a:avLst/>
          </a:prstGeom>
          <a:noFill/>
          <a:ln w="53975">
            <a:solidFill>
              <a:srgbClr val="FF000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127700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9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1.11111E-6 L -0.00091 0.1673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8356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3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6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9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072" y="3621944"/>
            <a:ext cx="6234212" cy="316704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cxnSp>
        <p:nvCxnSpPr>
          <p:cNvPr id="2" name="Conector recto 1"/>
          <p:cNvCxnSpPr/>
          <p:nvPr/>
        </p:nvCxnSpPr>
        <p:spPr>
          <a:xfrm>
            <a:off x="437322" y="1007165"/>
            <a:ext cx="11569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77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22222E-6 L -0.43229 -0.37037 " pathEditMode="relative" rAng="0" ptsTypes="AA">
                                      <p:cBhvr>
                                        <p:cTn id="6" dur="9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15" y="-18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n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632" y="4270079"/>
            <a:ext cx="3295855" cy="257498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22" y="1103031"/>
            <a:ext cx="6234212" cy="316704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cxnSp>
        <p:nvCxnSpPr>
          <p:cNvPr id="2" name="Conector recto 1"/>
          <p:cNvCxnSpPr/>
          <p:nvPr/>
        </p:nvCxnSpPr>
        <p:spPr>
          <a:xfrm>
            <a:off x="437322" y="1007165"/>
            <a:ext cx="11569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154" y="1103031"/>
            <a:ext cx="4754871" cy="2472533"/>
          </a:xfrm>
          <a:prstGeom prst="rect">
            <a:avLst/>
          </a:prstGeom>
        </p:spPr>
      </p:pic>
      <p:grpSp>
        <p:nvGrpSpPr>
          <p:cNvPr id="8" name="Grupo 7"/>
          <p:cNvGrpSpPr/>
          <p:nvPr/>
        </p:nvGrpSpPr>
        <p:grpSpPr>
          <a:xfrm>
            <a:off x="3805909" y="1148393"/>
            <a:ext cx="6464154" cy="1382352"/>
            <a:chOff x="3805909" y="1148393"/>
            <a:chExt cx="6464154" cy="1382352"/>
          </a:xfrm>
        </p:grpSpPr>
        <p:sp>
          <p:nvSpPr>
            <p:cNvPr id="4" name="Forma libre: forma 3"/>
            <p:cNvSpPr/>
            <p:nvPr/>
          </p:nvSpPr>
          <p:spPr>
            <a:xfrm>
              <a:off x="4658264" y="1148394"/>
              <a:ext cx="4865298" cy="1241123"/>
            </a:xfrm>
            <a:custGeom>
              <a:avLst/>
              <a:gdLst>
                <a:gd name="connsiteX0" fmla="*/ 0 w 4865298"/>
                <a:gd name="connsiteY0" fmla="*/ 456119 h 1241123"/>
                <a:gd name="connsiteX1" fmla="*/ 1604513 w 4865298"/>
                <a:gd name="connsiteY1" fmla="*/ 33425 h 1241123"/>
                <a:gd name="connsiteX2" fmla="*/ 4865298 w 4865298"/>
                <a:gd name="connsiteY2" fmla="*/ 1241123 h 1241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65298" h="1241123">
                  <a:moveTo>
                    <a:pt x="0" y="456119"/>
                  </a:moveTo>
                  <a:cubicBezTo>
                    <a:pt x="396815" y="179355"/>
                    <a:pt x="793630" y="-97409"/>
                    <a:pt x="1604513" y="33425"/>
                  </a:cubicBezTo>
                  <a:cubicBezTo>
                    <a:pt x="2415396" y="164259"/>
                    <a:pt x="3640347" y="702691"/>
                    <a:pt x="4865298" y="1241123"/>
                  </a:cubicBezTo>
                </a:path>
              </a:pathLst>
            </a:custGeom>
            <a:noFill/>
            <a:ln w="15875">
              <a:solidFill>
                <a:schemeClr val="accent6">
                  <a:lumMod val="75000"/>
                  <a:alpha val="52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Forma libre: forma 9"/>
            <p:cNvSpPr/>
            <p:nvPr/>
          </p:nvSpPr>
          <p:spPr>
            <a:xfrm>
              <a:off x="4238885" y="1185495"/>
              <a:ext cx="4865298" cy="1241123"/>
            </a:xfrm>
            <a:custGeom>
              <a:avLst/>
              <a:gdLst>
                <a:gd name="connsiteX0" fmla="*/ 0 w 4865298"/>
                <a:gd name="connsiteY0" fmla="*/ 456119 h 1241123"/>
                <a:gd name="connsiteX1" fmla="*/ 1604513 w 4865298"/>
                <a:gd name="connsiteY1" fmla="*/ 33425 h 1241123"/>
                <a:gd name="connsiteX2" fmla="*/ 4865298 w 4865298"/>
                <a:gd name="connsiteY2" fmla="*/ 1241123 h 1241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65298" h="1241123">
                  <a:moveTo>
                    <a:pt x="0" y="456119"/>
                  </a:moveTo>
                  <a:cubicBezTo>
                    <a:pt x="396815" y="179355"/>
                    <a:pt x="793630" y="-97409"/>
                    <a:pt x="1604513" y="33425"/>
                  </a:cubicBezTo>
                  <a:cubicBezTo>
                    <a:pt x="2415396" y="164259"/>
                    <a:pt x="3640347" y="702691"/>
                    <a:pt x="4865298" y="1241123"/>
                  </a:cubicBezTo>
                </a:path>
              </a:pathLst>
            </a:custGeom>
            <a:noFill/>
            <a:ln w="15875">
              <a:solidFill>
                <a:schemeClr val="accent6">
                  <a:lumMod val="75000"/>
                  <a:alpha val="52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" name="Forma libre: forma 11"/>
            <p:cNvSpPr/>
            <p:nvPr/>
          </p:nvSpPr>
          <p:spPr>
            <a:xfrm>
              <a:off x="4886864" y="1289622"/>
              <a:ext cx="4865298" cy="1241123"/>
            </a:xfrm>
            <a:custGeom>
              <a:avLst/>
              <a:gdLst>
                <a:gd name="connsiteX0" fmla="*/ 0 w 4865298"/>
                <a:gd name="connsiteY0" fmla="*/ 456119 h 1241123"/>
                <a:gd name="connsiteX1" fmla="*/ 1604513 w 4865298"/>
                <a:gd name="connsiteY1" fmla="*/ 33425 h 1241123"/>
                <a:gd name="connsiteX2" fmla="*/ 4865298 w 4865298"/>
                <a:gd name="connsiteY2" fmla="*/ 1241123 h 1241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65298" h="1241123">
                  <a:moveTo>
                    <a:pt x="0" y="456119"/>
                  </a:moveTo>
                  <a:cubicBezTo>
                    <a:pt x="396815" y="179355"/>
                    <a:pt x="793630" y="-97409"/>
                    <a:pt x="1604513" y="33425"/>
                  </a:cubicBezTo>
                  <a:cubicBezTo>
                    <a:pt x="2415396" y="164259"/>
                    <a:pt x="3640347" y="702691"/>
                    <a:pt x="4865298" y="1241123"/>
                  </a:cubicBezTo>
                </a:path>
              </a:pathLst>
            </a:custGeom>
            <a:noFill/>
            <a:ln w="15875">
              <a:solidFill>
                <a:schemeClr val="accent6">
                  <a:lumMod val="75000"/>
                  <a:alpha val="52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" name="Forma libre: forma 12"/>
            <p:cNvSpPr/>
            <p:nvPr/>
          </p:nvSpPr>
          <p:spPr>
            <a:xfrm>
              <a:off x="5404765" y="1261221"/>
              <a:ext cx="4865298" cy="1241123"/>
            </a:xfrm>
            <a:custGeom>
              <a:avLst/>
              <a:gdLst>
                <a:gd name="connsiteX0" fmla="*/ 0 w 4865298"/>
                <a:gd name="connsiteY0" fmla="*/ 456119 h 1241123"/>
                <a:gd name="connsiteX1" fmla="*/ 1604513 w 4865298"/>
                <a:gd name="connsiteY1" fmla="*/ 33425 h 1241123"/>
                <a:gd name="connsiteX2" fmla="*/ 4865298 w 4865298"/>
                <a:gd name="connsiteY2" fmla="*/ 1241123 h 1241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65298" h="1241123">
                  <a:moveTo>
                    <a:pt x="0" y="456119"/>
                  </a:moveTo>
                  <a:cubicBezTo>
                    <a:pt x="396815" y="179355"/>
                    <a:pt x="793630" y="-97409"/>
                    <a:pt x="1604513" y="33425"/>
                  </a:cubicBezTo>
                  <a:cubicBezTo>
                    <a:pt x="2415396" y="164259"/>
                    <a:pt x="3640347" y="702691"/>
                    <a:pt x="4865298" y="1241123"/>
                  </a:cubicBezTo>
                </a:path>
              </a:pathLst>
            </a:custGeom>
            <a:noFill/>
            <a:ln w="15875">
              <a:solidFill>
                <a:schemeClr val="accent6">
                  <a:lumMod val="75000"/>
                  <a:alpha val="52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" name="Forma libre: forma 13"/>
            <p:cNvSpPr/>
            <p:nvPr/>
          </p:nvSpPr>
          <p:spPr>
            <a:xfrm>
              <a:off x="3805909" y="1148393"/>
              <a:ext cx="4865298" cy="1241123"/>
            </a:xfrm>
            <a:custGeom>
              <a:avLst/>
              <a:gdLst>
                <a:gd name="connsiteX0" fmla="*/ 0 w 4865298"/>
                <a:gd name="connsiteY0" fmla="*/ 456119 h 1241123"/>
                <a:gd name="connsiteX1" fmla="*/ 1604513 w 4865298"/>
                <a:gd name="connsiteY1" fmla="*/ 33425 h 1241123"/>
                <a:gd name="connsiteX2" fmla="*/ 4865298 w 4865298"/>
                <a:gd name="connsiteY2" fmla="*/ 1241123 h 1241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65298" h="1241123">
                  <a:moveTo>
                    <a:pt x="0" y="456119"/>
                  </a:moveTo>
                  <a:cubicBezTo>
                    <a:pt x="396815" y="179355"/>
                    <a:pt x="793630" y="-97409"/>
                    <a:pt x="1604513" y="33425"/>
                  </a:cubicBezTo>
                  <a:cubicBezTo>
                    <a:pt x="2415396" y="164259"/>
                    <a:pt x="3640347" y="702691"/>
                    <a:pt x="4865298" y="1241123"/>
                  </a:cubicBezTo>
                </a:path>
              </a:pathLst>
            </a:custGeom>
            <a:noFill/>
            <a:ln w="15875">
              <a:solidFill>
                <a:schemeClr val="accent6">
                  <a:lumMod val="75000"/>
                  <a:alpha val="52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6" name="CuadroTexto 5"/>
          <p:cNvSpPr txBox="1"/>
          <p:nvPr/>
        </p:nvSpPr>
        <p:spPr>
          <a:xfrm>
            <a:off x="8017595" y="3296255"/>
            <a:ext cx="59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rgbClr val="C00000"/>
                </a:solidFill>
                <a:latin typeface="Informal Roman" panose="030604020304060B0204" pitchFamily="66" charset="0"/>
              </a:rPr>
              <a:t>seco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9091553" y="3296256"/>
            <a:ext cx="934871" cy="55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rgbClr val="C00000"/>
                </a:solidFill>
                <a:latin typeface="Informal Roman" panose="030604020304060B0204" pitchFamily="66" charset="0"/>
              </a:rPr>
              <a:t>normal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0232655" y="3296256"/>
            <a:ext cx="100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rgbClr val="C00000"/>
                </a:solidFill>
                <a:latin typeface="Informal Roman" panose="030604020304060B0204" pitchFamily="66" charset="0"/>
              </a:rPr>
              <a:t>húmedo</a:t>
            </a:r>
          </a:p>
        </p:txBody>
      </p:sp>
      <p:sp>
        <p:nvSpPr>
          <p:cNvPr id="15" name="Triángulo isósceles 14"/>
          <p:cNvSpPr/>
          <p:nvPr/>
        </p:nvSpPr>
        <p:spPr>
          <a:xfrm>
            <a:off x="9264611" y="3031745"/>
            <a:ext cx="517901" cy="2361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CuadroTexto 15"/>
          <p:cNvSpPr txBox="1"/>
          <p:nvPr/>
        </p:nvSpPr>
        <p:spPr>
          <a:xfrm>
            <a:off x="6754483" y="4290520"/>
            <a:ext cx="5322497" cy="255454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s-MX" sz="3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s-MX" sz="3200" dirty="0">
                <a:solidFill>
                  <a:schemeClr val="bg1">
                    <a:lumMod val="85000"/>
                  </a:schemeClr>
                </a:solidFill>
              </a:rPr>
              <a:t>¿Qué pasa si divido</a:t>
            </a:r>
            <a:br>
              <a:rPr lang="es-MX" sz="32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s-MX" sz="3200" dirty="0">
                <a:solidFill>
                  <a:schemeClr val="bg1">
                    <a:lumMod val="85000"/>
                  </a:schemeClr>
                </a:solidFill>
              </a:rPr>
              <a:t>la serie en dos?</a:t>
            </a:r>
          </a:p>
          <a:p>
            <a:pPr algn="ctr"/>
            <a:endParaRPr lang="es-MX" sz="3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s-MX" sz="3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Triángulo isósceles 16"/>
          <p:cNvSpPr/>
          <p:nvPr/>
        </p:nvSpPr>
        <p:spPr>
          <a:xfrm rot="16200000">
            <a:off x="6034179" y="5085273"/>
            <a:ext cx="2389514" cy="948905"/>
          </a:xfrm>
          <a:prstGeom prst="triangle">
            <a:avLst>
              <a:gd name="adj" fmla="val 4944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Forma libre: forma 18"/>
          <p:cNvSpPr/>
          <p:nvPr/>
        </p:nvSpPr>
        <p:spPr>
          <a:xfrm>
            <a:off x="4580626" y="1673525"/>
            <a:ext cx="782226" cy="3994030"/>
          </a:xfrm>
          <a:custGeom>
            <a:avLst/>
            <a:gdLst>
              <a:gd name="connsiteX0" fmla="*/ 293299 w 782226"/>
              <a:gd name="connsiteY0" fmla="*/ 0 h 3994030"/>
              <a:gd name="connsiteX1" fmla="*/ 776378 w 782226"/>
              <a:gd name="connsiteY1" fmla="*/ 3079630 h 3994030"/>
              <a:gd name="connsiteX2" fmla="*/ 0 w 782226"/>
              <a:gd name="connsiteY2" fmla="*/ 3994030 h 3994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2226" h="3994030">
                <a:moveTo>
                  <a:pt x="293299" y="0"/>
                </a:moveTo>
                <a:cubicBezTo>
                  <a:pt x="559280" y="1206979"/>
                  <a:pt x="825261" y="2413958"/>
                  <a:pt x="776378" y="3079630"/>
                </a:cubicBezTo>
                <a:cubicBezTo>
                  <a:pt x="727495" y="3745302"/>
                  <a:pt x="363747" y="3869666"/>
                  <a:pt x="0" y="3994030"/>
                </a:cubicBezTo>
              </a:path>
            </a:pathLst>
          </a:custGeom>
          <a:noFill/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Forma libre: forma 19"/>
          <p:cNvSpPr/>
          <p:nvPr/>
        </p:nvSpPr>
        <p:spPr>
          <a:xfrm flipH="1">
            <a:off x="1957632" y="1673525"/>
            <a:ext cx="648630" cy="3994030"/>
          </a:xfrm>
          <a:custGeom>
            <a:avLst/>
            <a:gdLst>
              <a:gd name="connsiteX0" fmla="*/ 293299 w 782226"/>
              <a:gd name="connsiteY0" fmla="*/ 0 h 3994030"/>
              <a:gd name="connsiteX1" fmla="*/ 776378 w 782226"/>
              <a:gd name="connsiteY1" fmla="*/ 3079630 h 3994030"/>
              <a:gd name="connsiteX2" fmla="*/ 0 w 782226"/>
              <a:gd name="connsiteY2" fmla="*/ 3994030 h 3994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2226" h="3994030">
                <a:moveTo>
                  <a:pt x="293299" y="0"/>
                </a:moveTo>
                <a:cubicBezTo>
                  <a:pt x="559280" y="1206979"/>
                  <a:pt x="825261" y="2413958"/>
                  <a:pt x="776378" y="3079630"/>
                </a:cubicBezTo>
                <a:cubicBezTo>
                  <a:pt x="727495" y="3745302"/>
                  <a:pt x="363747" y="3869666"/>
                  <a:pt x="0" y="3994030"/>
                </a:cubicBezTo>
              </a:path>
            </a:pathLst>
          </a:custGeom>
          <a:noFill/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8800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9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900"/>
                            </p:stCondLst>
                            <p:childTnLst>
                              <p:par>
                                <p:cTn id="9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5" dur="2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42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7" dur="420" fill="hold">
                                          <p:stCondLst>
                                            <p:cond delay="84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420" fill="hold">
                                          <p:stCondLst>
                                            <p:cond delay="126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9" dur="420" fill="hold">
                                          <p:stCondLst>
                                            <p:cond delay="168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8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8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00"/>
                            </p:stCondLst>
                            <p:childTnLst>
                              <p:par>
                                <p:cTn id="47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9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2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5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8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1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800"/>
                            </p:stCondLst>
                            <p:childTnLst>
                              <p:par>
                                <p:cTn id="63" presetID="9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5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7" dur="1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5" grpId="0"/>
      <p:bldP spid="5" grpId="1"/>
      <p:bldP spid="15" grpId="0" animBg="1"/>
      <p:bldP spid="15" grpId="1" animBg="1"/>
      <p:bldP spid="16" grpId="0" animBg="1"/>
      <p:bldP spid="19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632" y="4270079"/>
            <a:ext cx="3295855" cy="2574985"/>
          </a:xfrm>
          <a:prstGeom prst="rect">
            <a:avLst/>
          </a:prstGeom>
        </p:spPr>
      </p:pic>
      <p:cxnSp>
        <p:nvCxnSpPr>
          <p:cNvPr id="3" name="Conector recto 2"/>
          <p:cNvCxnSpPr/>
          <p:nvPr/>
        </p:nvCxnSpPr>
        <p:spPr>
          <a:xfrm>
            <a:off x="437322" y="1007165"/>
            <a:ext cx="11569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522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1039</TotalTime>
  <Words>152</Words>
  <Application>Microsoft Office PowerPoint</Application>
  <PresentationFormat>Panorámica</PresentationFormat>
  <Paragraphs>30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Informal Roman</vt:lpstr>
      <vt:lpstr>Times New Roman</vt:lpstr>
      <vt:lpstr>Tema de Office</vt:lpstr>
      <vt:lpstr>Metodología para la creación y análisis de índices comparativos del  Índice Normalizado de Precipitación:  Cuenca del Río Usumacinta, un caso de estudio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Julio Sergio Santana</dc:creator>
  <cp:lastModifiedBy>Julio Sergio Santana</cp:lastModifiedBy>
  <cp:revision>52</cp:revision>
  <dcterms:created xsi:type="dcterms:W3CDTF">2017-06-19T20:56:24Z</dcterms:created>
  <dcterms:modified xsi:type="dcterms:W3CDTF">2017-06-23T00:20:33Z</dcterms:modified>
</cp:coreProperties>
</file>