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7E1A-86E3-4314-BD23-A468B823B89E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F8E-71E1-4F9E-A411-18B0C58AE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20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7E1A-86E3-4314-BD23-A468B823B89E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F8E-71E1-4F9E-A411-18B0C58AE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31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7E1A-86E3-4314-BD23-A468B823B89E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F8E-71E1-4F9E-A411-18B0C58AE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25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7E1A-86E3-4314-BD23-A468B823B89E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F8E-71E1-4F9E-A411-18B0C58AE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4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7E1A-86E3-4314-BD23-A468B823B89E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F8E-71E1-4F9E-A411-18B0C58AE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61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7E1A-86E3-4314-BD23-A468B823B89E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F8E-71E1-4F9E-A411-18B0C58AE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82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7E1A-86E3-4314-BD23-A468B823B89E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F8E-71E1-4F9E-A411-18B0C58AE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56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7E1A-86E3-4314-BD23-A468B823B89E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F8E-71E1-4F9E-A411-18B0C58AE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7E1A-86E3-4314-BD23-A468B823B89E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F8E-71E1-4F9E-A411-18B0C58AE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1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7E1A-86E3-4314-BD23-A468B823B89E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F8E-71E1-4F9E-A411-18B0C58AE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33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7E1A-86E3-4314-BD23-A468B823B89E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BF8E-71E1-4F9E-A411-18B0C58AE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83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F7E1A-86E3-4314-BD23-A468B823B89E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BBF8E-71E1-4F9E-A411-18B0C58AE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62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pt/macie/pricing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athena/latest/ug/connect-with-jdbc.html" TargetMode="External"/><Relationship Id="rId2" Type="http://schemas.openxmlformats.org/officeDocument/2006/relationships/hyperlink" Target="https://docs.aws.amazon.com/athena/latest/ug/connect-with-odbc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pt/big-data/what-is-presto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64274" y="1355889"/>
            <a:ext cx="104132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effectLst/>
              </a:rPr>
              <a:t>O QUE É O AWS ARTIFACT?</a:t>
            </a:r>
            <a:endParaRPr lang="pt-BR" dirty="0" smtClean="0">
              <a:effectLst/>
            </a:endParaRPr>
          </a:p>
          <a:p>
            <a:pPr algn="just"/>
            <a:r>
              <a:rPr lang="pt-BR" dirty="0" smtClean="0">
                <a:effectLst/>
              </a:rPr>
              <a:t>O AWS </a:t>
            </a:r>
            <a:r>
              <a:rPr lang="pt-BR" dirty="0" err="1" smtClean="0">
                <a:effectLst/>
              </a:rPr>
              <a:t>Artifact</a:t>
            </a:r>
            <a:r>
              <a:rPr lang="pt-BR" dirty="0" smtClean="0">
                <a:effectLst/>
              </a:rPr>
              <a:t>, disponível no console, é um portal de autoatendimento para recuperação de artefatos de auditoria que oferece aos clientes acesso sob demanda à documentação de conformidade e aos acordos da AWS.</a:t>
            </a:r>
          </a:p>
          <a:p>
            <a:pPr algn="just"/>
            <a:endParaRPr lang="pt-BR" dirty="0" smtClean="0">
              <a:effectLst/>
            </a:endParaRPr>
          </a:p>
          <a:p>
            <a:pPr algn="just"/>
            <a:r>
              <a:rPr lang="pt-BR" dirty="0" smtClean="0">
                <a:effectLst/>
              </a:rPr>
              <a:t>Você pode usar os relatórios do AWS </a:t>
            </a:r>
            <a:r>
              <a:rPr lang="pt-BR" dirty="0" err="1" smtClean="0">
                <a:effectLst/>
              </a:rPr>
              <a:t>Artifact</a:t>
            </a:r>
            <a:r>
              <a:rPr lang="pt-BR" dirty="0" smtClean="0">
                <a:effectLst/>
              </a:rPr>
              <a:t> para fazer download de documentos de segurança e conformidade, como os relatórios de certificações ISO, </a:t>
            </a:r>
            <a:r>
              <a:rPr lang="pt-BR" dirty="0" err="1" smtClean="0">
                <a:effectLst/>
              </a:rPr>
              <a:t>Payment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Card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Industry</a:t>
            </a:r>
            <a:r>
              <a:rPr lang="pt-BR" dirty="0" smtClean="0">
                <a:effectLst/>
              </a:rPr>
              <a:t> (PCI – Setor de cartões de pagamento) e </a:t>
            </a:r>
            <a:r>
              <a:rPr lang="pt-BR" dirty="0" err="1" smtClean="0">
                <a:effectLst/>
              </a:rPr>
              <a:t>Organization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Control</a:t>
            </a:r>
            <a:r>
              <a:rPr lang="pt-BR" dirty="0" smtClean="0">
                <a:effectLst/>
              </a:rPr>
              <a:t> (SOC – Controles de sistema e organização).</a:t>
            </a:r>
          </a:p>
          <a:p>
            <a:pPr algn="just"/>
            <a:endParaRPr lang="pt-BR" dirty="0" smtClean="0">
              <a:effectLst/>
            </a:endParaRPr>
          </a:p>
          <a:p>
            <a:pPr algn="just"/>
            <a:r>
              <a:rPr lang="pt-BR" dirty="0" smtClean="0">
                <a:effectLst/>
              </a:rPr>
              <a:t>Você pode usar o AWS </a:t>
            </a:r>
            <a:r>
              <a:rPr lang="pt-BR" dirty="0" err="1" smtClean="0">
                <a:effectLst/>
              </a:rPr>
              <a:t>Artifact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Agreements</a:t>
            </a:r>
            <a:r>
              <a:rPr lang="pt-BR" dirty="0" smtClean="0">
                <a:effectLst/>
              </a:rPr>
              <a:t> para examinar, aceitar e acompanhar o status de acordos da AWS como o Business </a:t>
            </a:r>
            <a:r>
              <a:rPr lang="pt-BR" dirty="0" err="1" smtClean="0">
                <a:effectLst/>
              </a:rPr>
              <a:t>Associate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Addendum</a:t>
            </a:r>
            <a:r>
              <a:rPr lang="pt-BR" dirty="0" smtClean="0">
                <a:effectLst/>
              </a:rPr>
              <a:t> (BAA – Adendo de associado comercial).</a:t>
            </a:r>
            <a:br>
              <a:rPr lang="pt-BR" dirty="0" smtClean="0">
                <a:effectLst/>
              </a:rPr>
            </a:br>
            <a:endParaRPr lang="pt-BR" dirty="0" smtClean="0">
              <a:effectLst/>
            </a:endParaRPr>
          </a:p>
          <a:p>
            <a:r>
              <a:rPr lang="pt-BR" dirty="0" smtClean="0">
                <a:effectLst/>
              </a:rPr>
              <a:t/>
            </a:r>
            <a:br>
              <a:rPr lang="pt-BR" dirty="0" smtClean="0">
                <a:effectLst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25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73039" y="566846"/>
            <a:ext cx="50451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effectLst/>
              </a:rPr>
              <a:t>Qual é o custo do </a:t>
            </a:r>
            <a:r>
              <a:rPr lang="pt-BR" b="1" dirty="0" err="1" smtClean="0">
                <a:effectLst/>
              </a:rPr>
              <a:t>Amazon</a:t>
            </a:r>
            <a:r>
              <a:rPr lang="pt-BR" b="1" dirty="0" smtClean="0">
                <a:effectLst/>
              </a:rPr>
              <a:t> Macie?</a:t>
            </a:r>
            <a:endParaRPr lang="pt-BR" dirty="0" smtClean="0">
              <a:effectLst/>
            </a:endParaRPr>
          </a:p>
          <a:p>
            <a:pPr algn="just"/>
            <a:r>
              <a:rPr lang="pt-BR" dirty="0" smtClean="0">
                <a:effectLst/>
              </a:rPr>
              <a:t>Com o </a:t>
            </a:r>
            <a:r>
              <a:rPr lang="pt-BR" dirty="0" err="1" smtClean="0">
                <a:effectLst/>
              </a:rPr>
              <a:t>Amazon</a:t>
            </a:r>
            <a:r>
              <a:rPr lang="pt-BR" dirty="0" smtClean="0">
                <a:effectLst/>
              </a:rPr>
              <a:t> Macie, a cobrança é realizada em duas dimensões, os números de </a:t>
            </a:r>
            <a:r>
              <a:rPr lang="pt-BR" dirty="0" err="1" smtClean="0">
                <a:effectLst/>
              </a:rPr>
              <a:t>buckets</a:t>
            </a:r>
            <a:r>
              <a:rPr lang="pt-BR" dirty="0" smtClean="0">
                <a:effectLst/>
              </a:rPr>
              <a:t> do </a:t>
            </a:r>
            <a:r>
              <a:rPr lang="pt-BR" dirty="0" err="1" smtClean="0">
                <a:effectLst/>
              </a:rPr>
              <a:t>Amazon</a:t>
            </a:r>
            <a:r>
              <a:rPr lang="pt-BR" dirty="0" smtClean="0">
                <a:effectLst/>
              </a:rPr>
              <a:t> S3 na sua conta por mês e a quantidade de dados processados para a descoberta de dados confidenciais em determinado mês. Consulte a </a:t>
            </a:r>
            <a:r>
              <a:rPr lang="pt-BR" b="0" u="none" strike="noStrike" dirty="0" smtClean="0">
                <a:solidFill>
                  <a:srgbClr val="007791"/>
                </a:solidFill>
                <a:effectLst/>
                <a:hlinkClick r:id="rId2"/>
              </a:rPr>
              <a:t>página de definição de preço do </a:t>
            </a:r>
            <a:r>
              <a:rPr lang="pt-BR" b="0" u="none" strike="noStrike" dirty="0" err="1" smtClean="0">
                <a:solidFill>
                  <a:srgbClr val="007791"/>
                </a:solidFill>
                <a:effectLst/>
                <a:hlinkClick r:id="rId2"/>
              </a:rPr>
              <a:t>Amazon</a:t>
            </a:r>
            <a:r>
              <a:rPr lang="pt-BR" b="0" u="none" strike="noStrike" dirty="0" smtClean="0">
                <a:solidFill>
                  <a:srgbClr val="007791"/>
                </a:solidFill>
                <a:effectLst/>
                <a:hlinkClick r:id="rId2"/>
              </a:rPr>
              <a:t> Macie</a:t>
            </a:r>
            <a:r>
              <a:rPr lang="pt-BR" dirty="0" smtClean="0">
                <a:effectLst/>
              </a:rPr>
              <a:t>, para obter informações de definição de preço atualizadas.</a:t>
            </a:r>
          </a:p>
          <a:p>
            <a:r>
              <a:rPr lang="pt-BR" dirty="0" smtClean="0">
                <a:effectLst/>
              </a:rPr>
              <a:t/>
            </a:r>
            <a:br>
              <a:rPr lang="pt-BR" dirty="0" smtClean="0">
                <a:effectLst/>
              </a:rPr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777553" y="56684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Há um teste gratuito?</a:t>
            </a:r>
            <a:endParaRPr lang="pt-BR" b="0" i="0" dirty="0" smtClean="0">
              <a:solidFill>
                <a:srgbClr val="29303B"/>
              </a:solidFill>
              <a:effectLst/>
              <a:latin typeface="sf pro text"/>
            </a:endParaRPr>
          </a:p>
          <a:p>
            <a:pPr algn="just"/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Sim, há um teste gratuito de 30 dias. Cada conta nova do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Macie pode experimentar o serviço por 30 dias sem custo. O teste gratuito inclui 30 dias sem custo de uso do inventário do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bucket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do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S3 e a avaliação do controle de segurança e acesso no nível do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bucket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. O console de Gerenciamento da AWS fornece uma estimativa de custo do serviço com base no seu número total de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buckets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na conta. Se você está em uma configuração de múltiplas contas, a estimativa de custo é acumulada em todas as contas habilitadas, permitindo que você compreenda que seu gasto mensal do Macie total será estimado para cada conta após a fase de teste gratuita terminar. 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Macie também inclui 1 GB de dados processados para descoberta de dados confidenciais por mês sem custo. Essa oferta de nível gratuito não expira e não está vinculada ao período de teste gratuito de 30 dias.</a:t>
            </a:r>
            <a:endParaRPr lang="pt-BR" b="0" i="0" dirty="0">
              <a:solidFill>
                <a:srgbClr val="29303B"/>
              </a:solidFill>
              <a:effectLst/>
              <a:latin typeface="sf pro text"/>
            </a:endParaRPr>
          </a:p>
        </p:txBody>
      </p:sp>
    </p:spTree>
    <p:extLst>
      <p:ext uri="{BB962C8B-B14F-4D97-AF65-F5344CB8AC3E}">
        <p14:creationId xmlns:p14="http://schemas.microsoft.com/office/powerpoint/2010/main" val="75471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4107" y="734664"/>
            <a:ext cx="58912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O </a:t>
            </a:r>
            <a:r>
              <a:rPr lang="pt-BR" b="1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 Macie é um serviço regional ou global?</a:t>
            </a:r>
            <a:endParaRPr lang="pt-BR" b="0" i="0" dirty="0" smtClean="0">
              <a:solidFill>
                <a:srgbClr val="29303B"/>
              </a:solidFill>
              <a:effectLst/>
              <a:latin typeface="sf pro text"/>
            </a:endParaRPr>
          </a:p>
          <a:p>
            <a:pPr algn="just"/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Macie é um serviço regional. 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Macie precisa ser habilitado de acordo com cada região e permite que você visualize descobertas em todas as suas contas em cada região. Isso garante que todos os dados analisados sejam baseados em regiões e não cruzem os limites regionais da AWS.</a:t>
            </a:r>
            <a:endParaRPr lang="pt-BR" b="0" i="0" dirty="0">
              <a:solidFill>
                <a:srgbClr val="29303B"/>
              </a:solidFill>
              <a:effectLst/>
              <a:latin typeface="sf pro tex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455391" y="2931954"/>
            <a:ext cx="56365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Como posso começar a usar o </a:t>
            </a:r>
            <a:r>
              <a:rPr lang="pt-BR" b="1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 Macie?</a:t>
            </a:r>
            <a:endParaRPr lang="pt-BR" b="0" i="0" dirty="0" smtClean="0">
              <a:solidFill>
                <a:srgbClr val="29303B"/>
              </a:solidFill>
              <a:effectLst/>
              <a:latin typeface="sf pro text"/>
            </a:endParaRPr>
          </a:p>
          <a:p>
            <a:pPr algn="just"/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Macie pode ser habilitado com um clique no Console de Gerenciamento da AWS ou com uma chamada de API única. O Macie fornece suporte para diversas contas usando o AWS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Organizations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, para que você possa habilitar o Macie em todas as suas contas com alguns cliques.</a:t>
            </a:r>
            <a:endParaRPr lang="pt-BR" b="0" i="0" dirty="0">
              <a:solidFill>
                <a:srgbClr val="29303B"/>
              </a:solidFill>
              <a:effectLst/>
              <a:latin typeface="sf pro text"/>
            </a:endParaRPr>
          </a:p>
        </p:txBody>
      </p:sp>
    </p:spTree>
    <p:extLst>
      <p:ext uri="{BB962C8B-B14F-4D97-AF65-F5344CB8AC3E}">
        <p14:creationId xmlns:p14="http://schemas.microsoft.com/office/powerpoint/2010/main" val="331427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0751" y="1859340"/>
            <a:ext cx="102358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O QUE É UM ARTEFATO DE AUDITORIA?</a:t>
            </a:r>
            <a:endParaRPr lang="pt-BR" b="0" i="0" dirty="0" smtClean="0">
              <a:solidFill>
                <a:srgbClr val="29303B"/>
              </a:solidFill>
              <a:effectLst/>
              <a:latin typeface="sf pro text"/>
            </a:endParaRPr>
          </a:p>
          <a:p>
            <a:pPr algn="just"/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Um artefato de auditoria é um elemento de evidência que demonstra que uma organização segue um processo documentado ou cumpre um requisito específico. Os artefatos de auditoria são coletados e arquivados ao longo do ciclo de vida de desenvolvimento de um sistema e servem como evidência em auditorias e avaliações internas e/ou externas.</a:t>
            </a:r>
          </a:p>
          <a:p>
            <a:pPr algn="just"/>
            <a:endParaRPr lang="pt-BR" b="0" i="0" dirty="0" smtClean="0">
              <a:solidFill>
                <a:srgbClr val="29303B"/>
              </a:solidFill>
              <a:effectLst/>
              <a:latin typeface="sf pro text"/>
            </a:endParaRPr>
          </a:p>
          <a:p>
            <a:pPr algn="just"/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No momento, o AWS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Artifact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oferece aos clientes relatórios e acordos que podem ser usados como artefatos de auditoria.</a:t>
            </a:r>
            <a:endParaRPr lang="pt-BR" b="0" i="0" dirty="0">
              <a:solidFill>
                <a:srgbClr val="29303B"/>
              </a:solidFill>
              <a:effectLst/>
              <a:latin typeface="sf pro text"/>
            </a:endParaRPr>
          </a:p>
        </p:txBody>
      </p:sp>
    </p:spTree>
    <p:extLst>
      <p:ext uri="{BB962C8B-B14F-4D97-AF65-F5344CB8AC3E}">
        <p14:creationId xmlns:p14="http://schemas.microsoft.com/office/powerpoint/2010/main" val="65036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7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3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4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4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7630" y="275695"/>
            <a:ext cx="504512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O que é o </a:t>
            </a:r>
            <a:r>
              <a:rPr lang="pt-BR" b="1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 Athena?</a:t>
            </a:r>
            <a:endParaRPr lang="pt-BR" b="0" i="0" dirty="0" smtClean="0">
              <a:solidFill>
                <a:srgbClr val="29303B"/>
              </a:solidFill>
              <a:effectLst/>
              <a:latin typeface="sf pro text"/>
            </a:endParaRPr>
          </a:p>
          <a:p>
            <a:pPr algn="just"/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Athena é um serviço de consultas interativas que facilita a análise de dados no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S3 usando SQL padrão. O Athena não usa servidor, de forma que não existe uma infraestrutura para configurar ou gerenciar; é possível começar a analisar os dados imediatamente. Não é necessário nem mesmo carregar dados no Athena, ele trabalha diretamente com os dados armazenados no S3. Para começar, basta fazer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login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no Athena Management Console, definir seu esquema e dar início às consultas. 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Athena usa o Presto, com suporte completo a SQL padrão, e funciona com diversos formatos de dados padrão, como CSV, JSON, ORC, Apache Parquet e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Avro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. Apesar de 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Athena ser ideal para queries rápidas ad hoc e se integrar com 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QuickSight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para facilidade de visualização, ele também consegue lidar com análise complexa, inclusive grandes junções, funções de janela e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arrays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.</a:t>
            </a:r>
            <a:endParaRPr lang="pt-BR" b="0" i="0" dirty="0">
              <a:solidFill>
                <a:srgbClr val="29303B"/>
              </a:solidFill>
              <a:effectLst/>
              <a:latin typeface="sf pro tex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841241" y="275695"/>
            <a:ext cx="56092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O que posso fazer com o </a:t>
            </a:r>
            <a:r>
              <a:rPr lang="pt-BR" b="1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 Athena?</a:t>
            </a:r>
            <a:endParaRPr lang="pt-BR" b="0" i="0" dirty="0" smtClean="0">
              <a:solidFill>
                <a:srgbClr val="29303B"/>
              </a:solidFill>
              <a:effectLst/>
              <a:latin typeface="sf pro text"/>
            </a:endParaRPr>
          </a:p>
          <a:p>
            <a:pPr algn="just"/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Athena ajuda você analisar os dados armazenados no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S3. Você pode usar o Athena para rodar queries ad hoc usando SQL padrão ANSI, sem a necessidade de agregar ou carregar os dados no Athena. 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Athena pode processar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datasets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desestruturados,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semi-estruturados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e estruturados. Os exemplos incluem formatos de dados CSV, JSON e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Avro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, além de formatos de dados colunares como Apache Parquet e Apache ORC. 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Athena se integra com 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QuickSight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para facilidade de visualização. Você também pode usar 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Athena para gerar relatórios ou explorar dados com ferramentas de inteligência de negócios ou clientes SQL conectados por meio de um driver </a:t>
            </a:r>
            <a:r>
              <a:rPr lang="pt-BR" b="0" i="0" u="none" strike="noStrike" dirty="0" smtClean="0">
                <a:solidFill>
                  <a:srgbClr val="007791"/>
                </a:solidFill>
                <a:effectLst/>
                <a:latin typeface="sf pro text"/>
                <a:hlinkClick r:id="rId2"/>
              </a:rPr>
              <a:t>ODBC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 ou </a:t>
            </a:r>
            <a:r>
              <a:rPr lang="pt-BR" b="0" i="0" u="none" strike="noStrike" dirty="0" smtClean="0">
                <a:solidFill>
                  <a:srgbClr val="007791"/>
                </a:solidFill>
                <a:effectLst/>
                <a:latin typeface="sf pro text"/>
                <a:hlinkClick r:id="rId3"/>
              </a:rPr>
              <a:t>JDBC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.</a:t>
            </a:r>
            <a:endParaRPr lang="pt-BR" b="0" i="0" dirty="0">
              <a:solidFill>
                <a:srgbClr val="29303B"/>
              </a:solidFill>
              <a:effectLst/>
              <a:latin typeface="sf pro text"/>
            </a:endParaRPr>
          </a:p>
        </p:txBody>
      </p:sp>
    </p:spTree>
    <p:extLst>
      <p:ext uri="{BB962C8B-B14F-4D97-AF65-F5344CB8AC3E}">
        <p14:creationId xmlns:p14="http://schemas.microsoft.com/office/powerpoint/2010/main" val="92515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2095" y="644689"/>
            <a:ext cx="48949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effectLst/>
              </a:rPr>
              <a:t>Qual é a tecnologia por trás do </a:t>
            </a:r>
            <a:r>
              <a:rPr lang="pt-BR" b="1" dirty="0" err="1" smtClean="0">
                <a:effectLst/>
              </a:rPr>
              <a:t>Amazon</a:t>
            </a:r>
            <a:r>
              <a:rPr lang="pt-BR" b="1" dirty="0" smtClean="0">
                <a:effectLst/>
              </a:rPr>
              <a:t> Athena?</a:t>
            </a:r>
            <a:endParaRPr lang="pt-BR" dirty="0" smtClean="0">
              <a:effectLst/>
            </a:endParaRPr>
          </a:p>
          <a:p>
            <a:pPr algn="just"/>
            <a:r>
              <a:rPr lang="pt-BR" dirty="0" smtClean="0">
                <a:effectLst/>
              </a:rPr>
              <a:t>O </a:t>
            </a:r>
            <a:r>
              <a:rPr lang="pt-BR" dirty="0" err="1" smtClean="0">
                <a:effectLst/>
              </a:rPr>
              <a:t>Amazon</a:t>
            </a:r>
            <a:r>
              <a:rPr lang="pt-BR" dirty="0" smtClean="0">
                <a:effectLst/>
              </a:rPr>
              <a:t> Athena usa o </a:t>
            </a:r>
            <a:r>
              <a:rPr lang="pt-BR" b="0" u="none" strike="noStrike" dirty="0" smtClean="0">
                <a:solidFill>
                  <a:srgbClr val="007791"/>
                </a:solidFill>
                <a:effectLst/>
                <a:hlinkClick r:id="rId2"/>
              </a:rPr>
              <a:t>Presto</a:t>
            </a:r>
            <a:r>
              <a:rPr lang="pt-BR" dirty="0" smtClean="0">
                <a:effectLst/>
              </a:rPr>
              <a:t> com suporte completo a SQL padrão, e funciona com diversos formatos de dados padrão, como CSV, JSON, ORC, </a:t>
            </a:r>
            <a:r>
              <a:rPr lang="pt-BR" dirty="0" err="1" smtClean="0">
                <a:effectLst/>
              </a:rPr>
              <a:t>Avro</a:t>
            </a:r>
            <a:r>
              <a:rPr lang="pt-BR" dirty="0" smtClean="0">
                <a:effectLst/>
              </a:rPr>
              <a:t> e Parquet. O Athena consegue lidar com análises complexas, inclusive grandes associações, funções de janela e matrizes. Como o </a:t>
            </a:r>
            <a:r>
              <a:rPr lang="pt-BR" dirty="0" err="1" smtClean="0">
                <a:effectLst/>
              </a:rPr>
              <a:t>Amazon</a:t>
            </a:r>
            <a:r>
              <a:rPr lang="pt-BR" dirty="0" smtClean="0">
                <a:effectLst/>
              </a:rPr>
              <a:t> Athena usa o </a:t>
            </a:r>
            <a:r>
              <a:rPr lang="pt-BR" dirty="0" err="1" smtClean="0">
                <a:effectLst/>
              </a:rPr>
              <a:t>Amazon</a:t>
            </a:r>
            <a:r>
              <a:rPr lang="pt-BR" dirty="0" smtClean="0">
                <a:effectLst/>
              </a:rPr>
              <a:t> S3 como </a:t>
            </a:r>
            <a:r>
              <a:rPr lang="pt-BR" dirty="0" err="1" smtClean="0">
                <a:effectLst/>
              </a:rPr>
              <a:t>datastore</a:t>
            </a:r>
            <a:r>
              <a:rPr lang="pt-BR" dirty="0" smtClean="0">
                <a:effectLst/>
              </a:rPr>
              <a:t> subjacente, ele é altamente disponível e durável, com dados armazenados em redundância em vários locais e vários dispositivos em cada local.</a:t>
            </a:r>
          </a:p>
          <a:p>
            <a:r>
              <a:rPr lang="pt-BR" dirty="0" smtClean="0">
                <a:effectLst/>
              </a:rPr>
              <a:t/>
            </a:r>
            <a:br>
              <a:rPr lang="pt-BR" dirty="0" smtClean="0">
                <a:effectLst/>
              </a:rPr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531893" y="64468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Como faço para começar a usar o </a:t>
            </a:r>
            <a:r>
              <a:rPr lang="pt-BR" b="1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 Athena?</a:t>
            </a:r>
            <a:endParaRPr lang="pt-BR" b="0" i="0" dirty="0" smtClean="0">
              <a:solidFill>
                <a:srgbClr val="29303B"/>
              </a:solidFill>
              <a:effectLst/>
              <a:latin typeface="sf pro text"/>
            </a:endParaRPr>
          </a:p>
          <a:p>
            <a:pPr algn="just"/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Para começar a usar 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Athena, basta fazer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login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no Console de Gerenciamento da AWS para o Athena e criar seu esquema escrevendo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statements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DDL no console ou usando um assistente de criação de tabelas. Então, você pode começar a consultar dados usando o editor de queries incorporado. O Athena faz queries dos dados diretamente pelo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S3, para que nenhum carregamento seja necessário.</a:t>
            </a:r>
            <a:endParaRPr lang="pt-BR" b="0" i="0" dirty="0">
              <a:solidFill>
                <a:srgbClr val="29303B"/>
              </a:solidFill>
              <a:effectLst/>
              <a:latin typeface="sf pro text"/>
            </a:endParaRPr>
          </a:p>
        </p:txBody>
      </p:sp>
    </p:spTree>
    <p:extLst>
      <p:ext uri="{BB962C8B-B14F-4D97-AF65-F5344CB8AC3E}">
        <p14:creationId xmlns:p14="http://schemas.microsoft.com/office/powerpoint/2010/main" val="120126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9392" y="625481"/>
            <a:ext cx="47585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effectLst/>
              </a:rPr>
              <a:t>O que é o </a:t>
            </a:r>
            <a:r>
              <a:rPr lang="pt-BR" b="1" dirty="0" err="1" smtClean="0">
                <a:effectLst/>
              </a:rPr>
              <a:t>Amazon</a:t>
            </a:r>
            <a:r>
              <a:rPr lang="pt-BR" b="1" dirty="0" smtClean="0">
                <a:effectLst/>
              </a:rPr>
              <a:t> Macie?</a:t>
            </a:r>
            <a:endParaRPr lang="pt-BR" dirty="0" smtClean="0">
              <a:effectLst/>
            </a:endParaRPr>
          </a:p>
          <a:p>
            <a:pPr algn="just"/>
            <a:r>
              <a:rPr lang="pt-BR" dirty="0" smtClean="0">
                <a:effectLst/>
              </a:rPr>
              <a:t>O </a:t>
            </a:r>
            <a:r>
              <a:rPr lang="pt-BR" dirty="0" err="1" smtClean="0">
                <a:effectLst/>
              </a:rPr>
              <a:t>Amazon</a:t>
            </a:r>
            <a:r>
              <a:rPr lang="pt-BR" dirty="0" smtClean="0">
                <a:effectLst/>
              </a:rPr>
              <a:t> Macie é um serviço de segurança e privacidade de dados totalmente gerenciado que usa </a:t>
            </a:r>
            <a:r>
              <a:rPr lang="pt-BR" dirty="0" err="1" smtClean="0">
                <a:effectLst/>
              </a:rPr>
              <a:t>machine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learning</a:t>
            </a:r>
            <a:r>
              <a:rPr lang="pt-BR" dirty="0" smtClean="0">
                <a:effectLst/>
              </a:rPr>
              <a:t> e correspondência de padrões para descobrir e proteger seus dados confidenciais na AWS.</a:t>
            </a:r>
          </a:p>
          <a:p>
            <a:r>
              <a:rPr lang="pt-BR" dirty="0" smtClean="0">
                <a:effectLst/>
              </a:rPr>
              <a:t/>
            </a:r>
            <a:br>
              <a:rPr lang="pt-BR" dirty="0" smtClean="0">
                <a:effectLst/>
              </a:rPr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668370" y="62548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Quais são os principais benefícios do </a:t>
            </a:r>
            <a:r>
              <a:rPr lang="pt-BR" b="1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 Macie?</a:t>
            </a:r>
            <a:endParaRPr lang="pt-BR" b="0" i="0" dirty="0" smtClean="0">
              <a:solidFill>
                <a:srgbClr val="29303B"/>
              </a:solidFill>
              <a:effectLst/>
              <a:latin typeface="sf pro text"/>
            </a:endParaRPr>
          </a:p>
          <a:p>
            <a:pPr algn="just"/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Macie usa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machine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learning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e correspondência de padrões para descobrir dados confidenciais em escala com eficiência de custos. O Macie detecta automaticamente uma lista grande e crescente de tipos de dados confidenciais, incluindo informações pessoalmente identificáveis (PII), como nomes, endereços e números de cartão de crédito. Também oferece visibilidade constante da segurança e privacidade de seus dados armazenados no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S3. É fácil configurar o Macie com um clique no Console de Gerenciamento da AWS ou com uma chamada de API única. O Macie fornece suporte para diversas contas usando o AWS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Organizations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, para que você possa habilitar o Macie em todas as suas contas com alguns cliques.</a:t>
            </a:r>
            <a:endParaRPr lang="pt-BR" b="0" i="0" dirty="0">
              <a:solidFill>
                <a:srgbClr val="29303B"/>
              </a:solidFill>
              <a:effectLst/>
              <a:latin typeface="sf pro text"/>
            </a:endParaRPr>
          </a:p>
        </p:txBody>
      </p:sp>
    </p:spTree>
    <p:extLst>
      <p:ext uri="{BB962C8B-B14F-4D97-AF65-F5344CB8AC3E}">
        <p14:creationId xmlns:p14="http://schemas.microsoft.com/office/powerpoint/2010/main" val="848540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1120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sf pro text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5</cp:revision>
  <dcterms:created xsi:type="dcterms:W3CDTF">2020-08-02T22:40:00Z</dcterms:created>
  <dcterms:modified xsi:type="dcterms:W3CDTF">2020-08-03T11:10:16Z</dcterms:modified>
</cp:coreProperties>
</file>