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70" r:id="rId3"/>
    <p:sldId id="271" r:id="rId4"/>
    <p:sldId id="272" r:id="rId5"/>
    <p:sldId id="300" r:id="rId6"/>
    <p:sldId id="273" r:id="rId7"/>
    <p:sldId id="301" r:id="rId8"/>
    <p:sldId id="274" r:id="rId9"/>
    <p:sldId id="275" r:id="rId10"/>
    <p:sldId id="277" r:id="rId11"/>
    <p:sldId id="276" r:id="rId12"/>
    <p:sldId id="278" r:id="rId13"/>
    <p:sldId id="282" r:id="rId14"/>
    <p:sldId id="299" r:id="rId15"/>
    <p:sldId id="283" r:id="rId16"/>
    <p:sldId id="298" r:id="rId17"/>
    <p:sldId id="279" r:id="rId18"/>
    <p:sldId id="280" r:id="rId19"/>
    <p:sldId id="281" r:id="rId20"/>
    <p:sldId id="284" r:id="rId21"/>
    <p:sldId id="285" r:id="rId22"/>
    <p:sldId id="286" r:id="rId23"/>
    <p:sldId id="264" r:id="rId24"/>
    <p:sldId id="265" r:id="rId25"/>
    <p:sldId id="269" r:id="rId26"/>
    <p:sldId id="266" r:id="rId27"/>
    <p:sldId id="267" r:id="rId28"/>
    <p:sldId id="268" r:id="rId29"/>
    <p:sldId id="257" r:id="rId30"/>
    <p:sldId id="258" r:id="rId31"/>
    <p:sldId id="259" r:id="rId32"/>
    <p:sldId id="260" r:id="rId33"/>
    <p:sldId id="261" r:id="rId34"/>
    <p:sldId id="262" r:id="rId35"/>
    <p:sldId id="263" r:id="rId36"/>
  </p:sldIdLst>
  <p:sldSz cx="9144000" cy="6858000" type="screen4x3"/>
  <p:notesSz cx="7077075" cy="93694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941" autoAdjust="0"/>
  </p:normalViewPr>
  <p:slideViewPr>
    <p:cSldViewPr>
      <p:cViewPr varScale="1">
        <p:scale>
          <a:sx n="76" d="100"/>
          <a:sy n="76" d="100"/>
        </p:scale>
        <p:origin x="-190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471"/>
          </a:xfrm>
          <a:prstGeom prst="rect">
            <a:avLst/>
          </a:prstGeom>
        </p:spPr>
        <p:txBody>
          <a:bodyPr vert="horz" lIns="93973" tIns="46986" rIns="93973" bIns="46986" rtlCol="0"/>
          <a:lstStyle>
            <a:lvl1pPr algn="l">
              <a:defRPr sz="1200"/>
            </a:lvl1pPr>
          </a:lstStyle>
          <a:p>
            <a:endParaRPr lang="en-CA"/>
          </a:p>
        </p:txBody>
      </p:sp>
      <p:sp>
        <p:nvSpPr>
          <p:cNvPr id="3" name="Date Placeholder 2"/>
          <p:cNvSpPr>
            <a:spLocks noGrp="1"/>
          </p:cNvSpPr>
          <p:nvPr>
            <p:ph type="dt" idx="1"/>
          </p:nvPr>
        </p:nvSpPr>
        <p:spPr>
          <a:xfrm>
            <a:off x="4008705" y="0"/>
            <a:ext cx="3066733" cy="468471"/>
          </a:xfrm>
          <a:prstGeom prst="rect">
            <a:avLst/>
          </a:prstGeom>
        </p:spPr>
        <p:txBody>
          <a:bodyPr vert="horz" lIns="93973" tIns="46986" rIns="93973" bIns="46986" rtlCol="0"/>
          <a:lstStyle>
            <a:lvl1pPr algn="r">
              <a:defRPr sz="1200"/>
            </a:lvl1pPr>
          </a:lstStyle>
          <a:p>
            <a:fld id="{D6A9EA7A-7809-426D-ADCE-104738F8FC4D}" type="datetimeFigureOut">
              <a:rPr lang="en-CA" smtClean="0"/>
              <a:pPr/>
              <a:t>12/11/2013</a:t>
            </a:fld>
            <a:endParaRPr lang="en-CA"/>
          </a:p>
        </p:txBody>
      </p:sp>
      <p:sp>
        <p:nvSpPr>
          <p:cNvPr id="4" name="Slide Image Placeholder 3"/>
          <p:cNvSpPr>
            <a:spLocks noGrp="1" noRot="1" noChangeAspect="1"/>
          </p:cNvSpPr>
          <p:nvPr>
            <p:ph type="sldImg" idx="2"/>
          </p:nvPr>
        </p:nvSpPr>
        <p:spPr>
          <a:xfrm>
            <a:off x="1196975" y="703263"/>
            <a:ext cx="4683125" cy="3513137"/>
          </a:xfrm>
          <a:prstGeom prst="rect">
            <a:avLst/>
          </a:prstGeom>
          <a:noFill/>
          <a:ln w="12700">
            <a:solidFill>
              <a:prstClr val="black"/>
            </a:solidFill>
          </a:ln>
        </p:spPr>
        <p:txBody>
          <a:bodyPr vert="horz" lIns="93973" tIns="46986" rIns="93973" bIns="46986" rtlCol="0" anchor="ctr"/>
          <a:lstStyle/>
          <a:p>
            <a:endParaRPr lang="en-CA"/>
          </a:p>
        </p:txBody>
      </p:sp>
      <p:sp>
        <p:nvSpPr>
          <p:cNvPr id="5" name="Notes Placeholder 4"/>
          <p:cNvSpPr>
            <a:spLocks noGrp="1"/>
          </p:cNvSpPr>
          <p:nvPr>
            <p:ph type="body" sz="quarter" idx="3"/>
          </p:nvPr>
        </p:nvSpPr>
        <p:spPr>
          <a:xfrm>
            <a:off x="707708" y="4450477"/>
            <a:ext cx="5661660" cy="4216241"/>
          </a:xfrm>
          <a:prstGeom prst="rect">
            <a:avLst/>
          </a:prstGeom>
        </p:spPr>
        <p:txBody>
          <a:bodyPr vert="horz" lIns="93973" tIns="46986" rIns="93973" bIns="469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99328"/>
            <a:ext cx="3066733" cy="468471"/>
          </a:xfrm>
          <a:prstGeom prst="rect">
            <a:avLst/>
          </a:prstGeom>
        </p:spPr>
        <p:txBody>
          <a:bodyPr vert="horz" lIns="93973" tIns="46986" rIns="93973" bIns="46986" rtlCol="0" anchor="b"/>
          <a:lstStyle>
            <a:lvl1pPr algn="l">
              <a:defRPr sz="1200"/>
            </a:lvl1pPr>
          </a:lstStyle>
          <a:p>
            <a:endParaRPr lang="en-CA"/>
          </a:p>
        </p:txBody>
      </p:sp>
      <p:sp>
        <p:nvSpPr>
          <p:cNvPr id="7" name="Slide Number Placeholder 6"/>
          <p:cNvSpPr>
            <a:spLocks noGrp="1"/>
          </p:cNvSpPr>
          <p:nvPr>
            <p:ph type="sldNum" sz="quarter" idx="5"/>
          </p:nvPr>
        </p:nvSpPr>
        <p:spPr>
          <a:xfrm>
            <a:off x="4008705" y="8899328"/>
            <a:ext cx="3066733" cy="468471"/>
          </a:xfrm>
          <a:prstGeom prst="rect">
            <a:avLst/>
          </a:prstGeom>
        </p:spPr>
        <p:txBody>
          <a:bodyPr vert="horz" lIns="93973" tIns="46986" rIns="93973" bIns="46986" rtlCol="0" anchor="b"/>
          <a:lstStyle>
            <a:lvl1pPr algn="r">
              <a:defRPr sz="1200"/>
            </a:lvl1pPr>
          </a:lstStyle>
          <a:p>
            <a:fld id="{D5985C25-F923-41A4-93EF-32C7A17A9CEA}" type="slidenum">
              <a:rPr lang="en-CA" smtClean="0"/>
              <a:pPr/>
              <a:t>‹#›</a:t>
            </a:fld>
            <a:endParaRPr lang="en-CA"/>
          </a:p>
        </p:txBody>
      </p:sp>
    </p:spTree>
    <p:extLst>
      <p:ext uri="{BB962C8B-B14F-4D97-AF65-F5344CB8AC3E}">
        <p14:creationId xmlns:p14="http://schemas.microsoft.com/office/powerpoint/2010/main" val="3295815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Helps</a:t>
            </a:r>
            <a:r>
              <a:rPr lang="en-CA" baseline="0" dirty="0" smtClean="0"/>
              <a:t> us understand why we do thinks like eat and drink and work and play and have sex, but also explains why some people are more driven to achieve than others</a:t>
            </a:r>
          </a:p>
          <a:p>
            <a:r>
              <a:rPr lang="en-CA" baseline="0" dirty="0" smtClean="0"/>
              <a:t>Emotions are a part of everything we do…they affect our decisions, our relationships with others and our health</a:t>
            </a:r>
            <a:endParaRPr lang="en-CA" dirty="0"/>
          </a:p>
        </p:txBody>
      </p:sp>
      <p:sp>
        <p:nvSpPr>
          <p:cNvPr id="4" name="Slide Number Placeholder 3"/>
          <p:cNvSpPr>
            <a:spLocks noGrp="1"/>
          </p:cNvSpPr>
          <p:nvPr>
            <p:ph type="sldNum" sz="quarter" idx="10"/>
          </p:nvPr>
        </p:nvSpPr>
        <p:spPr/>
        <p:txBody>
          <a:bodyPr/>
          <a:lstStyle/>
          <a:p>
            <a:fld id="{D5985C25-F923-41A4-93EF-32C7A17A9CEA}" type="slidenum">
              <a:rPr lang="en-CA" smtClean="0"/>
              <a:pPr/>
              <a:t>1</a:t>
            </a:fld>
            <a:endParaRPr lang="en-CA"/>
          </a:p>
        </p:txBody>
      </p:sp>
    </p:spTree>
    <p:extLst>
      <p:ext uri="{BB962C8B-B14F-4D97-AF65-F5344CB8AC3E}">
        <p14:creationId xmlns:p14="http://schemas.microsoft.com/office/powerpoint/2010/main" val="4291794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Homeostasis means that everything stays the same.</a:t>
            </a:r>
          </a:p>
          <a:p>
            <a:r>
              <a:rPr lang="en-CA" dirty="0" smtClean="0"/>
              <a:t>You could think of the concept of homeostasis as your</a:t>
            </a:r>
            <a:r>
              <a:rPr lang="en-CA" baseline="0" dirty="0" smtClean="0"/>
              <a:t> bodies version of a thermostat – a thermostat keeps your house at a constant temperature, and homeostasis does the same for the body’s functions.</a:t>
            </a:r>
          </a:p>
          <a:p>
            <a:r>
              <a:rPr lang="en-CA" baseline="0" dirty="0" smtClean="0"/>
              <a:t>When there is a primary drive need, the body is in a state of imbalance.</a:t>
            </a:r>
          </a:p>
          <a:p>
            <a:r>
              <a:rPr lang="en-CA" baseline="0" dirty="0" smtClean="0"/>
              <a:t>We feel uncomfortable, and this stimulates behaviour that brings the body back into balance, or homeostasis</a:t>
            </a:r>
            <a:endParaRPr lang="en-CA" dirty="0"/>
          </a:p>
        </p:txBody>
      </p:sp>
      <p:sp>
        <p:nvSpPr>
          <p:cNvPr id="4" name="Slide Number Placeholder 3"/>
          <p:cNvSpPr>
            <a:spLocks noGrp="1"/>
          </p:cNvSpPr>
          <p:nvPr>
            <p:ph type="sldNum" sz="quarter" idx="10"/>
          </p:nvPr>
        </p:nvSpPr>
        <p:spPr/>
        <p:txBody>
          <a:bodyPr/>
          <a:lstStyle/>
          <a:p>
            <a:fld id="{D5985C25-F923-41A4-93EF-32C7A17A9CEA}" type="slidenum">
              <a:rPr lang="en-CA" smtClean="0"/>
              <a:pPr/>
              <a:t>10</a:t>
            </a:fld>
            <a:endParaRPr lang="en-CA"/>
          </a:p>
        </p:txBody>
      </p:sp>
    </p:spTree>
    <p:extLst>
      <p:ext uri="{BB962C8B-B14F-4D97-AF65-F5344CB8AC3E}">
        <p14:creationId xmlns:p14="http://schemas.microsoft.com/office/powerpoint/2010/main" val="2499755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Does this sound familiar?</a:t>
            </a:r>
          </a:p>
          <a:p>
            <a:r>
              <a:rPr lang="en-CA" dirty="0" smtClean="0"/>
              <a:t>It</a:t>
            </a:r>
            <a:r>
              <a:rPr lang="en-CA" baseline="0" dirty="0" smtClean="0"/>
              <a:t> should….the concepts of primary and secondary reinforcers is very closes related.</a:t>
            </a:r>
          </a:p>
          <a:p>
            <a:r>
              <a:rPr lang="en-CA" baseline="0" dirty="0" smtClean="0"/>
              <a:t>Primary reinforcers satisfy primary drives and secondary reinforcers satisfy secondary drives.</a:t>
            </a:r>
            <a:endParaRPr lang="en-CA" dirty="0"/>
          </a:p>
        </p:txBody>
      </p:sp>
      <p:sp>
        <p:nvSpPr>
          <p:cNvPr id="4" name="Slide Number Placeholder 3"/>
          <p:cNvSpPr>
            <a:spLocks noGrp="1"/>
          </p:cNvSpPr>
          <p:nvPr>
            <p:ph type="sldNum" sz="quarter" idx="10"/>
          </p:nvPr>
        </p:nvSpPr>
        <p:spPr/>
        <p:txBody>
          <a:bodyPr/>
          <a:lstStyle/>
          <a:p>
            <a:fld id="{D5985C25-F923-41A4-93EF-32C7A17A9CEA}" type="slidenum">
              <a:rPr lang="en-CA" smtClean="0"/>
              <a:pPr/>
              <a:t>11</a:t>
            </a:fld>
            <a:endParaRPr lang="en-CA"/>
          </a:p>
        </p:txBody>
      </p:sp>
    </p:spTree>
    <p:extLst>
      <p:ext uri="{BB962C8B-B14F-4D97-AF65-F5344CB8AC3E}">
        <p14:creationId xmlns:p14="http://schemas.microsoft.com/office/powerpoint/2010/main" val="4135767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theory works well to explain the actions people take to reduce</a:t>
            </a:r>
            <a:r>
              <a:rPr lang="en-CA" baseline="0" dirty="0" smtClean="0"/>
              <a:t> tension created by needs, but it doesn’t explain everything</a:t>
            </a:r>
          </a:p>
          <a:p>
            <a:r>
              <a:rPr lang="en-CA" baseline="0" dirty="0" smtClean="0"/>
              <a:t>People don’t always seek to reduce their inner arousal – sometimes they seek to increase it!</a:t>
            </a:r>
          </a:p>
          <a:p>
            <a:r>
              <a:rPr lang="en-CA" baseline="0" dirty="0" smtClean="0"/>
              <a:t>Bungee jumping, watching horror movies, increase the inner state of tension and arousal and yet people engage in these behaviours….they love them.</a:t>
            </a:r>
          </a:p>
          <a:p>
            <a:r>
              <a:rPr lang="en-CA" baseline="0" dirty="0" smtClean="0"/>
              <a:t>Why do people do stuff like this if they don’t reduce some need or restore their body and mind to a state of homeostasis?</a:t>
            </a:r>
          </a:p>
          <a:p>
            <a:r>
              <a:rPr lang="en-CA" baseline="0" dirty="0" smtClean="0"/>
              <a:t>The answer is complex – there are a lot of theories that explore the other factors in motivation….</a:t>
            </a:r>
          </a:p>
          <a:p>
            <a:r>
              <a:rPr lang="en-CA" baseline="0" dirty="0" smtClean="0"/>
              <a:t>There are different types of needs, different effects of arousal, different incentives, and different levels of importance attached to many forms of behaviour.</a:t>
            </a:r>
            <a:endParaRPr lang="en-CA" dirty="0"/>
          </a:p>
        </p:txBody>
      </p:sp>
      <p:sp>
        <p:nvSpPr>
          <p:cNvPr id="4" name="Slide Number Placeholder 3"/>
          <p:cNvSpPr>
            <a:spLocks noGrp="1"/>
          </p:cNvSpPr>
          <p:nvPr>
            <p:ph type="sldNum" sz="quarter" idx="10"/>
          </p:nvPr>
        </p:nvSpPr>
        <p:spPr/>
        <p:txBody>
          <a:bodyPr/>
          <a:lstStyle/>
          <a:p>
            <a:fld id="{D5985C25-F923-41A4-93EF-32C7A17A9CEA}" type="slidenum">
              <a:rPr lang="en-CA" smtClean="0"/>
              <a:pPr/>
              <a:t>12</a:t>
            </a:fld>
            <a:endParaRPr lang="en-CA"/>
          </a:p>
        </p:txBody>
      </p:sp>
    </p:spTree>
    <p:extLst>
      <p:ext uri="{BB962C8B-B14F-4D97-AF65-F5344CB8AC3E}">
        <p14:creationId xmlns:p14="http://schemas.microsoft.com/office/powerpoint/2010/main" val="4007032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People have an optimal level</a:t>
            </a:r>
            <a:r>
              <a:rPr lang="en-CA" baseline="0" dirty="0" smtClean="0"/>
              <a:t> of arousal.</a:t>
            </a:r>
          </a:p>
          <a:p>
            <a:r>
              <a:rPr lang="en-CA" baseline="0" dirty="0" smtClean="0"/>
              <a:t>Task performance may suffer if the level of arousal is too high (severe anxiety) or even if the level of arousal is too low (boredom) </a:t>
            </a:r>
            <a:endParaRPr lang="en-CA" dirty="0"/>
          </a:p>
        </p:txBody>
      </p:sp>
      <p:sp>
        <p:nvSpPr>
          <p:cNvPr id="4" name="Slide Number Placeholder 3"/>
          <p:cNvSpPr>
            <a:spLocks noGrp="1"/>
          </p:cNvSpPr>
          <p:nvPr>
            <p:ph type="sldNum" sz="quarter" idx="10"/>
          </p:nvPr>
        </p:nvSpPr>
        <p:spPr/>
        <p:txBody>
          <a:bodyPr/>
          <a:lstStyle/>
          <a:p>
            <a:fld id="{D5985C25-F923-41A4-93EF-32C7A17A9CEA}" type="slidenum">
              <a:rPr lang="en-CA" smtClean="0"/>
              <a:pPr/>
              <a:t>13</a:t>
            </a:fld>
            <a:endParaRPr lang="en-CA"/>
          </a:p>
        </p:txBody>
      </p:sp>
    </p:spTree>
    <p:extLst>
      <p:ext uri="{BB962C8B-B14F-4D97-AF65-F5344CB8AC3E}">
        <p14:creationId xmlns:p14="http://schemas.microsoft.com/office/powerpoint/2010/main" val="46838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Maintaining the optimal</a:t>
            </a:r>
            <a:r>
              <a:rPr lang="en-CA" baseline="0" dirty="0" smtClean="0"/>
              <a:t> level of arousal may involve reducing tension or creating it</a:t>
            </a:r>
          </a:p>
          <a:p>
            <a:r>
              <a:rPr lang="en-CA" baseline="0" dirty="0" smtClean="0"/>
              <a:t>Students who experience test anxiety (a high level of arousal) may seek out ways of reducing anxiety in order to improve test performance (like studying for hours on end to improve test performance)</a:t>
            </a:r>
          </a:p>
          <a:p>
            <a:r>
              <a:rPr lang="en-CA" baseline="0" dirty="0" smtClean="0"/>
              <a:t>Students who have no test anxiety may not be motivated to study…lowering their performance</a:t>
            </a:r>
          </a:p>
          <a:p>
            <a:r>
              <a:rPr lang="en-CA" baseline="0" dirty="0" smtClean="0"/>
              <a:t>Most arousal theorist believe that the ideal level of arousal for most people in normal circumstances is somewhere in the middle – not too high and not too low</a:t>
            </a:r>
            <a:endParaRPr lang="en-CA" dirty="0"/>
          </a:p>
        </p:txBody>
      </p:sp>
      <p:sp>
        <p:nvSpPr>
          <p:cNvPr id="4" name="Slide Number Placeholder 3"/>
          <p:cNvSpPr>
            <a:spLocks noGrp="1"/>
          </p:cNvSpPr>
          <p:nvPr>
            <p:ph type="sldNum" sz="quarter" idx="10"/>
          </p:nvPr>
        </p:nvSpPr>
        <p:spPr/>
        <p:txBody>
          <a:bodyPr/>
          <a:lstStyle/>
          <a:p>
            <a:fld id="{D5985C25-F923-41A4-93EF-32C7A17A9CEA}" type="slidenum">
              <a:rPr lang="en-CA" smtClean="0"/>
              <a:pPr/>
              <a:t>14</a:t>
            </a:fld>
            <a:endParaRPr lang="en-CA"/>
          </a:p>
        </p:txBody>
      </p:sp>
    </p:spTree>
    <p:extLst>
      <p:ext uri="{BB962C8B-B14F-4D97-AF65-F5344CB8AC3E}">
        <p14:creationId xmlns:p14="http://schemas.microsoft.com/office/powerpoint/2010/main" val="2325857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Sensation seekers</a:t>
            </a:r>
            <a:r>
              <a:rPr lang="en-CA" baseline="0" dirty="0" smtClean="0"/>
              <a:t> seem to need to have more complex and varied sensory experiences than do other people</a:t>
            </a:r>
          </a:p>
          <a:p>
            <a:r>
              <a:rPr lang="en-CA" baseline="0" dirty="0" smtClean="0"/>
              <a:t>Doesn’t always have to involve danger per se</a:t>
            </a:r>
          </a:p>
          <a:p>
            <a:r>
              <a:rPr lang="en-CA" baseline="0" dirty="0" smtClean="0"/>
              <a:t>People who travel to foreign countries to study for example, might score higher on a sensation seeking scale than a person who chooses to stay at home to study.</a:t>
            </a:r>
          </a:p>
          <a:p>
            <a:endParaRPr lang="en-CA" dirty="0"/>
          </a:p>
        </p:txBody>
      </p:sp>
      <p:sp>
        <p:nvSpPr>
          <p:cNvPr id="4" name="Slide Number Placeholder 3"/>
          <p:cNvSpPr>
            <a:spLocks noGrp="1"/>
          </p:cNvSpPr>
          <p:nvPr>
            <p:ph type="sldNum" sz="quarter" idx="10"/>
          </p:nvPr>
        </p:nvSpPr>
        <p:spPr/>
        <p:txBody>
          <a:bodyPr/>
          <a:lstStyle/>
          <a:p>
            <a:fld id="{D5985C25-F923-41A4-93EF-32C7A17A9CEA}" type="slidenum">
              <a:rPr lang="en-CA" smtClean="0"/>
              <a:pPr/>
              <a:t>15</a:t>
            </a:fld>
            <a:endParaRPr lang="en-CA"/>
          </a:p>
        </p:txBody>
      </p:sp>
    </p:spTree>
    <p:extLst>
      <p:ext uri="{BB962C8B-B14F-4D97-AF65-F5344CB8AC3E}">
        <p14:creationId xmlns:p14="http://schemas.microsoft.com/office/powerpoint/2010/main" val="392316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D5985C25-F923-41A4-93EF-32C7A17A9CEA}" type="slidenum">
              <a:rPr lang="en-CA" smtClean="0"/>
              <a:pPr/>
              <a:t>16</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Harvard University psychologist</a:t>
            </a:r>
            <a:r>
              <a:rPr lang="en-CA" baseline="0" dirty="0" smtClean="0"/>
              <a:t> David C. McClelland proposed a theory of motivation that highlights the importance of three psychology needs not typically considered by the other theories: achievement, affiliation, and power.</a:t>
            </a:r>
          </a:p>
          <a:p>
            <a:endParaRPr lang="en-CA" baseline="0" dirty="0" smtClean="0"/>
          </a:p>
          <a:p>
            <a:r>
              <a:rPr lang="en-CA" baseline="0" dirty="0" smtClean="0"/>
              <a:t>People who are high in </a:t>
            </a:r>
            <a:r>
              <a:rPr lang="en-CA" baseline="0" dirty="0" err="1" smtClean="0"/>
              <a:t>nAch</a:t>
            </a:r>
            <a:r>
              <a:rPr lang="en-CA" baseline="0" dirty="0" smtClean="0"/>
              <a:t> look for careers and hobbies that allow other people to evaluate them because these high achievers also need to have feedback about their performance in addition to the achievement of reaching the goal.</a:t>
            </a:r>
          </a:p>
          <a:p>
            <a:r>
              <a:rPr lang="en-CA" baseline="0" dirty="0" smtClean="0"/>
              <a:t>Some become wealthy or famous or whatever, but some do it just for the challenge.</a:t>
            </a:r>
          </a:p>
          <a:p>
            <a:r>
              <a:rPr lang="en-CA" baseline="0" dirty="0" smtClean="0"/>
              <a:t>Strongly related to success in school and occupational success.</a:t>
            </a:r>
            <a:endParaRPr lang="en-CA" dirty="0"/>
          </a:p>
        </p:txBody>
      </p:sp>
      <p:sp>
        <p:nvSpPr>
          <p:cNvPr id="4" name="Slide Number Placeholder 3"/>
          <p:cNvSpPr>
            <a:spLocks noGrp="1"/>
          </p:cNvSpPr>
          <p:nvPr>
            <p:ph type="sldNum" sz="quarter" idx="10"/>
          </p:nvPr>
        </p:nvSpPr>
        <p:spPr/>
        <p:txBody>
          <a:bodyPr/>
          <a:lstStyle/>
          <a:p>
            <a:fld id="{D5985C25-F923-41A4-93EF-32C7A17A9CEA}" type="slidenum">
              <a:rPr lang="en-CA" smtClean="0"/>
              <a:pPr/>
              <a:t>17</a:t>
            </a:fld>
            <a:endParaRPr lang="en-CA"/>
          </a:p>
        </p:txBody>
      </p:sp>
    </p:spTree>
    <p:extLst>
      <p:ext uri="{BB962C8B-B14F-4D97-AF65-F5344CB8AC3E}">
        <p14:creationId xmlns:p14="http://schemas.microsoft.com/office/powerpoint/2010/main" val="3608361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person</a:t>
            </a:r>
            <a:r>
              <a:rPr lang="en-CA" baseline="0" dirty="0" smtClean="0"/>
              <a:t> high in achievement might just run over the team members on their way to the top, or the net!</a:t>
            </a:r>
            <a:endParaRPr lang="en-CA" dirty="0"/>
          </a:p>
        </p:txBody>
      </p:sp>
      <p:sp>
        <p:nvSpPr>
          <p:cNvPr id="4" name="Slide Number Placeholder 3"/>
          <p:cNvSpPr>
            <a:spLocks noGrp="1"/>
          </p:cNvSpPr>
          <p:nvPr>
            <p:ph type="sldNum" sz="quarter" idx="10"/>
          </p:nvPr>
        </p:nvSpPr>
        <p:spPr/>
        <p:txBody>
          <a:bodyPr/>
          <a:lstStyle/>
          <a:p>
            <a:fld id="{D5985C25-F923-41A4-93EF-32C7A17A9CEA}" type="slidenum">
              <a:rPr lang="en-CA" smtClean="0"/>
              <a:pPr/>
              <a:t>18</a:t>
            </a:fld>
            <a:endParaRPr lang="en-CA"/>
          </a:p>
        </p:txBody>
      </p:sp>
    </p:spTree>
    <p:extLst>
      <p:ext uri="{BB962C8B-B14F-4D97-AF65-F5344CB8AC3E}">
        <p14:creationId xmlns:p14="http://schemas.microsoft.com/office/powerpoint/2010/main" val="2078488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Power</a:t>
            </a:r>
            <a:r>
              <a:rPr lang="en-CA" baseline="0" dirty="0" smtClean="0"/>
              <a:t> is not about reaching the goal, but about having control over other people.</a:t>
            </a:r>
          </a:p>
          <a:p>
            <a:r>
              <a:rPr lang="en-CA" baseline="0" dirty="0" smtClean="0"/>
              <a:t>People high in this need want to have influence over others and make an impact on them.</a:t>
            </a:r>
          </a:p>
          <a:p>
            <a:r>
              <a:rPr lang="en-CA" baseline="0" dirty="0" smtClean="0"/>
              <a:t>They want their ideas to be the ones that are used, regardless of whether their ideas will lead to success.</a:t>
            </a:r>
          </a:p>
          <a:p>
            <a:r>
              <a:rPr lang="en-CA" baseline="0" dirty="0" smtClean="0"/>
              <a:t>Status and prestige are important so they wear expensive clothes, drive fancy cars, dine in the best restaurants.</a:t>
            </a:r>
          </a:p>
          <a:p>
            <a:r>
              <a:rPr lang="en-CA" baseline="0" dirty="0" smtClean="0"/>
              <a:t>Someone who is a high achiever may not need a lot of money to validate their achievement, someone who is high in the need for power typically sees the money (and the cars, and the jewelry and other toys) as the achievement.</a:t>
            </a:r>
          </a:p>
          <a:p>
            <a:r>
              <a:rPr lang="en-CA" baseline="0" dirty="0" smtClean="0"/>
              <a:t>The subtitle is a bumper sticker, and its kind of funny, but it is really a negative comment about the need for power.</a:t>
            </a:r>
          </a:p>
          <a:p>
            <a:r>
              <a:rPr lang="en-CA" baseline="0" dirty="0" smtClean="0"/>
              <a:t>For someone high in this need, its all about who has the best and most expensive toys at the end.</a:t>
            </a:r>
            <a:endParaRPr lang="en-CA" dirty="0"/>
          </a:p>
        </p:txBody>
      </p:sp>
      <p:sp>
        <p:nvSpPr>
          <p:cNvPr id="4" name="Slide Number Placeholder 3"/>
          <p:cNvSpPr>
            <a:spLocks noGrp="1"/>
          </p:cNvSpPr>
          <p:nvPr>
            <p:ph type="sldNum" sz="quarter" idx="10"/>
          </p:nvPr>
        </p:nvSpPr>
        <p:spPr/>
        <p:txBody>
          <a:bodyPr/>
          <a:lstStyle/>
          <a:p>
            <a:fld id="{D5985C25-F923-41A4-93EF-32C7A17A9CEA}" type="slidenum">
              <a:rPr lang="en-CA" smtClean="0"/>
              <a:pPr/>
              <a:t>19</a:t>
            </a:fld>
            <a:endParaRPr lang="en-CA"/>
          </a:p>
        </p:txBody>
      </p:sp>
    </p:spTree>
    <p:extLst>
      <p:ext uri="{BB962C8B-B14F-4D97-AF65-F5344CB8AC3E}">
        <p14:creationId xmlns:p14="http://schemas.microsoft.com/office/powerpoint/2010/main" val="3007719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If you are hungry,</a:t>
            </a:r>
            <a:r>
              <a:rPr lang="en-CA" baseline="0" dirty="0" smtClean="0"/>
              <a:t> you might be motivated to get up from your comfy spot on the couch in front of the telly to get something to eat. </a:t>
            </a:r>
          </a:p>
          <a:p>
            <a:r>
              <a:rPr lang="en-CA" baseline="0" dirty="0" smtClean="0"/>
              <a:t>If you are really hungry you might cook something, if you are really hungry but lazy, you might dial out for a pizza.</a:t>
            </a:r>
          </a:p>
          <a:p>
            <a:r>
              <a:rPr lang="en-CA" baseline="0" dirty="0" smtClean="0"/>
              <a:t>The point it were are motivated to do </a:t>
            </a:r>
            <a:r>
              <a:rPr lang="en-CA" b="1" i="1" baseline="0" dirty="0" smtClean="0"/>
              <a:t>something</a:t>
            </a:r>
            <a:r>
              <a:rPr lang="en-CA" baseline="0" dirty="0" smtClean="0"/>
              <a:t> when we feel hungry – we are programmed to feel uncomfortable when we are hungry and so we will eventually do something about it so that we can feel comfortable again.</a:t>
            </a:r>
          </a:p>
          <a:p>
            <a:r>
              <a:rPr lang="en-CA" baseline="0" dirty="0" smtClean="0"/>
              <a:t>Same goes for if your bladder is full.</a:t>
            </a:r>
          </a:p>
          <a:p>
            <a:r>
              <a:rPr lang="en-CA" baseline="0" dirty="0" smtClean="0"/>
              <a:t>Or if you are feeling sleepy.</a:t>
            </a:r>
            <a:endParaRPr lang="en-CA" dirty="0"/>
          </a:p>
        </p:txBody>
      </p:sp>
      <p:sp>
        <p:nvSpPr>
          <p:cNvPr id="4" name="Slide Number Placeholder 3"/>
          <p:cNvSpPr>
            <a:spLocks noGrp="1"/>
          </p:cNvSpPr>
          <p:nvPr>
            <p:ph type="sldNum" sz="quarter" idx="10"/>
          </p:nvPr>
        </p:nvSpPr>
        <p:spPr/>
        <p:txBody>
          <a:bodyPr/>
          <a:lstStyle/>
          <a:p>
            <a:fld id="{D5985C25-F923-41A4-93EF-32C7A17A9CEA}" type="slidenum">
              <a:rPr lang="en-CA" smtClean="0"/>
              <a:pPr/>
              <a:t>2</a:t>
            </a:fld>
            <a:endParaRPr lang="en-CA"/>
          </a:p>
        </p:txBody>
      </p:sp>
    </p:spTree>
    <p:extLst>
      <p:ext uri="{BB962C8B-B14F-4D97-AF65-F5344CB8AC3E}">
        <p14:creationId xmlns:p14="http://schemas.microsoft.com/office/powerpoint/2010/main" val="326373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Still doesn’t explain the motivation behind</a:t>
            </a:r>
            <a:r>
              <a:rPr lang="en-CA" baseline="0" dirty="0" smtClean="0"/>
              <a:t> all behaviour</a:t>
            </a:r>
          </a:p>
          <a:p>
            <a:r>
              <a:rPr lang="en-CA" baseline="0" dirty="0" smtClean="0"/>
              <a:t>Many theorist see it as a result of both the push of internal needs and the pull of the rewarding external stimulus</a:t>
            </a:r>
          </a:p>
          <a:p>
            <a:r>
              <a:rPr lang="en-CA" baseline="0" dirty="0" smtClean="0"/>
              <a:t>This might explain why when we feel hungry, we choose to satisfy the hunger with a bag of chips instead of an apple</a:t>
            </a:r>
          </a:p>
          <a:p>
            <a:r>
              <a:rPr lang="en-CA" baseline="0" dirty="0" smtClean="0"/>
              <a:t> </a:t>
            </a:r>
            <a:endParaRPr lang="en-CA" dirty="0"/>
          </a:p>
        </p:txBody>
      </p:sp>
      <p:sp>
        <p:nvSpPr>
          <p:cNvPr id="4" name="Slide Number Placeholder 3"/>
          <p:cNvSpPr>
            <a:spLocks noGrp="1"/>
          </p:cNvSpPr>
          <p:nvPr>
            <p:ph type="sldNum" sz="quarter" idx="10"/>
          </p:nvPr>
        </p:nvSpPr>
        <p:spPr/>
        <p:txBody>
          <a:bodyPr/>
          <a:lstStyle/>
          <a:p>
            <a:fld id="{D5985C25-F923-41A4-93EF-32C7A17A9CEA}" type="slidenum">
              <a:rPr lang="en-CA" smtClean="0"/>
              <a:pPr/>
              <a:t>20</a:t>
            </a:fld>
            <a:endParaRPr lang="en-CA"/>
          </a:p>
        </p:txBody>
      </p:sp>
    </p:spTree>
    <p:extLst>
      <p:ext uri="{BB962C8B-B14F-4D97-AF65-F5344CB8AC3E}">
        <p14:creationId xmlns:p14="http://schemas.microsoft.com/office/powerpoint/2010/main" val="1216127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5985C25-F923-41A4-93EF-32C7A17A9CEA}" type="slidenum">
              <a:rPr lang="en-CA" smtClean="0"/>
              <a:pPr/>
              <a:t>21</a:t>
            </a:fld>
            <a:endParaRPr lang="en-CA"/>
          </a:p>
        </p:txBody>
      </p:sp>
    </p:spTree>
    <p:extLst>
      <p:ext uri="{BB962C8B-B14F-4D97-AF65-F5344CB8AC3E}">
        <p14:creationId xmlns:p14="http://schemas.microsoft.com/office/powerpoint/2010/main" val="4086506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Deficiency</a:t>
            </a:r>
            <a:r>
              <a:rPr lang="en-CA" baseline="0" dirty="0" smtClean="0"/>
              <a:t> needs are those needs of the body – need for food and water</a:t>
            </a:r>
          </a:p>
          <a:p>
            <a:r>
              <a:rPr lang="en-CA" baseline="0" dirty="0" smtClean="0"/>
              <a:t>Growth needs are desires such as having </a:t>
            </a:r>
            <a:r>
              <a:rPr lang="en-CA" baseline="0" dirty="0" err="1" smtClean="0"/>
              <a:t>frineds</a:t>
            </a:r>
            <a:r>
              <a:rPr lang="en-CA" baseline="0" dirty="0" smtClean="0"/>
              <a:t> or feeling good about oneself</a:t>
            </a:r>
          </a:p>
          <a:p>
            <a:r>
              <a:rPr lang="en-CA" baseline="0" dirty="0" smtClean="0"/>
              <a:t>Maslow believed that for a person to </a:t>
            </a:r>
            <a:r>
              <a:rPr lang="en-CA" baseline="0" dirty="0" err="1" smtClean="0"/>
              <a:t>adhieve</a:t>
            </a:r>
            <a:r>
              <a:rPr lang="en-CA" baseline="0" dirty="0" smtClean="0"/>
              <a:t> </a:t>
            </a:r>
            <a:r>
              <a:rPr lang="en-CA" baseline="0" dirty="0" err="1" smtClean="0"/>
              <a:t>selfa</a:t>
            </a:r>
            <a:r>
              <a:rPr lang="en-CA" baseline="0" dirty="0" smtClean="0"/>
              <a:t> </a:t>
            </a:r>
            <a:r>
              <a:rPr lang="en-CA" baseline="0" dirty="0" err="1" smtClean="0"/>
              <a:t>actualiazion</a:t>
            </a:r>
            <a:r>
              <a:rPr lang="en-CA" baseline="0" dirty="0" smtClean="0"/>
              <a:t>, which is the highest level of growth needs, the primary basic needs must first be fulfilled</a:t>
            </a:r>
          </a:p>
          <a:p>
            <a:r>
              <a:rPr lang="en-CA" baseline="0" dirty="0" smtClean="0"/>
              <a:t>Castaway = volleyball</a:t>
            </a:r>
          </a:p>
          <a:p>
            <a:endParaRPr lang="en-CA" dirty="0"/>
          </a:p>
        </p:txBody>
      </p:sp>
      <p:sp>
        <p:nvSpPr>
          <p:cNvPr id="4" name="Slide Number Placeholder 3"/>
          <p:cNvSpPr>
            <a:spLocks noGrp="1"/>
          </p:cNvSpPr>
          <p:nvPr>
            <p:ph type="sldNum" sz="quarter" idx="10"/>
          </p:nvPr>
        </p:nvSpPr>
        <p:spPr/>
        <p:txBody>
          <a:bodyPr/>
          <a:lstStyle/>
          <a:p>
            <a:fld id="{D5985C25-F923-41A4-93EF-32C7A17A9CEA}" type="slidenum">
              <a:rPr lang="en-CA" smtClean="0"/>
              <a:pPr/>
              <a:t>22</a:t>
            </a:fld>
            <a:endParaRPr lang="en-CA"/>
          </a:p>
        </p:txBody>
      </p:sp>
    </p:spTree>
    <p:extLst>
      <p:ext uri="{BB962C8B-B14F-4D97-AF65-F5344CB8AC3E}">
        <p14:creationId xmlns:p14="http://schemas.microsoft.com/office/powerpoint/2010/main" val="2098085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5985C25-F923-41A4-93EF-32C7A17A9CEA}" type="slidenum">
              <a:rPr lang="en-CA" smtClean="0"/>
              <a:pPr/>
              <a:t>23</a:t>
            </a:fld>
            <a:endParaRPr lang="en-CA"/>
          </a:p>
        </p:txBody>
      </p:sp>
    </p:spTree>
    <p:extLst>
      <p:ext uri="{BB962C8B-B14F-4D97-AF65-F5344CB8AC3E}">
        <p14:creationId xmlns:p14="http://schemas.microsoft.com/office/powerpoint/2010/main" val="3274986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5985C25-F923-41A4-93EF-32C7A17A9CEA}" type="slidenum">
              <a:rPr lang="en-CA" smtClean="0"/>
              <a:pPr/>
              <a:t>24</a:t>
            </a:fld>
            <a:endParaRPr lang="en-CA"/>
          </a:p>
        </p:txBody>
      </p:sp>
    </p:spTree>
    <p:extLst>
      <p:ext uri="{BB962C8B-B14F-4D97-AF65-F5344CB8AC3E}">
        <p14:creationId xmlns:p14="http://schemas.microsoft.com/office/powerpoint/2010/main" val="296703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5985C25-F923-41A4-93EF-32C7A17A9CEA}" type="slidenum">
              <a:rPr lang="en-CA" smtClean="0"/>
              <a:pPr/>
              <a:t>25</a:t>
            </a:fld>
            <a:endParaRPr lang="en-CA"/>
          </a:p>
        </p:txBody>
      </p:sp>
    </p:spTree>
    <p:extLst>
      <p:ext uri="{BB962C8B-B14F-4D97-AF65-F5344CB8AC3E}">
        <p14:creationId xmlns:p14="http://schemas.microsoft.com/office/powerpoint/2010/main" val="39114155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5985C25-F923-41A4-93EF-32C7A17A9CEA}" type="slidenum">
              <a:rPr lang="en-CA" smtClean="0"/>
              <a:pPr/>
              <a:t>26</a:t>
            </a:fld>
            <a:endParaRPr lang="en-CA"/>
          </a:p>
        </p:txBody>
      </p:sp>
    </p:spTree>
    <p:extLst>
      <p:ext uri="{BB962C8B-B14F-4D97-AF65-F5344CB8AC3E}">
        <p14:creationId xmlns:p14="http://schemas.microsoft.com/office/powerpoint/2010/main" val="30007617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5985C25-F923-41A4-93EF-32C7A17A9CEA}" type="slidenum">
              <a:rPr lang="en-CA" smtClean="0"/>
              <a:pPr/>
              <a:t>27</a:t>
            </a:fld>
            <a:endParaRPr lang="en-CA"/>
          </a:p>
        </p:txBody>
      </p:sp>
    </p:spTree>
    <p:extLst>
      <p:ext uri="{BB962C8B-B14F-4D97-AF65-F5344CB8AC3E}">
        <p14:creationId xmlns:p14="http://schemas.microsoft.com/office/powerpoint/2010/main" val="18043894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5985C25-F923-41A4-93EF-32C7A17A9CEA}" type="slidenum">
              <a:rPr lang="en-CA" smtClean="0"/>
              <a:pPr/>
              <a:t>28</a:t>
            </a:fld>
            <a:endParaRPr lang="en-CA"/>
          </a:p>
        </p:txBody>
      </p:sp>
    </p:spTree>
    <p:extLst>
      <p:ext uri="{BB962C8B-B14F-4D97-AF65-F5344CB8AC3E}">
        <p14:creationId xmlns:p14="http://schemas.microsoft.com/office/powerpoint/2010/main" val="2214980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5985C25-F923-41A4-93EF-32C7A17A9CEA}" type="slidenum">
              <a:rPr lang="en-CA" smtClean="0"/>
              <a:pPr/>
              <a:t>29</a:t>
            </a:fld>
            <a:endParaRPr lang="en-CA"/>
          </a:p>
        </p:txBody>
      </p:sp>
    </p:spTree>
    <p:extLst>
      <p:ext uri="{BB962C8B-B14F-4D97-AF65-F5344CB8AC3E}">
        <p14:creationId xmlns:p14="http://schemas.microsoft.com/office/powerpoint/2010/main" val="161878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5985C25-F923-41A4-93EF-32C7A17A9CEA}" type="slidenum">
              <a:rPr lang="en-CA" smtClean="0"/>
              <a:pPr/>
              <a:t>3</a:t>
            </a:fld>
            <a:endParaRPr lang="en-CA"/>
          </a:p>
        </p:txBody>
      </p:sp>
    </p:spTree>
    <p:extLst>
      <p:ext uri="{BB962C8B-B14F-4D97-AF65-F5344CB8AC3E}">
        <p14:creationId xmlns:p14="http://schemas.microsoft.com/office/powerpoint/2010/main" val="28577671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5985C25-F923-41A4-93EF-32C7A17A9CEA}" type="slidenum">
              <a:rPr lang="en-CA" smtClean="0"/>
              <a:pPr/>
              <a:t>30</a:t>
            </a:fld>
            <a:endParaRPr lang="en-CA"/>
          </a:p>
        </p:txBody>
      </p:sp>
    </p:spTree>
    <p:extLst>
      <p:ext uri="{BB962C8B-B14F-4D97-AF65-F5344CB8AC3E}">
        <p14:creationId xmlns:p14="http://schemas.microsoft.com/office/powerpoint/2010/main" val="403275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5985C25-F923-41A4-93EF-32C7A17A9CEA}" type="slidenum">
              <a:rPr lang="en-CA" smtClean="0"/>
              <a:pPr/>
              <a:t>31</a:t>
            </a:fld>
            <a:endParaRPr lang="en-CA"/>
          </a:p>
        </p:txBody>
      </p:sp>
    </p:spTree>
    <p:extLst>
      <p:ext uri="{BB962C8B-B14F-4D97-AF65-F5344CB8AC3E}">
        <p14:creationId xmlns:p14="http://schemas.microsoft.com/office/powerpoint/2010/main" val="2961461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5985C25-F923-41A4-93EF-32C7A17A9CEA}" type="slidenum">
              <a:rPr lang="en-CA" smtClean="0"/>
              <a:pPr/>
              <a:t>32</a:t>
            </a:fld>
            <a:endParaRPr lang="en-CA"/>
          </a:p>
        </p:txBody>
      </p:sp>
    </p:spTree>
    <p:extLst>
      <p:ext uri="{BB962C8B-B14F-4D97-AF65-F5344CB8AC3E}">
        <p14:creationId xmlns:p14="http://schemas.microsoft.com/office/powerpoint/2010/main" val="8986016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5985C25-F923-41A4-93EF-32C7A17A9CEA}" type="slidenum">
              <a:rPr lang="en-CA" smtClean="0"/>
              <a:pPr/>
              <a:t>33</a:t>
            </a:fld>
            <a:endParaRPr lang="en-CA"/>
          </a:p>
        </p:txBody>
      </p:sp>
    </p:spTree>
    <p:extLst>
      <p:ext uri="{BB962C8B-B14F-4D97-AF65-F5344CB8AC3E}">
        <p14:creationId xmlns:p14="http://schemas.microsoft.com/office/powerpoint/2010/main" val="39046465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5985C25-F923-41A4-93EF-32C7A17A9CEA}" type="slidenum">
              <a:rPr lang="en-CA" smtClean="0"/>
              <a:pPr/>
              <a:t>34</a:t>
            </a:fld>
            <a:endParaRPr lang="en-CA"/>
          </a:p>
        </p:txBody>
      </p:sp>
    </p:spTree>
    <p:extLst>
      <p:ext uri="{BB962C8B-B14F-4D97-AF65-F5344CB8AC3E}">
        <p14:creationId xmlns:p14="http://schemas.microsoft.com/office/powerpoint/2010/main" val="3177390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5985C25-F923-41A4-93EF-32C7A17A9CEA}" type="slidenum">
              <a:rPr lang="en-CA" smtClean="0"/>
              <a:pPr/>
              <a:t>35</a:t>
            </a:fld>
            <a:endParaRPr lang="en-CA"/>
          </a:p>
        </p:txBody>
      </p:sp>
    </p:spTree>
    <p:extLst>
      <p:ext uri="{BB962C8B-B14F-4D97-AF65-F5344CB8AC3E}">
        <p14:creationId xmlns:p14="http://schemas.microsoft.com/office/powerpoint/2010/main" val="1935142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When the motivation comes from outside</a:t>
            </a:r>
            <a:r>
              <a:rPr lang="en-CA" baseline="0" dirty="0" smtClean="0"/>
              <a:t> the self – it is </a:t>
            </a:r>
            <a:r>
              <a:rPr lang="en-CA" b="1" i="1" baseline="0" dirty="0" smtClean="0"/>
              <a:t>extrinsic</a:t>
            </a:r>
          </a:p>
          <a:p>
            <a:r>
              <a:rPr lang="en-CA" b="0" i="0" baseline="0" dirty="0" smtClean="0"/>
              <a:t>Sometimes there is an external reward, or you can avoid an unpleasant consequence (you unload the dishwasher because if you don’t your mom will lose her mind and yell at you!)</a:t>
            </a:r>
          </a:p>
          <a:p>
            <a:r>
              <a:rPr lang="en-CA" b="0" i="0" baseline="0" dirty="0" smtClean="0"/>
              <a:t>If you promise a kid a candy if they draw you picture, they will whip off a picture, slapdash, no details, because they are just doing it for the candy.</a:t>
            </a:r>
          </a:p>
          <a:p>
            <a:r>
              <a:rPr lang="en-CA" b="0" i="0" baseline="0" dirty="0" smtClean="0"/>
              <a:t>If you ask kids to draw a picture of something they love, they will create a masterpiece, full of details, because they are doing it to show you how much they love something</a:t>
            </a:r>
            <a:endParaRPr lang="en-CA" b="0" i="0" dirty="0"/>
          </a:p>
        </p:txBody>
      </p:sp>
      <p:sp>
        <p:nvSpPr>
          <p:cNvPr id="4" name="Slide Number Placeholder 3"/>
          <p:cNvSpPr>
            <a:spLocks noGrp="1"/>
          </p:cNvSpPr>
          <p:nvPr>
            <p:ph type="sldNum" sz="quarter" idx="10"/>
          </p:nvPr>
        </p:nvSpPr>
        <p:spPr/>
        <p:txBody>
          <a:bodyPr/>
          <a:lstStyle/>
          <a:p>
            <a:fld id="{D5985C25-F923-41A4-93EF-32C7A17A9CEA}" type="slidenum">
              <a:rPr lang="en-CA" smtClean="0"/>
              <a:pPr/>
              <a:t>4</a:t>
            </a:fld>
            <a:endParaRPr lang="en-CA"/>
          </a:p>
        </p:txBody>
      </p:sp>
    </p:spTree>
    <p:extLst>
      <p:ext uri="{BB962C8B-B14F-4D97-AF65-F5344CB8AC3E}">
        <p14:creationId xmlns:p14="http://schemas.microsoft.com/office/powerpoint/2010/main" val="4257247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729"/>
            <a:r>
              <a:rPr lang="en-CA" b="0" i="0" dirty="0" smtClean="0"/>
              <a:t>Intrinsic motivation is the type of motivation where</a:t>
            </a:r>
            <a:r>
              <a:rPr lang="en-CA" b="0" i="0" baseline="0" dirty="0" smtClean="0"/>
              <a:t> a person performs an action because the act itself is rewarding or satisfying in some internal way</a:t>
            </a:r>
          </a:p>
          <a:p>
            <a:endParaRPr lang="en-CA" dirty="0"/>
          </a:p>
        </p:txBody>
      </p:sp>
      <p:sp>
        <p:nvSpPr>
          <p:cNvPr id="4" name="Slide Number Placeholder 3"/>
          <p:cNvSpPr>
            <a:spLocks noGrp="1"/>
          </p:cNvSpPr>
          <p:nvPr>
            <p:ph type="sldNum" sz="quarter" idx="10"/>
          </p:nvPr>
        </p:nvSpPr>
        <p:spPr/>
        <p:txBody>
          <a:bodyPr/>
          <a:lstStyle/>
          <a:p>
            <a:fld id="{D5985C25-F923-41A4-93EF-32C7A17A9CEA}" type="slidenum">
              <a:rPr lang="en-CA" smtClean="0"/>
              <a:pPr/>
              <a:t>5</a:t>
            </a:fld>
            <a:endParaRPr lang="en-CA"/>
          </a:p>
        </p:txBody>
      </p:sp>
    </p:spTree>
    <p:extLst>
      <p:ext uri="{BB962C8B-B14F-4D97-AF65-F5344CB8AC3E}">
        <p14:creationId xmlns:p14="http://schemas.microsoft.com/office/powerpoint/2010/main" val="1007319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Early researchers theorized that humans</a:t>
            </a:r>
            <a:r>
              <a:rPr lang="en-CA" baseline="0" dirty="0" smtClean="0"/>
              <a:t> respond to their instincts in the same way that animals do – aggressive to protect their territory and mating because of innate patterns of behaviour.</a:t>
            </a:r>
          </a:p>
          <a:p>
            <a:r>
              <a:rPr lang="en-CA" baseline="0" dirty="0" smtClean="0"/>
              <a:t>They came up with lots of descriptions of all these instincts, there was no real attempt to explain why these instincts exist in humans – if at all.</a:t>
            </a:r>
          </a:p>
          <a:p>
            <a:r>
              <a:rPr lang="en-CA" baseline="0" dirty="0" smtClean="0"/>
              <a:t>e.g. “submissive people possess the instinct of submission”.</a:t>
            </a:r>
          </a:p>
          <a:p>
            <a:r>
              <a:rPr lang="en-CA" baseline="0" dirty="0" smtClean="0"/>
              <a:t>This approach has faded away because they describe behaviour but they cannot explain it.</a:t>
            </a:r>
          </a:p>
          <a:p>
            <a:r>
              <a:rPr lang="en-CA" baseline="0" dirty="0" smtClean="0"/>
              <a:t>It did force psychologists to realize that some human behaviour is controlled by hereditary factors.</a:t>
            </a:r>
            <a:endParaRPr lang="en-CA" dirty="0" smtClean="0"/>
          </a:p>
          <a:p>
            <a:endParaRPr lang="en-CA" dirty="0"/>
          </a:p>
        </p:txBody>
      </p:sp>
      <p:sp>
        <p:nvSpPr>
          <p:cNvPr id="4" name="Slide Number Placeholder 3"/>
          <p:cNvSpPr>
            <a:spLocks noGrp="1"/>
          </p:cNvSpPr>
          <p:nvPr>
            <p:ph type="sldNum" sz="quarter" idx="10"/>
          </p:nvPr>
        </p:nvSpPr>
        <p:spPr/>
        <p:txBody>
          <a:bodyPr/>
          <a:lstStyle/>
          <a:p>
            <a:fld id="{D5985C25-F923-41A4-93EF-32C7A17A9CEA}" type="slidenum">
              <a:rPr lang="en-CA" smtClean="0"/>
              <a:pPr/>
              <a:t>6</a:t>
            </a:fld>
            <a:endParaRPr lang="en-CA"/>
          </a:p>
        </p:txBody>
      </p:sp>
    </p:spTree>
    <p:extLst>
      <p:ext uri="{BB962C8B-B14F-4D97-AF65-F5344CB8AC3E}">
        <p14:creationId xmlns:p14="http://schemas.microsoft.com/office/powerpoint/2010/main" val="3494897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D5985C25-F923-41A4-93EF-32C7A17A9CEA}" type="slidenum">
              <a:rPr lang="en-CA" smtClean="0"/>
              <a:pPr/>
              <a:t>7</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When you have a </a:t>
            </a:r>
            <a:r>
              <a:rPr lang="en-CA" b="1" i="1" dirty="0" smtClean="0"/>
              <a:t>need</a:t>
            </a:r>
            <a:r>
              <a:rPr lang="en-CA" dirty="0" smtClean="0"/>
              <a:t>, it leads</a:t>
            </a:r>
            <a:r>
              <a:rPr lang="en-CA" baseline="0" dirty="0" smtClean="0"/>
              <a:t> to psychological tension as well as physical arousal that motivates you to do something about it.</a:t>
            </a:r>
          </a:p>
          <a:p>
            <a:r>
              <a:rPr lang="en-CA" baseline="0" dirty="0" smtClean="0"/>
              <a:t>To fulfill the need and reduce the tension.</a:t>
            </a:r>
          </a:p>
          <a:p>
            <a:r>
              <a:rPr lang="en-CA" baseline="0" dirty="0" smtClean="0"/>
              <a:t>The tension that we feel, whether it is physical or psychological, is called a </a:t>
            </a:r>
            <a:r>
              <a:rPr lang="en-CA" b="1" i="1" baseline="0" dirty="0" smtClean="0"/>
              <a:t>drive</a:t>
            </a:r>
            <a:endParaRPr lang="en-CA" b="1" i="1" dirty="0"/>
          </a:p>
        </p:txBody>
      </p:sp>
      <p:sp>
        <p:nvSpPr>
          <p:cNvPr id="4" name="Slide Number Placeholder 3"/>
          <p:cNvSpPr>
            <a:spLocks noGrp="1"/>
          </p:cNvSpPr>
          <p:nvPr>
            <p:ph type="sldNum" sz="quarter" idx="10"/>
          </p:nvPr>
        </p:nvSpPr>
        <p:spPr/>
        <p:txBody>
          <a:bodyPr/>
          <a:lstStyle/>
          <a:p>
            <a:fld id="{D5985C25-F923-41A4-93EF-32C7A17A9CEA}" type="slidenum">
              <a:rPr lang="en-CA" smtClean="0"/>
              <a:pPr/>
              <a:t>8</a:t>
            </a:fld>
            <a:endParaRPr lang="en-CA"/>
          </a:p>
        </p:txBody>
      </p:sp>
    </p:spTree>
    <p:extLst>
      <p:ext uri="{BB962C8B-B14F-4D97-AF65-F5344CB8AC3E}">
        <p14:creationId xmlns:p14="http://schemas.microsoft.com/office/powerpoint/2010/main" val="3995331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Drive-reduction theory proposes</a:t>
            </a:r>
            <a:r>
              <a:rPr lang="en-CA" baseline="0" dirty="0" smtClean="0"/>
              <a:t> just this connection between internal physiological states and outward behaviour.</a:t>
            </a:r>
          </a:p>
          <a:p>
            <a:r>
              <a:rPr lang="en-CA" baseline="0" dirty="0" smtClean="0"/>
              <a:t>This theory states that there are two kinds of drives….</a:t>
            </a:r>
          </a:p>
          <a:p>
            <a:endParaRPr lang="en-CA" dirty="0"/>
          </a:p>
        </p:txBody>
      </p:sp>
      <p:sp>
        <p:nvSpPr>
          <p:cNvPr id="4" name="Slide Number Placeholder 3"/>
          <p:cNvSpPr>
            <a:spLocks noGrp="1"/>
          </p:cNvSpPr>
          <p:nvPr>
            <p:ph type="sldNum" sz="quarter" idx="10"/>
          </p:nvPr>
        </p:nvSpPr>
        <p:spPr/>
        <p:txBody>
          <a:bodyPr/>
          <a:lstStyle/>
          <a:p>
            <a:fld id="{D5985C25-F923-41A4-93EF-32C7A17A9CEA}" type="slidenum">
              <a:rPr lang="en-CA" smtClean="0"/>
              <a:pPr/>
              <a:t>9</a:t>
            </a:fld>
            <a:endParaRPr lang="en-CA"/>
          </a:p>
        </p:txBody>
      </p:sp>
    </p:spTree>
    <p:extLst>
      <p:ext uri="{BB962C8B-B14F-4D97-AF65-F5344CB8AC3E}">
        <p14:creationId xmlns:p14="http://schemas.microsoft.com/office/powerpoint/2010/main" val="2585065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85AC082A-6969-4502-8FED-9B21F09F267F}" type="datetimeFigureOut">
              <a:rPr lang="en-CA" smtClean="0"/>
              <a:pPr/>
              <a:t>12/11/2013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2AC924D-61DA-44E1-983F-BF8137237C3C}" type="slidenum">
              <a:rPr lang="en-CA" smtClean="0"/>
              <a:pPr/>
              <a:t>‹#›</a:t>
            </a:fld>
            <a:endParaRPr lang="en-CA"/>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AC082A-6969-4502-8FED-9B21F09F267F}" type="datetimeFigureOut">
              <a:rPr lang="en-CA" smtClean="0"/>
              <a:pPr/>
              <a:t>12/11/2013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2AC924D-61DA-44E1-983F-BF8137237C3C}"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AC082A-6969-4502-8FED-9B21F09F267F}" type="datetimeFigureOut">
              <a:rPr lang="en-CA" smtClean="0"/>
              <a:pPr/>
              <a:t>12/11/2013</a:t>
            </a:fld>
            <a:endParaRPr lang="en-CA"/>
          </a:p>
        </p:txBody>
      </p:sp>
      <p:sp>
        <p:nvSpPr>
          <p:cNvPr id="5" name="Footer Placeholder 4"/>
          <p:cNvSpPr>
            <a:spLocks noGrp="1"/>
          </p:cNvSpPr>
          <p:nvPr>
            <p:ph type="ftr" sz="quarter" idx="11"/>
          </p:nvPr>
        </p:nvSpPr>
        <p:spPr>
          <a:xfrm>
            <a:off x="2640597" y="6377459"/>
            <a:ext cx="3836404" cy="365125"/>
          </a:xfrm>
        </p:spPr>
        <p:txBody>
          <a:bodyPr/>
          <a:lstStyle/>
          <a:p>
            <a:endParaRPr lang="en-CA"/>
          </a:p>
        </p:txBody>
      </p:sp>
      <p:sp>
        <p:nvSpPr>
          <p:cNvPr id="6" name="Slide Number Placeholder 5"/>
          <p:cNvSpPr>
            <a:spLocks noGrp="1"/>
          </p:cNvSpPr>
          <p:nvPr>
            <p:ph type="sldNum" sz="quarter" idx="12"/>
          </p:nvPr>
        </p:nvSpPr>
        <p:spPr/>
        <p:txBody>
          <a:bodyPr/>
          <a:lstStyle/>
          <a:p>
            <a:fld id="{82AC924D-61DA-44E1-983F-BF8137237C3C}" type="slidenum">
              <a:rPr lang="en-CA" smtClean="0"/>
              <a:pPr/>
              <a:t>‹#›</a:t>
            </a:fld>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Date Placeholder 5"/>
          <p:cNvSpPr>
            <a:spLocks noGrp="1"/>
          </p:cNvSpPr>
          <p:nvPr>
            <p:ph type="dt" sz="half" idx="10"/>
          </p:nvPr>
        </p:nvSpPr>
        <p:spPr>
          <a:xfrm>
            <a:off x="457200" y="6248400"/>
            <a:ext cx="2133600" cy="457200"/>
          </a:xfrm>
        </p:spPr>
        <p:txBody>
          <a:bodyPr/>
          <a:lstStyle>
            <a:lvl1pPr>
              <a:defRPr/>
            </a:lvl1pPr>
          </a:lstStyle>
          <a:p>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000B3685-5A28-45E7-898F-2D54B25EF25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AC082A-6969-4502-8FED-9B21F09F267F}" type="datetimeFigureOut">
              <a:rPr lang="en-CA" smtClean="0"/>
              <a:pPr/>
              <a:t>12/11/2013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2AC924D-61DA-44E1-983F-BF8137237C3C}"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5AC082A-6969-4502-8FED-9B21F09F267F}" type="datetimeFigureOut">
              <a:rPr lang="en-CA" smtClean="0"/>
              <a:pPr/>
              <a:t>12/11/2013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2AC924D-61DA-44E1-983F-BF8137237C3C}" type="slidenum">
              <a:rPr lang="en-CA" smtClean="0"/>
              <a:pPr/>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AC082A-6969-4502-8FED-9B21F09F267F}" type="datetimeFigureOut">
              <a:rPr lang="en-CA" smtClean="0"/>
              <a:pPr/>
              <a:t>12/11/2013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2AC924D-61DA-44E1-983F-BF8137237C3C}"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5AC082A-6969-4502-8FED-9B21F09F267F}" type="datetimeFigureOut">
              <a:rPr lang="en-CA" smtClean="0"/>
              <a:pPr/>
              <a:t>12/11/2013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2AC924D-61DA-44E1-983F-BF8137237C3C}"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5AC082A-6969-4502-8FED-9B21F09F267F}" type="datetimeFigureOut">
              <a:rPr lang="en-CA" smtClean="0"/>
              <a:pPr/>
              <a:t>12/11/2013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2AC924D-61DA-44E1-983F-BF8137237C3C}"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C082A-6969-4502-8FED-9B21F09F267F}" type="datetimeFigureOut">
              <a:rPr lang="en-CA" smtClean="0"/>
              <a:pPr/>
              <a:t>12/11/2013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2AC924D-61DA-44E1-983F-BF8137237C3C}"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5AC082A-6969-4502-8FED-9B21F09F267F}" type="datetimeFigureOut">
              <a:rPr lang="en-CA" smtClean="0"/>
              <a:pPr/>
              <a:t>12/11/2013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2AC924D-61DA-44E1-983F-BF8137237C3C}" type="slidenum">
              <a:rPr lang="en-CA" smtClean="0"/>
              <a:pPr/>
              <a:t>‹#›</a:t>
            </a:fld>
            <a:endParaRPr lang="en-CA"/>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85AC082A-6969-4502-8FED-9B21F09F267F}" type="datetimeFigureOut">
              <a:rPr lang="en-CA" smtClean="0"/>
              <a:pPr/>
              <a:t>12/11/2013</a:t>
            </a:fld>
            <a:endParaRPr lang="en-CA"/>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CA"/>
          </a:p>
        </p:txBody>
      </p:sp>
      <p:sp>
        <p:nvSpPr>
          <p:cNvPr id="7" name="Slide Number Placeholder 6"/>
          <p:cNvSpPr>
            <a:spLocks noGrp="1"/>
          </p:cNvSpPr>
          <p:nvPr>
            <p:ph type="sldNum" sz="quarter" idx="12"/>
          </p:nvPr>
        </p:nvSpPr>
        <p:spPr>
          <a:xfrm>
            <a:off x="8339328" y="1170432"/>
            <a:ext cx="733864" cy="201168"/>
          </a:xfrm>
        </p:spPr>
        <p:txBody>
          <a:bodyPr/>
          <a:lstStyle/>
          <a:p>
            <a:fld id="{82AC924D-61DA-44E1-983F-BF8137237C3C}" type="slidenum">
              <a:rPr lang="en-CA" smtClean="0"/>
              <a:pPr/>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85AC082A-6969-4502-8FED-9B21F09F267F}" type="datetimeFigureOut">
              <a:rPr lang="en-CA" smtClean="0"/>
              <a:pPr/>
              <a:t>12/11/2013</a:t>
            </a:fld>
            <a:endParaRPr lang="en-CA"/>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CA"/>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82AC924D-61DA-44E1-983F-BF8137237C3C}"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bbc.co.uk/science/humanbody/mind/surveys/sensatio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bbc.co.uk/science/humanbody/mind/surveys/smiles/index.s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bbc.co.uk/science/humanbody/mind/surveys/sensation/"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12.gif"/><Relationship Id="rId4" Type="http://schemas.openxmlformats.org/officeDocument/2006/relationships/image" Target="../media/image11.jpeg"/></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12.gif"/><Relationship Id="rId4" Type="http://schemas.openxmlformats.org/officeDocument/2006/relationships/image" Target="../media/image10.jpeg"/></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13.jpeg"/><Relationship Id="rId5" Type="http://schemas.openxmlformats.org/officeDocument/2006/relationships/image" Target="../media/image12.gif"/><Relationship Id="rId4" Type="http://schemas.openxmlformats.org/officeDocument/2006/relationships/image" Target="../media/image10.jpeg"/></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13.jpeg"/><Relationship Id="rId5" Type="http://schemas.openxmlformats.org/officeDocument/2006/relationships/image" Target="../media/image10.jpeg"/><Relationship Id="rId4" Type="http://schemas.openxmlformats.org/officeDocument/2006/relationships/image" Target="../media/image12.gif"/></Relationships>
</file>

<file path=ppt/slides/_rels/slide3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13.jpeg"/><Relationship Id="rId5" Type="http://schemas.openxmlformats.org/officeDocument/2006/relationships/image" Target="../media/image11.jpeg"/><Relationship Id="rId4" Type="http://schemas.openxmlformats.org/officeDocument/2006/relationships/image" Target="../media/image10.jpeg"/></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12.gif"/><Relationship Id="rId5" Type="http://schemas.openxmlformats.org/officeDocument/2006/relationships/image" Target="../media/image10.jpeg"/><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36912"/>
            <a:ext cx="8077200" cy="2016224"/>
          </a:xfrm>
        </p:spPr>
        <p:txBody>
          <a:bodyPr>
            <a:noAutofit/>
          </a:bodyPr>
          <a:lstStyle/>
          <a:p>
            <a:r>
              <a:rPr lang="en-CA" sz="6600" dirty="0" smtClean="0">
                <a:latin typeface="Copperplate Gothic Bold" pitchFamily="34" charset="0"/>
              </a:rPr>
              <a:t>Motivation and Emotion</a:t>
            </a:r>
            <a:endParaRPr lang="en-CA" sz="6600" dirty="0">
              <a:latin typeface="Copperplate Gothic Bold" pitchFamily="34" charset="0"/>
            </a:endParaRPr>
          </a:p>
        </p:txBody>
      </p:sp>
      <p:sp>
        <p:nvSpPr>
          <p:cNvPr id="3" name="Subtitle 2"/>
          <p:cNvSpPr>
            <a:spLocks noGrp="1"/>
          </p:cNvSpPr>
          <p:nvPr>
            <p:ph type="subTitle" idx="1"/>
          </p:nvPr>
        </p:nvSpPr>
        <p:spPr>
          <a:xfrm>
            <a:off x="683568" y="908720"/>
            <a:ext cx="8077200" cy="1499616"/>
          </a:xfrm>
        </p:spPr>
        <p:txBody>
          <a:bodyPr/>
          <a:lstStyle/>
          <a:p>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Homeostasis</a:t>
            </a:r>
            <a:endParaRPr lang="en-CA" dirty="0"/>
          </a:p>
        </p:txBody>
      </p:sp>
      <p:sp>
        <p:nvSpPr>
          <p:cNvPr id="3" name="Content Placeholder 2"/>
          <p:cNvSpPr>
            <a:spLocks noGrp="1"/>
          </p:cNvSpPr>
          <p:nvPr>
            <p:ph idx="1"/>
          </p:nvPr>
        </p:nvSpPr>
        <p:spPr/>
        <p:txBody>
          <a:bodyPr/>
          <a:lstStyle/>
          <a:p>
            <a:r>
              <a:rPr lang="en-CA" dirty="0" smtClean="0"/>
              <a:t>The tendency of the body to maintain a steady state</a:t>
            </a:r>
          </a:p>
          <a:p>
            <a:pPr lvl="1"/>
            <a:r>
              <a:rPr lang="en-CA" dirty="0" smtClean="0"/>
              <a:t>When there is a primary drive need, the body is in a state of imbalance, this stimulates behaviour that brings the body back in to balance or </a:t>
            </a:r>
            <a:r>
              <a:rPr lang="en-CA" b="1" dirty="0" smtClean="0"/>
              <a:t>homeostasis</a:t>
            </a:r>
          </a:p>
          <a:p>
            <a:pPr lvl="1"/>
            <a:endParaRPr lang="en-CA" b="1" dirty="0"/>
          </a:p>
          <a:p>
            <a:pPr lvl="1"/>
            <a:r>
              <a:rPr lang="en-CA" b="1" dirty="0" smtClean="0"/>
              <a:t>How is this like a thermostat?</a:t>
            </a:r>
            <a:endParaRPr lang="en-CA"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Primary vs. Secondary Drives</a:t>
            </a:r>
            <a:endParaRPr lang="en-CA" dirty="0"/>
          </a:p>
        </p:txBody>
      </p:sp>
      <p:sp>
        <p:nvSpPr>
          <p:cNvPr id="3" name="Content Placeholder 2"/>
          <p:cNvSpPr>
            <a:spLocks noGrp="1"/>
          </p:cNvSpPr>
          <p:nvPr>
            <p:ph idx="1"/>
          </p:nvPr>
        </p:nvSpPr>
        <p:spPr/>
        <p:txBody>
          <a:bodyPr/>
          <a:lstStyle/>
          <a:p>
            <a:r>
              <a:rPr lang="en-CA" b="1" dirty="0" smtClean="0"/>
              <a:t>Primary drives </a:t>
            </a:r>
            <a:r>
              <a:rPr lang="en-CA" dirty="0" smtClean="0"/>
              <a:t>are those that involve biological needs of the body such as hunger and thirst</a:t>
            </a:r>
          </a:p>
          <a:p>
            <a:r>
              <a:rPr lang="en-CA" b="1" dirty="0" smtClean="0"/>
              <a:t>Secondary (acquired) drives </a:t>
            </a:r>
            <a:r>
              <a:rPr lang="en-CA" dirty="0" smtClean="0"/>
              <a:t>are those that are learned through experience or conditioning, such as the need for money or social approval</a:t>
            </a:r>
            <a:endParaRPr lang="en-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Drive-Reduction Theory</a:t>
            </a:r>
            <a:endParaRPr lang="en-CA" dirty="0"/>
          </a:p>
        </p:txBody>
      </p:sp>
      <p:sp>
        <p:nvSpPr>
          <p:cNvPr id="3" name="Content Placeholder 2"/>
          <p:cNvSpPr>
            <a:spLocks noGrp="1"/>
          </p:cNvSpPr>
          <p:nvPr>
            <p:ph idx="1"/>
          </p:nvPr>
        </p:nvSpPr>
        <p:spPr/>
        <p:txBody>
          <a:bodyPr/>
          <a:lstStyle/>
          <a:p>
            <a:r>
              <a:rPr lang="en-CA" dirty="0" smtClean="0"/>
              <a:t>Does not explain all motivation</a:t>
            </a:r>
          </a:p>
          <a:p>
            <a:r>
              <a:rPr lang="en-CA" dirty="0" smtClean="0"/>
              <a:t>Why do people eat when they are not hungry?</a:t>
            </a:r>
          </a:p>
          <a:p>
            <a:r>
              <a:rPr lang="en-CA" dirty="0" smtClean="0"/>
              <a:t>How do you explain thrill seeking behaviour?</a:t>
            </a:r>
          </a:p>
          <a:p>
            <a:pPr lvl="1"/>
            <a:r>
              <a:rPr lang="en-CA" dirty="0" smtClean="0"/>
              <a:t>Thrill seekers are increasing inner arousal, not reducing it!</a:t>
            </a:r>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Arousal Approaches to Motivation</a:t>
            </a:r>
            <a:endParaRPr lang="en-CA" dirty="0"/>
          </a:p>
        </p:txBody>
      </p:sp>
      <p:sp>
        <p:nvSpPr>
          <p:cNvPr id="3" name="Content Placeholder 2"/>
          <p:cNvSpPr>
            <a:spLocks noGrp="1"/>
          </p:cNvSpPr>
          <p:nvPr>
            <p:ph idx="1"/>
          </p:nvPr>
        </p:nvSpPr>
        <p:spPr/>
        <p:txBody>
          <a:bodyPr/>
          <a:lstStyle/>
          <a:p>
            <a:r>
              <a:rPr lang="en-CA" b="1" dirty="0" smtClean="0"/>
              <a:t>Arousal theory </a:t>
            </a:r>
            <a:r>
              <a:rPr lang="en-CA" dirty="0" smtClean="0"/>
              <a:t>says people are said to have an optimal (best or ideal) level of tension that they seek to maintain by increasing or decreasing stimulation</a:t>
            </a:r>
          </a:p>
          <a:p>
            <a:r>
              <a:rPr lang="en-CA" dirty="0" smtClean="0"/>
              <a:t>Task performances may suffer if the level of arousal is too high (severe anxiety) or if the level of arousal is too low (boredom)</a:t>
            </a:r>
          </a:p>
          <a:p>
            <a:r>
              <a:rPr lang="en-CA" dirty="0" smtClean="0"/>
              <a:t>Maintaining an optimal level of arousal may involve reducing tension or creating it</a:t>
            </a:r>
            <a:endParaRPr lang="en-CA"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Yerkes-Dodson Law</a:t>
            </a:r>
            <a:endParaRPr lang="en-CA" dirty="0"/>
          </a:p>
        </p:txBody>
      </p:sp>
      <p:sp>
        <p:nvSpPr>
          <p:cNvPr id="3" name="Content Placeholder 2"/>
          <p:cNvSpPr>
            <a:spLocks noGrp="1"/>
          </p:cNvSpPr>
          <p:nvPr>
            <p:ph idx="1"/>
          </p:nvPr>
        </p:nvSpPr>
        <p:spPr/>
        <p:txBody>
          <a:bodyPr/>
          <a:lstStyle/>
          <a:p>
            <a:r>
              <a:rPr lang="en-CA" dirty="0" smtClean="0"/>
              <a:t>Performance is related to arousal</a:t>
            </a:r>
          </a:p>
          <a:p>
            <a:r>
              <a:rPr lang="en-CA" dirty="0" smtClean="0"/>
              <a:t>Moderate levels of arousal lead to better performance than levels of arousal that are too high or too low</a:t>
            </a:r>
          </a:p>
          <a:p>
            <a:r>
              <a:rPr lang="en-CA" dirty="0" smtClean="0"/>
              <a:t>This effect varies with the difficulty of the task</a:t>
            </a:r>
          </a:p>
          <a:p>
            <a:pPr lvl="1"/>
            <a:r>
              <a:rPr lang="en-CA" dirty="0" smtClean="0"/>
              <a:t>Easy tasks require a high-moderate level</a:t>
            </a:r>
          </a:p>
          <a:p>
            <a:pPr lvl="1"/>
            <a:r>
              <a:rPr lang="en-CA" dirty="0" smtClean="0"/>
              <a:t>Difficult tasks require a low-moderate level</a:t>
            </a:r>
            <a:endParaRPr lang="en-CA" dirty="0"/>
          </a:p>
        </p:txBody>
      </p:sp>
    </p:spTree>
    <p:extLst>
      <p:ext uri="{BB962C8B-B14F-4D97-AF65-F5344CB8AC3E}">
        <p14:creationId xmlns:p14="http://schemas.microsoft.com/office/powerpoint/2010/main" val="909359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Sensation Seeker</a:t>
            </a:r>
            <a:endParaRPr lang="en-CA" dirty="0"/>
          </a:p>
        </p:txBody>
      </p:sp>
      <p:sp>
        <p:nvSpPr>
          <p:cNvPr id="3" name="Content Placeholder 2"/>
          <p:cNvSpPr>
            <a:spLocks noGrp="1"/>
          </p:cNvSpPr>
          <p:nvPr>
            <p:ph idx="1"/>
          </p:nvPr>
        </p:nvSpPr>
        <p:spPr/>
        <p:txBody>
          <a:bodyPr/>
          <a:lstStyle/>
          <a:p>
            <a:r>
              <a:rPr lang="en-CA" dirty="0" smtClean="0"/>
              <a:t>Someone who needs more arousal than the average person to feel content</a:t>
            </a:r>
          </a:p>
          <a:p>
            <a:r>
              <a:rPr lang="en-CA" dirty="0" smtClean="0"/>
              <a:t>Linked to greater risk-taking behaviour</a:t>
            </a:r>
          </a:p>
          <a:p>
            <a:endParaRPr lang="en-CA" dirty="0"/>
          </a:p>
          <a:p>
            <a:r>
              <a:rPr lang="en-CA" dirty="0">
                <a:hlinkClick r:id="rId3"/>
              </a:rPr>
              <a:t>http://www.bbc.co.uk/science/humanbody/mind/surveys/sensation/</a:t>
            </a:r>
            <a:endParaRPr lang="en-C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Consistency Theory</a:t>
            </a:r>
            <a:endParaRPr lang="en-CA" dirty="0"/>
          </a:p>
        </p:txBody>
      </p:sp>
      <p:sp>
        <p:nvSpPr>
          <p:cNvPr id="3" name="Content Placeholder 2"/>
          <p:cNvSpPr>
            <a:spLocks noGrp="1"/>
          </p:cNvSpPr>
          <p:nvPr>
            <p:ph idx="1"/>
          </p:nvPr>
        </p:nvSpPr>
        <p:spPr/>
        <p:txBody>
          <a:bodyPr>
            <a:normAutofit/>
          </a:bodyPr>
          <a:lstStyle/>
          <a:p>
            <a:r>
              <a:rPr lang="en-CA" dirty="0" smtClean="0"/>
              <a:t>When internal thoughts differ and conflict, it results in a creation of tension</a:t>
            </a:r>
          </a:p>
          <a:p>
            <a:r>
              <a:rPr lang="en-CA" dirty="0" smtClean="0"/>
              <a:t>Tension is the driving force for change in behaviour  to reduce the tension</a:t>
            </a:r>
          </a:p>
          <a:p>
            <a:r>
              <a:rPr lang="en-CA" dirty="0" smtClean="0"/>
              <a:t>Reduction in tension returns us to homeostasis</a:t>
            </a:r>
          </a:p>
          <a:p>
            <a:r>
              <a:rPr lang="en-CA" dirty="0" smtClean="0"/>
              <a:t>We are motivated to make things consistent</a:t>
            </a:r>
            <a:endParaRPr lang="en-C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Needs:  Need for </a:t>
            </a:r>
            <a:r>
              <a:rPr lang="en-CA" dirty="0" err="1" smtClean="0"/>
              <a:t>Acheivment</a:t>
            </a:r>
            <a:endParaRPr lang="en-CA" dirty="0"/>
          </a:p>
        </p:txBody>
      </p:sp>
      <p:sp>
        <p:nvSpPr>
          <p:cNvPr id="3" name="Content Placeholder 2"/>
          <p:cNvSpPr>
            <a:spLocks noGrp="1"/>
          </p:cNvSpPr>
          <p:nvPr>
            <p:ph idx="1"/>
          </p:nvPr>
        </p:nvSpPr>
        <p:spPr/>
        <p:txBody>
          <a:bodyPr/>
          <a:lstStyle/>
          <a:p>
            <a:r>
              <a:rPr lang="en-CA" dirty="0" smtClean="0"/>
              <a:t>How to succeed by excelling at everything!</a:t>
            </a:r>
          </a:p>
          <a:p>
            <a:r>
              <a:rPr lang="en-CA" dirty="0" err="1" smtClean="0"/>
              <a:t>nAch</a:t>
            </a:r>
            <a:endParaRPr lang="en-CA" dirty="0" smtClean="0"/>
          </a:p>
          <a:p>
            <a:r>
              <a:rPr lang="en-CA" dirty="0" smtClean="0"/>
              <a:t>A strong desire to succeed in attaining goals, not only realistic ones, but also challenging ones</a:t>
            </a:r>
          </a:p>
          <a:p>
            <a:r>
              <a:rPr lang="en-CA" dirty="0" smtClean="0"/>
              <a:t>Achievement motivation appears to be strongly related to success in school  and work</a:t>
            </a:r>
            <a:endParaRPr lang="en-CA"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Needs: Need for Affiliation</a:t>
            </a:r>
            <a:endParaRPr lang="en-CA" dirty="0"/>
          </a:p>
        </p:txBody>
      </p:sp>
      <p:sp>
        <p:nvSpPr>
          <p:cNvPr id="3" name="Content Placeholder 2"/>
          <p:cNvSpPr>
            <a:spLocks noGrp="1"/>
          </p:cNvSpPr>
          <p:nvPr>
            <p:ph idx="1"/>
          </p:nvPr>
        </p:nvSpPr>
        <p:spPr/>
        <p:txBody>
          <a:bodyPr/>
          <a:lstStyle/>
          <a:p>
            <a:r>
              <a:rPr lang="en-CA" dirty="0" smtClean="0"/>
              <a:t>Popularity Rules!</a:t>
            </a:r>
          </a:p>
          <a:p>
            <a:r>
              <a:rPr lang="en-CA" dirty="0" err="1" smtClean="0"/>
              <a:t>nAff</a:t>
            </a:r>
            <a:endParaRPr lang="en-CA" dirty="0" smtClean="0"/>
          </a:p>
          <a:p>
            <a:r>
              <a:rPr lang="en-CA" dirty="0" smtClean="0"/>
              <a:t>The need for friendly interactions and relationships with others</a:t>
            </a:r>
          </a:p>
          <a:p>
            <a:r>
              <a:rPr lang="en-CA" dirty="0" smtClean="0"/>
              <a:t>People with this need seek to be liked by others and to be held in high regard by those around them</a:t>
            </a:r>
          </a:p>
          <a:p>
            <a:r>
              <a:rPr lang="en-CA" dirty="0" smtClean="0"/>
              <a:t>Makes good team players</a:t>
            </a:r>
            <a:endParaRPr lang="en-C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Needs: Need for Power</a:t>
            </a:r>
            <a:endParaRPr lang="en-CA" dirty="0"/>
          </a:p>
        </p:txBody>
      </p:sp>
      <p:sp>
        <p:nvSpPr>
          <p:cNvPr id="3" name="Content Placeholder 2"/>
          <p:cNvSpPr>
            <a:spLocks noGrp="1"/>
          </p:cNvSpPr>
          <p:nvPr>
            <p:ph idx="1"/>
          </p:nvPr>
        </p:nvSpPr>
        <p:spPr/>
        <p:txBody>
          <a:bodyPr/>
          <a:lstStyle/>
          <a:p>
            <a:r>
              <a:rPr lang="en-CA" dirty="0" smtClean="0"/>
              <a:t>The One Who Dies with the Most Toys Wins</a:t>
            </a:r>
          </a:p>
          <a:p>
            <a:r>
              <a:rPr lang="en-CA" dirty="0" err="1" smtClean="0"/>
              <a:t>nPow</a:t>
            </a:r>
            <a:endParaRPr lang="en-CA" dirty="0" smtClean="0"/>
          </a:p>
          <a:p>
            <a:r>
              <a:rPr lang="en-CA" dirty="0" smtClean="0"/>
              <a:t>The need to have control or influence over others and to have an impact on others</a:t>
            </a:r>
          </a:p>
          <a:p>
            <a:r>
              <a:rPr lang="en-CA" dirty="0" smtClean="0"/>
              <a:t>Status and prestige are more important than achievement</a:t>
            </a:r>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Approaches to Understanding Motivation</a:t>
            </a:r>
            <a:endParaRPr lang="en-CA" dirty="0"/>
          </a:p>
        </p:txBody>
      </p:sp>
      <p:sp>
        <p:nvSpPr>
          <p:cNvPr id="3" name="Content Placeholder 2"/>
          <p:cNvSpPr>
            <a:spLocks noGrp="1"/>
          </p:cNvSpPr>
          <p:nvPr>
            <p:ph idx="1"/>
          </p:nvPr>
        </p:nvSpPr>
        <p:spPr/>
        <p:txBody>
          <a:bodyPr/>
          <a:lstStyle/>
          <a:p>
            <a:r>
              <a:rPr lang="en-CA" dirty="0" smtClean="0"/>
              <a:t>Motivation is the process by which activities are started, directed, and continued so that physical or psychological needs or wants are met</a:t>
            </a:r>
          </a:p>
          <a:p>
            <a:r>
              <a:rPr lang="en-CA" dirty="0" smtClean="0"/>
              <a:t>Comes from the Latin word </a:t>
            </a:r>
            <a:r>
              <a:rPr lang="en-CA" i="1" dirty="0" err="1" smtClean="0"/>
              <a:t>movere</a:t>
            </a:r>
            <a:endParaRPr lang="en-CA" i="1" dirty="0" smtClean="0"/>
          </a:p>
          <a:p>
            <a:r>
              <a:rPr lang="en-CA" dirty="0" smtClean="0"/>
              <a:t>Motivation is what moves people to do the things they do</a:t>
            </a:r>
            <a:endParaRPr lang="en-C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Incentive Approaches to Motivation</a:t>
            </a:r>
            <a:endParaRPr lang="en-CA" dirty="0"/>
          </a:p>
        </p:txBody>
      </p:sp>
      <p:sp>
        <p:nvSpPr>
          <p:cNvPr id="3" name="Content Placeholder 2"/>
          <p:cNvSpPr>
            <a:spLocks noGrp="1"/>
          </p:cNvSpPr>
          <p:nvPr>
            <p:ph idx="1"/>
          </p:nvPr>
        </p:nvSpPr>
        <p:spPr/>
        <p:txBody>
          <a:bodyPr/>
          <a:lstStyle/>
          <a:p>
            <a:r>
              <a:rPr lang="en-CA" dirty="0" smtClean="0"/>
              <a:t>Theories of motivation in which behaviour is explained as a response to the external stimulus and its rewarding properties</a:t>
            </a:r>
          </a:p>
          <a:p>
            <a:r>
              <a:rPr lang="en-CA" dirty="0" smtClean="0"/>
              <a:t>Rewarding properties exist independently of any need or level of arousal and can cause people to act only upon the incentive</a:t>
            </a:r>
            <a:endParaRPr lang="en-C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Humanistic Approaches to Motivation</a:t>
            </a:r>
            <a:endParaRPr lang="en-CA" dirty="0"/>
          </a:p>
        </p:txBody>
      </p:sp>
      <p:sp>
        <p:nvSpPr>
          <p:cNvPr id="3" name="Content Placeholder 2"/>
          <p:cNvSpPr>
            <a:spLocks noGrp="1"/>
          </p:cNvSpPr>
          <p:nvPr>
            <p:ph idx="1"/>
          </p:nvPr>
        </p:nvSpPr>
        <p:spPr/>
        <p:txBody>
          <a:bodyPr/>
          <a:lstStyle/>
          <a:p>
            <a:r>
              <a:rPr lang="en-CA" dirty="0" smtClean="0"/>
              <a:t>Maslow’s Hierarchy of Needs</a:t>
            </a:r>
          </a:p>
          <a:p>
            <a:r>
              <a:rPr lang="en-CA" dirty="0" smtClean="0"/>
              <a:t>Maslow proposed that there are several levels of needs that a person must strive to meet before achieving the highest level of personality fulfillment</a:t>
            </a:r>
          </a:p>
          <a:p>
            <a:r>
              <a:rPr lang="en-CA" dirty="0" smtClean="0"/>
              <a:t>According to Maslow, self-actualization is the point where people have satisfied the lower needs and achieved their full human potential</a:t>
            </a:r>
            <a:endParaRPr lang="en-C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slowabc.jpg"/>
          <p:cNvPicPr>
            <a:picLocks noChangeAspect="1"/>
          </p:cNvPicPr>
          <p:nvPr/>
        </p:nvPicPr>
        <p:blipFill>
          <a:blip r:embed="rId3" cstate="print"/>
          <a:stretch>
            <a:fillRect/>
          </a:stretch>
        </p:blipFill>
        <p:spPr>
          <a:xfrm>
            <a:off x="219456" y="335280"/>
            <a:ext cx="8705088" cy="61874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CA" sz="9600" dirty="0" smtClean="0"/>
              <a:t>Emotion</a:t>
            </a:r>
            <a:endParaRPr lang="en-CA" sz="9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Emotion -  3 elements</a:t>
            </a:r>
            <a:endParaRPr lang="en-CA" dirty="0"/>
          </a:p>
        </p:txBody>
      </p:sp>
      <p:sp>
        <p:nvSpPr>
          <p:cNvPr id="3" name="Content Placeholder 2"/>
          <p:cNvSpPr>
            <a:spLocks noGrp="1"/>
          </p:cNvSpPr>
          <p:nvPr>
            <p:ph idx="1"/>
          </p:nvPr>
        </p:nvSpPr>
        <p:spPr>
          <a:xfrm>
            <a:off x="457200" y="1775191"/>
            <a:ext cx="8003232" cy="4625609"/>
          </a:xfrm>
        </p:spPr>
        <p:txBody>
          <a:bodyPr/>
          <a:lstStyle/>
          <a:p>
            <a:r>
              <a:rPr lang="en-CA" b="1" dirty="0" smtClean="0"/>
              <a:t>There are 3 elements</a:t>
            </a:r>
          </a:p>
          <a:p>
            <a:pPr>
              <a:buNone/>
            </a:pPr>
            <a:endParaRPr lang="en-CA" b="1" dirty="0" smtClean="0"/>
          </a:p>
          <a:p>
            <a:r>
              <a:rPr lang="en-CA" b="1" dirty="0" smtClean="0"/>
              <a:t>The ‘feeling’ aspect of consciousness, characterized by (1) a certain physical arousal, (2) a certain behaviour that reveals that feeling to the rest of the world, and(3) an inner awareness of feelings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a:bodyPr>
          <a:lstStyle/>
          <a:p>
            <a:r>
              <a:rPr lang="en-CA" sz="6600" dirty="0"/>
              <a:t>EMOTIONS</a:t>
            </a:r>
          </a:p>
        </p:txBody>
      </p:sp>
      <p:sp>
        <p:nvSpPr>
          <p:cNvPr id="62467" name="Rectangle 3"/>
          <p:cNvSpPr>
            <a:spLocks noGrp="1" noChangeArrowheads="1"/>
          </p:cNvSpPr>
          <p:nvPr>
            <p:ph type="body" sz="half" idx="4294967295"/>
          </p:nvPr>
        </p:nvSpPr>
        <p:spPr>
          <a:xfrm>
            <a:off x="0" y="1600201"/>
            <a:ext cx="6588224" cy="532656"/>
          </a:xfrm>
        </p:spPr>
        <p:txBody>
          <a:bodyPr>
            <a:normAutofit lnSpcReduction="10000"/>
          </a:bodyPr>
          <a:lstStyle/>
          <a:p>
            <a:r>
              <a:rPr lang="en-CA" sz="2800" dirty="0"/>
              <a:t>IDENTIFY </a:t>
            </a:r>
            <a:r>
              <a:rPr lang="en-CA" sz="2800" dirty="0" smtClean="0"/>
              <a:t>THE EMOTIONS: </a:t>
            </a:r>
            <a:endParaRPr lang="en-CA" sz="2800" dirty="0"/>
          </a:p>
          <a:p>
            <a:pPr>
              <a:buFont typeface="Wingdings" pitchFamily="2" charset="2"/>
              <a:buNone/>
            </a:pPr>
            <a:endParaRPr lang="en-CA" sz="2800" dirty="0">
              <a:latin typeface="Comic Sans MS" pitchFamily="66" charset="0"/>
            </a:endParaRPr>
          </a:p>
        </p:txBody>
      </p:sp>
      <p:pic>
        <p:nvPicPr>
          <p:cNvPr id="62468" name="Picture 4" descr="DSCN0656"/>
          <p:cNvPicPr>
            <a:picLocks noGrp="1" noChangeAspect="1" noChangeArrowheads="1"/>
          </p:cNvPicPr>
          <p:nvPr>
            <p:ph sz="quarter" idx="4294967295"/>
          </p:nvPr>
        </p:nvPicPr>
        <p:blipFill>
          <a:blip r:embed="rId3" cstate="print"/>
          <a:srcRect/>
          <a:stretch>
            <a:fillRect/>
          </a:stretch>
        </p:blipFill>
        <p:spPr>
          <a:xfrm>
            <a:off x="6012160" y="2204864"/>
            <a:ext cx="2592288" cy="1945391"/>
          </a:xfrm>
          <a:noFill/>
          <a:ln/>
        </p:spPr>
      </p:pic>
      <p:pic>
        <p:nvPicPr>
          <p:cNvPr id="62483" name="Picture 19" descr="DSCN0673"/>
          <p:cNvPicPr>
            <a:picLocks noGrp="1" noChangeAspect="1" noChangeArrowheads="1"/>
          </p:cNvPicPr>
          <p:nvPr>
            <p:ph sz="quarter" idx="4294967295"/>
          </p:nvPr>
        </p:nvPicPr>
        <p:blipFill>
          <a:blip r:embed="rId4" cstate="print"/>
          <a:srcRect/>
          <a:stretch>
            <a:fillRect/>
          </a:stretch>
        </p:blipFill>
        <p:spPr>
          <a:xfrm>
            <a:off x="179512" y="4293095"/>
            <a:ext cx="2592288" cy="1945057"/>
          </a:xfrm>
          <a:noFill/>
          <a:ln/>
        </p:spPr>
      </p:pic>
      <p:pic>
        <p:nvPicPr>
          <p:cNvPr id="62478" name="Picture 14" descr="DSCN0645"/>
          <p:cNvPicPr>
            <a:picLocks noChangeAspect="1" noChangeArrowheads="1"/>
          </p:cNvPicPr>
          <p:nvPr/>
        </p:nvPicPr>
        <p:blipFill>
          <a:blip r:embed="rId5" cstate="print"/>
          <a:srcRect/>
          <a:stretch>
            <a:fillRect/>
          </a:stretch>
        </p:blipFill>
        <p:spPr bwMode="auto">
          <a:xfrm>
            <a:off x="179512" y="2204864"/>
            <a:ext cx="2592288" cy="1945476"/>
          </a:xfrm>
          <a:prstGeom prst="rect">
            <a:avLst/>
          </a:prstGeom>
          <a:noFill/>
        </p:spPr>
      </p:pic>
      <p:pic>
        <p:nvPicPr>
          <p:cNvPr id="62479" name="Picture 15" descr="DSCN0653"/>
          <p:cNvPicPr>
            <a:picLocks noChangeAspect="1" noChangeArrowheads="1"/>
          </p:cNvPicPr>
          <p:nvPr/>
        </p:nvPicPr>
        <p:blipFill>
          <a:blip r:embed="rId6" cstate="print"/>
          <a:srcRect/>
          <a:stretch>
            <a:fillRect/>
          </a:stretch>
        </p:blipFill>
        <p:spPr bwMode="auto">
          <a:xfrm>
            <a:off x="3059832" y="2204864"/>
            <a:ext cx="2592288" cy="1944948"/>
          </a:xfrm>
          <a:prstGeom prst="rect">
            <a:avLst/>
          </a:prstGeom>
          <a:noFill/>
        </p:spPr>
      </p:pic>
      <p:pic>
        <p:nvPicPr>
          <p:cNvPr id="62480" name="Picture 16" descr="DSCN0648"/>
          <p:cNvPicPr>
            <a:picLocks noChangeAspect="1" noChangeArrowheads="1"/>
          </p:cNvPicPr>
          <p:nvPr/>
        </p:nvPicPr>
        <p:blipFill>
          <a:blip r:embed="rId7" cstate="print"/>
          <a:srcRect/>
          <a:stretch>
            <a:fillRect/>
          </a:stretch>
        </p:blipFill>
        <p:spPr bwMode="auto">
          <a:xfrm>
            <a:off x="6012160" y="4293096"/>
            <a:ext cx="2592288" cy="1944582"/>
          </a:xfrm>
          <a:prstGeom prst="rect">
            <a:avLst/>
          </a:prstGeom>
          <a:noFill/>
        </p:spPr>
      </p:pic>
      <p:pic>
        <p:nvPicPr>
          <p:cNvPr id="62481" name="Picture 17" descr="DSCN0682"/>
          <p:cNvPicPr>
            <a:picLocks noChangeAspect="1" noChangeArrowheads="1"/>
          </p:cNvPicPr>
          <p:nvPr/>
        </p:nvPicPr>
        <p:blipFill>
          <a:blip r:embed="rId8" cstate="print"/>
          <a:srcRect/>
          <a:stretch>
            <a:fillRect/>
          </a:stretch>
        </p:blipFill>
        <p:spPr bwMode="auto">
          <a:xfrm>
            <a:off x="3059832" y="4293096"/>
            <a:ext cx="2592288" cy="194505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78"/>
                                        </p:tgtEl>
                                        <p:attrNameLst>
                                          <p:attrName>style.visibility</p:attrName>
                                        </p:attrNameLst>
                                      </p:cBhvr>
                                      <p:to>
                                        <p:strVal val="visible"/>
                                      </p:to>
                                    </p:set>
                                    <p:animEffect transition="in" filter="blinds(horizontal)">
                                      <p:cBhvr>
                                        <p:cTn id="7" dur="500"/>
                                        <p:tgtEl>
                                          <p:spTgt spid="624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479"/>
                                        </p:tgtEl>
                                        <p:attrNameLst>
                                          <p:attrName>style.visibility</p:attrName>
                                        </p:attrNameLst>
                                      </p:cBhvr>
                                      <p:to>
                                        <p:strVal val="visible"/>
                                      </p:to>
                                    </p:set>
                                    <p:animEffect transition="in" filter="blinds(horizontal)">
                                      <p:cBhvr>
                                        <p:cTn id="12" dur="500"/>
                                        <p:tgtEl>
                                          <p:spTgt spid="6247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468"/>
                                        </p:tgtEl>
                                        <p:attrNameLst>
                                          <p:attrName>style.visibility</p:attrName>
                                        </p:attrNameLst>
                                      </p:cBhvr>
                                      <p:to>
                                        <p:strVal val="visible"/>
                                      </p:to>
                                    </p:set>
                                    <p:animEffect transition="in" filter="blinds(horizontal)">
                                      <p:cBhvr>
                                        <p:cTn id="17" dur="500"/>
                                        <p:tgtEl>
                                          <p:spTgt spid="6246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483"/>
                                        </p:tgtEl>
                                        <p:attrNameLst>
                                          <p:attrName>style.visibility</p:attrName>
                                        </p:attrNameLst>
                                      </p:cBhvr>
                                      <p:to>
                                        <p:strVal val="visible"/>
                                      </p:to>
                                    </p:set>
                                    <p:animEffect transition="in" filter="blinds(horizontal)">
                                      <p:cBhvr>
                                        <p:cTn id="22" dur="500"/>
                                        <p:tgtEl>
                                          <p:spTgt spid="6248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2481"/>
                                        </p:tgtEl>
                                        <p:attrNameLst>
                                          <p:attrName>style.visibility</p:attrName>
                                        </p:attrNameLst>
                                      </p:cBhvr>
                                      <p:to>
                                        <p:strVal val="visible"/>
                                      </p:to>
                                    </p:set>
                                    <p:animEffect transition="in" filter="blinds(horizontal)">
                                      <p:cBhvr>
                                        <p:cTn id="27" dur="500"/>
                                        <p:tgtEl>
                                          <p:spTgt spid="6248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2480"/>
                                        </p:tgtEl>
                                        <p:attrNameLst>
                                          <p:attrName>style.visibility</p:attrName>
                                        </p:attrNameLst>
                                      </p:cBhvr>
                                      <p:to>
                                        <p:strVal val="visible"/>
                                      </p:to>
                                    </p:set>
                                    <p:animEffect transition="in" filter="blinds(horizontal)">
                                      <p:cBhvr>
                                        <p:cTn id="32" dur="500"/>
                                        <p:tgtEl>
                                          <p:spTgt spid="62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Physiology of Emotion</a:t>
            </a:r>
            <a:endParaRPr lang="en-CA" dirty="0"/>
          </a:p>
        </p:txBody>
      </p:sp>
      <p:sp>
        <p:nvSpPr>
          <p:cNvPr id="3" name="Content Placeholder 2"/>
          <p:cNvSpPr>
            <a:spLocks noGrp="1"/>
          </p:cNvSpPr>
          <p:nvPr>
            <p:ph idx="1"/>
          </p:nvPr>
        </p:nvSpPr>
        <p:spPr/>
        <p:txBody>
          <a:bodyPr/>
          <a:lstStyle/>
          <a:p>
            <a:r>
              <a:rPr lang="en-CA" dirty="0" smtClean="0"/>
              <a:t>When you experience an emotion, you also experience a corresponding arousal created by the sympathetic nervous system</a:t>
            </a:r>
          </a:p>
          <a:p>
            <a:r>
              <a:rPr lang="en-CA" dirty="0" smtClean="0"/>
              <a:t>Flight or fight response - heart rate increases, breathing becomes more rapid, the pupils dilate, and mouth may become dry</a:t>
            </a:r>
          </a:p>
          <a:p>
            <a:r>
              <a:rPr lang="en-CA" dirty="0" smtClean="0"/>
              <a:t>Hormone secretion</a:t>
            </a:r>
          </a:p>
          <a:p>
            <a:endParaRPr lang="en-CA"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Behaviour of Emotion</a:t>
            </a:r>
            <a:endParaRPr lang="en-CA" dirty="0"/>
          </a:p>
        </p:txBody>
      </p:sp>
      <p:sp>
        <p:nvSpPr>
          <p:cNvPr id="3" name="Content Placeholder 2"/>
          <p:cNvSpPr>
            <a:spLocks noGrp="1"/>
          </p:cNvSpPr>
          <p:nvPr>
            <p:ph idx="1"/>
          </p:nvPr>
        </p:nvSpPr>
        <p:spPr/>
        <p:txBody>
          <a:bodyPr/>
          <a:lstStyle/>
          <a:p>
            <a:r>
              <a:rPr lang="en-CA" dirty="0" smtClean="0"/>
              <a:t>Facial expressions</a:t>
            </a:r>
          </a:p>
          <a:p>
            <a:r>
              <a:rPr lang="en-CA" dirty="0" smtClean="0"/>
              <a:t>Voice characteristics</a:t>
            </a:r>
          </a:p>
          <a:p>
            <a:r>
              <a:rPr lang="en-CA" dirty="0" smtClean="0"/>
              <a:t>Body language</a:t>
            </a:r>
          </a:p>
          <a:p>
            <a:r>
              <a:rPr lang="en-CA" dirty="0" smtClean="0"/>
              <a:t>Stance or posture</a:t>
            </a:r>
          </a:p>
          <a:p>
            <a:r>
              <a:rPr lang="en-CA" dirty="0" smtClean="0">
                <a:hlinkClick r:id="rId3"/>
              </a:rPr>
              <a:t>Spot the Fake Smile</a:t>
            </a:r>
            <a:endParaRPr lang="en-CA"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Labelling Emotion</a:t>
            </a:r>
            <a:endParaRPr lang="en-CA" dirty="0"/>
          </a:p>
        </p:txBody>
      </p:sp>
      <p:sp>
        <p:nvSpPr>
          <p:cNvPr id="3" name="Content Placeholder 2"/>
          <p:cNvSpPr>
            <a:spLocks noGrp="1"/>
          </p:cNvSpPr>
          <p:nvPr>
            <p:ph idx="1"/>
          </p:nvPr>
        </p:nvSpPr>
        <p:spPr/>
        <p:txBody>
          <a:bodyPr/>
          <a:lstStyle/>
          <a:p>
            <a:r>
              <a:rPr lang="en-CA" dirty="0" smtClean="0"/>
              <a:t>Interpreting the subjective feeling by giving it a label (anger, fear, disgust, etc.)</a:t>
            </a:r>
          </a:p>
          <a:p>
            <a:r>
              <a:rPr lang="en-CA" dirty="0" smtClean="0"/>
              <a:t>Cognitive component</a:t>
            </a:r>
          </a:p>
          <a:p>
            <a:pPr lvl="1"/>
            <a:r>
              <a:rPr lang="en-CA" dirty="0" smtClean="0"/>
              <a:t>Labelling process is a matter of retrieving memories of similar experiences, perceiving the context of the emotion and coming up with a solution – a label</a:t>
            </a:r>
          </a:p>
          <a:p>
            <a:pPr lvl="1"/>
            <a:r>
              <a:rPr lang="en-CA" dirty="0" smtClean="0"/>
              <a:t>Influenced by language and culture</a:t>
            </a:r>
          </a:p>
          <a:p>
            <a:pPr lvl="1"/>
            <a:r>
              <a:rPr lang="en-CA" dirty="0" smtClean="0">
                <a:hlinkClick r:id="rId3"/>
              </a:rPr>
              <a:t>That's Disgusting</a:t>
            </a:r>
            <a:endParaRPr lang="en-CA"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7504" y="118872"/>
            <a:ext cx="8856984" cy="1636776"/>
          </a:xfrm>
        </p:spPr>
        <p:txBody>
          <a:bodyPr>
            <a:normAutofit fontScale="90000"/>
          </a:bodyPr>
          <a:lstStyle/>
          <a:p>
            <a:r>
              <a:rPr lang="en-CA" sz="6600" dirty="0" smtClean="0">
                <a:latin typeface="Copperplate Gothic Bold" pitchFamily="34" charset="0"/>
              </a:rPr>
              <a:t>Theories of Emotion</a:t>
            </a:r>
            <a:endParaRPr lang="en-CA" sz="6600" dirty="0">
              <a:latin typeface="Copperplate Gothic Bold" pitchFamily="34" charset="0"/>
            </a:endParaRPr>
          </a:p>
        </p:txBody>
      </p:sp>
      <p:sp>
        <p:nvSpPr>
          <p:cNvPr id="5" name="Text Placeholder 4"/>
          <p:cNvSpPr>
            <a:spLocks noGrp="1"/>
          </p:cNvSpPr>
          <p:nvPr>
            <p:ph type="body" idx="1"/>
          </p:nvPr>
        </p:nvSpPr>
        <p:spPr>
          <a:xfrm>
            <a:off x="971600" y="5949280"/>
            <a:ext cx="8022336" cy="685800"/>
          </a:xfrm>
        </p:spPr>
        <p:txBody>
          <a:bodyPr/>
          <a:lstStyle/>
          <a:p>
            <a:endParaRPr lang="en-CA" dirty="0"/>
          </a:p>
        </p:txBody>
      </p:sp>
      <p:pic>
        <p:nvPicPr>
          <p:cNvPr id="7" name="Picture 6" descr="Blue Smiley Face.jpg"/>
          <p:cNvPicPr>
            <a:picLocks noChangeAspect="1"/>
          </p:cNvPicPr>
          <p:nvPr/>
        </p:nvPicPr>
        <p:blipFill>
          <a:blip r:embed="rId3" cstate="print"/>
          <a:stretch>
            <a:fillRect/>
          </a:stretch>
        </p:blipFill>
        <p:spPr>
          <a:xfrm>
            <a:off x="3347864" y="2852936"/>
            <a:ext cx="5328592" cy="35459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Think-Pair-Share</a:t>
            </a:r>
            <a:endParaRPr lang="en-CA" dirty="0"/>
          </a:p>
        </p:txBody>
      </p:sp>
      <p:sp>
        <p:nvSpPr>
          <p:cNvPr id="3" name="Content Placeholder 2"/>
          <p:cNvSpPr>
            <a:spLocks noGrp="1"/>
          </p:cNvSpPr>
          <p:nvPr>
            <p:ph idx="1"/>
          </p:nvPr>
        </p:nvSpPr>
        <p:spPr/>
        <p:txBody>
          <a:bodyPr/>
          <a:lstStyle/>
          <a:p>
            <a:r>
              <a:rPr lang="en-CA" dirty="0" smtClean="0"/>
              <a:t>What motivates you?</a:t>
            </a:r>
          </a:p>
          <a:p>
            <a:pPr lvl="1"/>
            <a:r>
              <a:rPr lang="en-CA" dirty="0" smtClean="0"/>
              <a:t>Why do you eat?</a:t>
            </a:r>
          </a:p>
          <a:p>
            <a:pPr lvl="1"/>
            <a:r>
              <a:rPr lang="en-CA" dirty="0" smtClean="0"/>
              <a:t>Why do you go to school?</a:t>
            </a:r>
          </a:p>
          <a:p>
            <a:pPr lvl="1"/>
            <a:r>
              <a:rPr lang="en-CA" dirty="0" smtClean="0"/>
              <a:t>Why do you maintain relationships?</a:t>
            </a:r>
          </a:p>
          <a:p>
            <a:pPr lvl="2"/>
            <a:r>
              <a:rPr lang="en-CA" dirty="0" smtClean="0"/>
              <a:t>With family?</a:t>
            </a:r>
          </a:p>
          <a:p>
            <a:pPr lvl="2"/>
            <a:r>
              <a:rPr lang="en-CA" dirty="0" smtClean="0"/>
              <a:t>With friends?</a:t>
            </a:r>
          </a:p>
          <a:p>
            <a:pPr lvl="2"/>
            <a:r>
              <a:rPr lang="en-CA" dirty="0" smtClean="0"/>
              <a:t>With boyfriends/girlfriends?</a:t>
            </a:r>
          </a:p>
          <a:p>
            <a:pPr lvl="1"/>
            <a:r>
              <a:rPr lang="en-CA" dirty="0" smtClean="0"/>
              <a:t>Why do you work?</a:t>
            </a:r>
          </a:p>
          <a:p>
            <a:pPr lvl="1"/>
            <a:r>
              <a:rPr lang="en-CA" dirty="0" smtClean="0"/>
              <a:t>Why do you play sports? Engage in a hobby?</a:t>
            </a:r>
          </a:p>
          <a:p>
            <a:pPr lvl="1">
              <a:buNone/>
            </a:pPr>
            <a:endParaRPr lang="en-CA"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CA" sz="5300" spc="200" dirty="0" smtClean="0"/>
              <a:t>Common Sense Theory</a:t>
            </a:r>
            <a:r>
              <a:rPr lang="en-CA" dirty="0" smtClean="0"/>
              <a:t/>
            </a:r>
            <a:br>
              <a:rPr lang="en-CA" dirty="0" smtClean="0"/>
            </a:br>
            <a:r>
              <a:rPr lang="en-CA" sz="3600" b="0" dirty="0" smtClean="0"/>
              <a:t>“I’m shaking because I’m afraid”</a:t>
            </a:r>
            <a:endParaRPr lang="en-CA" sz="3600" b="0" dirty="0"/>
          </a:p>
        </p:txBody>
      </p:sp>
      <p:pic>
        <p:nvPicPr>
          <p:cNvPr id="8" name="Picture 7" descr="Snarling dog.jpg"/>
          <p:cNvPicPr>
            <a:picLocks noChangeAspect="1"/>
          </p:cNvPicPr>
          <p:nvPr/>
        </p:nvPicPr>
        <p:blipFill>
          <a:blip r:embed="rId3" cstate="print"/>
          <a:stretch>
            <a:fillRect/>
          </a:stretch>
        </p:blipFill>
        <p:spPr>
          <a:xfrm>
            <a:off x="179512" y="2924944"/>
            <a:ext cx="2314575" cy="1457325"/>
          </a:xfrm>
          <a:prstGeom prst="rect">
            <a:avLst/>
          </a:prstGeom>
        </p:spPr>
      </p:pic>
      <p:sp>
        <p:nvSpPr>
          <p:cNvPr id="10" name="Explosion 1 9"/>
          <p:cNvSpPr/>
          <p:nvPr/>
        </p:nvSpPr>
        <p:spPr>
          <a:xfrm>
            <a:off x="3203848" y="2636912"/>
            <a:ext cx="2376264" cy="237626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p:cNvSpPr txBox="1"/>
          <p:nvPr/>
        </p:nvSpPr>
        <p:spPr>
          <a:xfrm rot="21219908">
            <a:off x="3537093" y="3313643"/>
            <a:ext cx="1875776" cy="923330"/>
          </a:xfrm>
          <a:prstGeom prst="rect">
            <a:avLst/>
          </a:prstGeom>
          <a:noFill/>
        </p:spPr>
        <p:txBody>
          <a:bodyPr wrap="square" rtlCol="0">
            <a:spAutoFit/>
          </a:bodyPr>
          <a:lstStyle/>
          <a:p>
            <a:r>
              <a:rPr lang="en-CA" sz="5400" b="1" spc="400" dirty="0" smtClean="0">
                <a:latin typeface="Matisse ITC" pitchFamily="82" charset="0"/>
              </a:rPr>
              <a:t>Fear!</a:t>
            </a:r>
            <a:endParaRPr lang="en-CA" sz="5400" b="1" spc="400" dirty="0">
              <a:latin typeface="Matisse ITC" pitchFamily="82" charset="0"/>
            </a:endParaRPr>
          </a:p>
        </p:txBody>
      </p:sp>
      <p:pic>
        <p:nvPicPr>
          <p:cNvPr id="12" name="Picture 11" descr="Scared.jpg"/>
          <p:cNvPicPr>
            <a:picLocks noChangeAspect="1"/>
          </p:cNvPicPr>
          <p:nvPr/>
        </p:nvPicPr>
        <p:blipFill>
          <a:blip r:embed="rId4" cstate="print"/>
          <a:stretch>
            <a:fillRect/>
          </a:stretch>
        </p:blipFill>
        <p:spPr>
          <a:xfrm rot="560044">
            <a:off x="6699721" y="2352299"/>
            <a:ext cx="2016224" cy="2427428"/>
          </a:xfrm>
          <a:prstGeom prst="rect">
            <a:avLst/>
          </a:prstGeom>
        </p:spPr>
      </p:pic>
      <p:sp>
        <p:nvSpPr>
          <p:cNvPr id="15" name="TextBox 14"/>
          <p:cNvSpPr txBox="1"/>
          <p:nvPr/>
        </p:nvSpPr>
        <p:spPr>
          <a:xfrm>
            <a:off x="539552" y="1844824"/>
            <a:ext cx="13681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CA" dirty="0" smtClean="0">
                <a:latin typeface="Copperplate Gothic Bold" pitchFamily="34" charset="0"/>
              </a:rPr>
              <a:t>Stimulus</a:t>
            </a:r>
            <a:endParaRPr lang="en-CA" dirty="0">
              <a:latin typeface="Copperplate Gothic Bold" pitchFamily="34" charset="0"/>
            </a:endParaRPr>
          </a:p>
        </p:txBody>
      </p:sp>
      <p:sp>
        <p:nvSpPr>
          <p:cNvPr id="16" name="TextBox 15"/>
          <p:cNvSpPr txBox="1"/>
          <p:nvPr/>
        </p:nvSpPr>
        <p:spPr>
          <a:xfrm>
            <a:off x="6372200" y="1844824"/>
            <a:ext cx="244827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smtClean="0">
                <a:latin typeface="Copperplate Gothic Bold" pitchFamily="34" charset="0"/>
              </a:rPr>
              <a:t>Second Response</a:t>
            </a:r>
            <a:endParaRPr lang="en-CA" dirty="0">
              <a:latin typeface="Copperplate Gothic Bold" pitchFamily="34" charset="0"/>
            </a:endParaRPr>
          </a:p>
        </p:txBody>
      </p:sp>
      <p:sp>
        <p:nvSpPr>
          <p:cNvPr id="17" name="TextBox 16"/>
          <p:cNvSpPr txBox="1"/>
          <p:nvPr/>
        </p:nvSpPr>
        <p:spPr>
          <a:xfrm>
            <a:off x="3131840" y="1844824"/>
            <a:ext cx="223224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CA" dirty="0" smtClean="0">
                <a:latin typeface="Copperplate Gothic Bold" pitchFamily="34" charset="0"/>
              </a:rPr>
              <a:t>First Response</a:t>
            </a:r>
            <a:endParaRPr lang="en-CA" dirty="0">
              <a:latin typeface="Copperplate Gothic Bold" pitchFamily="34" charset="0"/>
            </a:endParaRPr>
          </a:p>
        </p:txBody>
      </p:sp>
      <p:sp>
        <p:nvSpPr>
          <p:cNvPr id="19" name="TextBox 18"/>
          <p:cNvSpPr txBox="1"/>
          <p:nvPr/>
        </p:nvSpPr>
        <p:spPr>
          <a:xfrm>
            <a:off x="467544" y="4437112"/>
            <a:ext cx="1584176" cy="307777"/>
          </a:xfrm>
          <a:prstGeom prst="rect">
            <a:avLst/>
          </a:prstGeom>
          <a:noFill/>
        </p:spPr>
        <p:txBody>
          <a:bodyPr wrap="square" rtlCol="0">
            <a:spAutoFit/>
          </a:bodyPr>
          <a:lstStyle/>
          <a:p>
            <a:r>
              <a:rPr lang="en-CA" sz="1400" dirty="0" smtClean="0">
                <a:latin typeface="Copperplate Gothic Bold" pitchFamily="34" charset="0"/>
              </a:rPr>
              <a:t>Snarling Dog</a:t>
            </a:r>
            <a:endParaRPr lang="en-CA" sz="1400" dirty="0">
              <a:latin typeface="Copperplate Gothic Bold" pitchFamily="34" charset="0"/>
            </a:endParaRPr>
          </a:p>
        </p:txBody>
      </p:sp>
      <p:sp>
        <p:nvSpPr>
          <p:cNvPr id="20" name="TextBox 19"/>
          <p:cNvSpPr txBox="1"/>
          <p:nvPr/>
        </p:nvSpPr>
        <p:spPr>
          <a:xfrm>
            <a:off x="3491880" y="5085184"/>
            <a:ext cx="1872208" cy="307777"/>
          </a:xfrm>
          <a:prstGeom prst="rect">
            <a:avLst/>
          </a:prstGeom>
          <a:noFill/>
        </p:spPr>
        <p:txBody>
          <a:bodyPr wrap="square" rtlCol="0">
            <a:spAutoFit/>
          </a:bodyPr>
          <a:lstStyle/>
          <a:p>
            <a:r>
              <a:rPr lang="en-CA" sz="1400" dirty="0" smtClean="0">
                <a:latin typeface="Copperplate Gothic Bold" pitchFamily="34" charset="0"/>
              </a:rPr>
              <a:t>Conscious Fear</a:t>
            </a:r>
            <a:endParaRPr lang="en-CA" sz="1400" dirty="0">
              <a:latin typeface="Copperplate Gothic Bold" pitchFamily="34" charset="0"/>
            </a:endParaRPr>
          </a:p>
        </p:txBody>
      </p:sp>
      <p:sp>
        <p:nvSpPr>
          <p:cNvPr id="21" name="TextBox 20"/>
          <p:cNvSpPr txBox="1"/>
          <p:nvPr/>
        </p:nvSpPr>
        <p:spPr>
          <a:xfrm>
            <a:off x="7092280" y="4941168"/>
            <a:ext cx="1800200" cy="307777"/>
          </a:xfrm>
          <a:prstGeom prst="rect">
            <a:avLst/>
          </a:prstGeom>
          <a:noFill/>
        </p:spPr>
        <p:txBody>
          <a:bodyPr wrap="square" rtlCol="0">
            <a:spAutoFit/>
          </a:bodyPr>
          <a:lstStyle/>
          <a:p>
            <a:r>
              <a:rPr lang="en-CA" sz="1400" dirty="0" smtClean="0">
                <a:latin typeface="Copperplate Gothic Bold" pitchFamily="34" charset="0"/>
              </a:rPr>
              <a:t>ANS Arousal</a:t>
            </a:r>
            <a:endParaRPr lang="en-CA" sz="1400" dirty="0">
              <a:latin typeface="Copperplate Gothic Bold" pitchFamily="34" charset="0"/>
            </a:endParaRPr>
          </a:p>
        </p:txBody>
      </p:sp>
      <p:sp>
        <p:nvSpPr>
          <p:cNvPr id="22" name="TextBox 21"/>
          <p:cNvSpPr txBox="1"/>
          <p:nvPr/>
        </p:nvSpPr>
        <p:spPr>
          <a:xfrm>
            <a:off x="2051720" y="6021288"/>
            <a:ext cx="4896544" cy="646331"/>
          </a:xfrm>
          <a:prstGeom prst="rect">
            <a:avLst/>
          </a:prstGeom>
          <a:solidFill>
            <a:srgbClr val="CCECFF"/>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Blip>
                <a:blip r:embed="rId5"/>
              </a:buBlip>
            </a:pPr>
            <a:r>
              <a:rPr lang="en-CA" dirty="0" smtClean="0"/>
              <a:t>   Theory in which a </a:t>
            </a:r>
            <a:r>
              <a:rPr lang="en-CA" b="1" dirty="0" smtClean="0"/>
              <a:t>stimulus</a:t>
            </a:r>
            <a:r>
              <a:rPr lang="en-CA" dirty="0" smtClean="0"/>
              <a:t> leads to an </a:t>
            </a:r>
            <a:r>
              <a:rPr lang="en-CA" b="1" dirty="0" smtClean="0"/>
              <a:t>emotion</a:t>
            </a:r>
            <a:r>
              <a:rPr lang="en-CA" dirty="0" smtClean="0"/>
              <a:t> which leads to a </a:t>
            </a:r>
            <a:r>
              <a:rPr lang="en-CA" b="1" dirty="0" smtClean="0"/>
              <a:t>physiological reaction</a:t>
            </a:r>
            <a:endParaRPr lang="en-CA" b="1" dirty="0"/>
          </a:p>
        </p:txBody>
      </p:sp>
      <p:cxnSp>
        <p:nvCxnSpPr>
          <p:cNvPr id="26" name="Straight Arrow Connector 25"/>
          <p:cNvCxnSpPr/>
          <p:nvPr/>
        </p:nvCxnSpPr>
        <p:spPr>
          <a:xfrm>
            <a:off x="5796136" y="3789040"/>
            <a:ext cx="864096"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483768" y="3789040"/>
            <a:ext cx="57606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5300" spc="300" dirty="0" smtClean="0"/>
              <a:t>James-Lange Theory</a:t>
            </a:r>
            <a:r>
              <a:rPr lang="en-CA" dirty="0" smtClean="0"/>
              <a:t/>
            </a:r>
            <a:br>
              <a:rPr lang="en-CA" dirty="0" smtClean="0"/>
            </a:br>
            <a:r>
              <a:rPr lang="en-CA" sz="3600" b="0" dirty="0" smtClean="0">
                <a:latin typeface="+mn-lt"/>
              </a:rPr>
              <a:t>“I’m afraid because I’m shaking”</a:t>
            </a:r>
            <a:endParaRPr lang="en-CA" sz="3600" b="0" dirty="0">
              <a:latin typeface="+mn-lt"/>
            </a:endParaRPr>
          </a:p>
        </p:txBody>
      </p:sp>
      <p:sp>
        <p:nvSpPr>
          <p:cNvPr id="3" name="Explosion 1 2"/>
          <p:cNvSpPr/>
          <p:nvPr/>
        </p:nvSpPr>
        <p:spPr>
          <a:xfrm>
            <a:off x="6372200" y="2708920"/>
            <a:ext cx="2376264" cy="237626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p:cNvSpPr txBox="1"/>
          <p:nvPr/>
        </p:nvSpPr>
        <p:spPr>
          <a:xfrm rot="21219908">
            <a:off x="6705445" y="3385650"/>
            <a:ext cx="1875776" cy="923330"/>
          </a:xfrm>
          <a:prstGeom prst="rect">
            <a:avLst/>
          </a:prstGeom>
          <a:noFill/>
        </p:spPr>
        <p:txBody>
          <a:bodyPr wrap="square" rtlCol="0">
            <a:spAutoFit/>
          </a:bodyPr>
          <a:lstStyle/>
          <a:p>
            <a:r>
              <a:rPr lang="en-CA" sz="5400" b="1" spc="400" dirty="0" smtClean="0">
                <a:latin typeface="Matisse ITC" pitchFamily="82" charset="0"/>
              </a:rPr>
              <a:t>Fear!</a:t>
            </a:r>
            <a:endParaRPr lang="en-CA" sz="5400" b="1" spc="400" dirty="0">
              <a:latin typeface="Matisse ITC" pitchFamily="82" charset="0"/>
            </a:endParaRPr>
          </a:p>
        </p:txBody>
      </p:sp>
      <p:pic>
        <p:nvPicPr>
          <p:cNvPr id="5" name="Picture 4" descr="Scared.jpg"/>
          <p:cNvPicPr>
            <a:picLocks noChangeAspect="1"/>
          </p:cNvPicPr>
          <p:nvPr/>
        </p:nvPicPr>
        <p:blipFill>
          <a:blip r:embed="rId3" cstate="print"/>
          <a:stretch>
            <a:fillRect/>
          </a:stretch>
        </p:blipFill>
        <p:spPr>
          <a:xfrm rot="560044">
            <a:off x="3315345" y="2352300"/>
            <a:ext cx="2016224" cy="2427428"/>
          </a:xfrm>
          <a:prstGeom prst="rect">
            <a:avLst/>
          </a:prstGeom>
        </p:spPr>
      </p:pic>
      <p:sp>
        <p:nvSpPr>
          <p:cNvPr id="6" name="TextBox 5"/>
          <p:cNvSpPr txBox="1"/>
          <p:nvPr/>
        </p:nvSpPr>
        <p:spPr>
          <a:xfrm>
            <a:off x="539552" y="1844824"/>
            <a:ext cx="13681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CA" dirty="0" smtClean="0">
                <a:latin typeface="Copperplate Gothic Bold" pitchFamily="34" charset="0"/>
              </a:rPr>
              <a:t>Stimulus</a:t>
            </a:r>
            <a:endParaRPr lang="en-CA" dirty="0">
              <a:latin typeface="Copperplate Gothic Bold" pitchFamily="34" charset="0"/>
            </a:endParaRPr>
          </a:p>
        </p:txBody>
      </p:sp>
      <p:sp>
        <p:nvSpPr>
          <p:cNvPr id="7" name="TextBox 6"/>
          <p:cNvSpPr txBox="1"/>
          <p:nvPr/>
        </p:nvSpPr>
        <p:spPr>
          <a:xfrm>
            <a:off x="6372200" y="1844824"/>
            <a:ext cx="244827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smtClean="0">
                <a:latin typeface="Copperplate Gothic Bold" pitchFamily="34" charset="0"/>
              </a:rPr>
              <a:t>Second Response</a:t>
            </a:r>
            <a:endParaRPr lang="en-CA" dirty="0">
              <a:latin typeface="Copperplate Gothic Bold" pitchFamily="34" charset="0"/>
            </a:endParaRPr>
          </a:p>
        </p:txBody>
      </p:sp>
      <p:sp>
        <p:nvSpPr>
          <p:cNvPr id="8" name="TextBox 7"/>
          <p:cNvSpPr txBox="1"/>
          <p:nvPr/>
        </p:nvSpPr>
        <p:spPr>
          <a:xfrm>
            <a:off x="3131840" y="1844824"/>
            <a:ext cx="223224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CA" dirty="0" smtClean="0">
                <a:latin typeface="Copperplate Gothic Bold" pitchFamily="34" charset="0"/>
              </a:rPr>
              <a:t>First Response</a:t>
            </a:r>
            <a:endParaRPr lang="en-CA" dirty="0">
              <a:latin typeface="Copperplate Gothic Bold" pitchFamily="34" charset="0"/>
            </a:endParaRPr>
          </a:p>
        </p:txBody>
      </p:sp>
      <p:sp>
        <p:nvSpPr>
          <p:cNvPr id="9" name="TextBox 8"/>
          <p:cNvSpPr txBox="1"/>
          <p:nvPr/>
        </p:nvSpPr>
        <p:spPr>
          <a:xfrm>
            <a:off x="467544" y="4437112"/>
            <a:ext cx="1584176" cy="307777"/>
          </a:xfrm>
          <a:prstGeom prst="rect">
            <a:avLst/>
          </a:prstGeom>
          <a:noFill/>
        </p:spPr>
        <p:txBody>
          <a:bodyPr wrap="square" rtlCol="0">
            <a:spAutoFit/>
          </a:bodyPr>
          <a:lstStyle/>
          <a:p>
            <a:r>
              <a:rPr lang="en-CA" sz="1400" dirty="0" smtClean="0">
                <a:latin typeface="Copperplate Gothic Bold" pitchFamily="34" charset="0"/>
              </a:rPr>
              <a:t>Snarling Dog</a:t>
            </a:r>
            <a:endParaRPr lang="en-CA" sz="1400" dirty="0">
              <a:latin typeface="Copperplate Gothic Bold" pitchFamily="34" charset="0"/>
            </a:endParaRPr>
          </a:p>
        </p:txBody>
      </p:sp>
      <p:sp>
        <p:nvSpPr>
          <p:cNvPr id="10" name="TextBox 9"/>
          <p:cNvSpPr txBox="1"/>
          <p:nvPr/>
        </p:nvSpPr>
        <p:spPr>
          <a:xfrm>
            <a:off x="6732240" y="5157192"/>
            <a:ext cx="1872208" cy="307777"/>
          </a:xfrm>
          <a:prstGeom prst="rect">
            <a:avLst/>
          </a:prstGeom>
          <a:noFill/>
        </p:spPr>
        <p:txBody>
          <a:bodyPr wrap="square" rtlCol="0">
            <a:spAutoFit/>
          </a:bodyPr>
          <a:lstStyle/>
          <a:p>
            <a:r>
              <a:rPr lang="en-CA" sz="1400" dirty="0" smtClean="0">
                <a:latin typeface="Copperplate Gothic Bold" pitchFamily="34" charset="0"/>
              </a:rPr>
              <a:t>Conscious Fear</a:t>
            </a:r>
            <a:endParaRPr lang="en-CA" sz="1400" dirty="0">
              <a:latin typeface="Copperplate Gothic Bold" pitchFamily="34" charset="0"/>
            </a:endParaRPr>
          </a:p>
        </p:txBody>
      </p:sp>
      <p:sp>
        <p:nvSpPr>
          <p:cNvPr id="11" name="TextBox 10"/>
          <p:cNvSpPr txBox="1"/>
          <p:nvPr/>
        </p:nvSpPr>
        <p:spPr>
          <a:xfrm>
            <a:off x="3275856" y="5013176"/>
            <a:ext cx="2016224" cy="523220"/>
          </a:xfrm>
          <a:prstGeom prst="rect">
            <a:avLst/>
          </a:prstGeom>
          <a:noFill/>
        </p:spPr>
        <p:txBody>
          <a:bodyPr wrap="square" rtlCol="0">
            <a:spAutoFit/>
          </a:bodyPr>
          <a:lstStyle/>
          <a:p>
            <a:pPr algn="ctr"/>
            <a:r>
              <a:rPr lang="en-CA" sz="1400" dirty="0" smtClean="0">
                <a:latin typeface="Copperplate Gothic Bold" pitchFamily="34" charset="0"/>
              </a:rPr>
              <a:t>ANS Arousal, Changes in body</a:t>
            </a:r>
            <a:endParaRPr lang="en-CA" sz="1400" dirty="0">
              <a:latin typeface="Copperplate Gothic Bold" pitchFamily="34" charset="0"/>
            </a:endParaRPr>
          </a:p>
        </p:txBody>
      </p:sp>
      <p:pic>
        <p:nvPicPr>
          <p:cNvPr id="12" name="Picture 11" descr="Snarling dog.jpg"/>
          <p:cNvPicPr>
            <a:picLocks noChangeAspect="1"/>
          </p:cNvPicPr>
          <p:nvPr/>
        </p:nvPicPr>
        <p:blipFill>
          <a:blip r:embed="rId4" cstate="print"/>
          <a:stretch>
            <a:fillRect/>
          </a:stretch>
        </p:blipFill>
        <p:spPr>
          <a:xfrm>
            <a:off x="179512" y="2924944"/>
            <a:ext cx="2314575" cy="1457325"/>
          </a:xfrm>
          <a:prstGeom prst="rect">
            <a:avLst/>
          </a:prstGeom>
        </p:spPr>
      </p:pic>
      <p:sp>
        <p:nvSpPr>
          <p:cNvPr id="13" name="TextBox 12"/>
          <p:cNvSpPr txBox="1"/>
          <p:nvPr/>
        </p:nvSpPr>
        <p:spPr>
          <a:xfrm>
            <a:off x="1115616" y="5949280"/>
            <a:ext cx="6696744" cy="646331"/>
          </a:xfrm>
          <a:prstGeom prst="rect">
            <a:avLst/>
          </a:prstGeom>
          <a:solidFill>
            <a:srgbClr val="CCECFF"/>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Blip>
                <a:blip r:embed="rId5"/>
              </a:buBlip>
            </a:pPr>
            <a:r>
              <a:rPr lang="en-CA" dirty="0" smtClean="0"/>
              <a:t>   Theory in which a </a:t>
            </a:r>
            <a:r>
              <a:rPr lang="en-CA" b="1" dirty="0" smtClean="0"/>
              <a:t>stimulus</a:t>
            </a:r>
            <a:r>
              <a:rPr lang="en-CA" dirty="0" smtClean="0"/>
              <a:t> leads to a </a:t>
            </a:r>
            <a:r>
              <a:rPr lang="en-CA" b="1" dirty="0" smtClean="0"/>
              <a:t>physiological reaction </a:t>
            </a:r>
            <a:r>
              <a:rPr lang="en-CA" dirty="0" smtClean="0"/>
              <a:t>which leads to the labelling of an </a:t>
            </a:r>
            <a:r>
              <a:rPr lang="en-CA" b="1" dirty="0" smtClean="0"/>
              <a:t>emotion</a:t>
            </a:r>
            <a:endParaRPr lang="en-CA" b="1" dirty="0"/>
          </a:p>
        </p:txBody>
      </p:sp>
      <p:cxnSp>
        <p:nvCxnSpPr>
          <p:cNvPr id="15" name="Straight Arrow Connector 14"/>
          <p:cNvCxnSpPr/>
          <p:nvPr/>
        </p:nvCxnSpPr>
        <p:spPr>
          <a:xfrm>
            <a:off x="2339752" y="3789040"/>
            <a:ext cx="79208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364088" y="3789040"/>
            <a:ext cx="79208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0"/>
            <a:ext cx="8784976" cy="1692424"/>
          </a:xfrm>
        </p:spPr>
        <p:txBody>
          <a:bodyPr>
            <a:normAutofit fontScale="90000"/>
          </a:bodyPr>
          <a:lstStyle/>
          <a:p>
            <a:r>
              <a:rPr lang="en-CA" sz="5300" spc="200" dirty="0" smtClean="0"/>
              <a:t>Cannon-Bard Theory</a:t>
            </a:r>
            <a:r>
              <a:rPr lang="en-CA" dirty="0" smtClean="0"/>
              <a:t/>
            </a:r>
            <a:br>
              <a:rPr lang="en-CA" dirty="0" smtClean="0"/>
            </a:br>
            <a:r>
              <a:rPr lang="en-CA" sz="3600" dirty="0" smtClean="0"/>
              <a:t>“I’m shaking and feeling afraid at the same time”</a:t>
            </a:r>
            <a:endParaRPr lang="en-CA" sz="3100" dirty="0"/>
          </a:p>
        </p:txBody>
      </p:sp>
      <p:sp>
        <p:nvSpPr>
          <p:cNvPr id="4" name="Explosion 1 3"/>
          <p:cNvSpPr/>
          <p:nvPr/>
        </p:nvSpPr>
        <p:spPr>
          <a:xfrm rot="670893">
            <a:off x="6732240" y="4653136"/>
            <a:ext cx="2160240" cy="172819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rot="21219908">
            <a:off x="7198918" y="5162960"/>
            <a:ext cx="1448943" cy="707886"/>
          </a:xfrm>
          <a:prstGeom prst="rect">
            <a:avLst/>
          </a:prstGeom>
          <a:noFill/>
        </p:spPr>
        <p:txBody>
          <a:bodyPr wrap="square" rtlCol="0">
            <a:spAutoFit/>
          </a:bodyPr>
          <a:lstStyle/>
          <a:p>
            <a:r>
              <a:rPr lang="en-CA" sz="4000" b="1" spc="400" dirty="0" smtClean="0">
                <a:latin typeface="Matisse ITC" pitchFamily="82" charset="0"/>
              </a:rPr>
              <a:t>Fear!</a:t>
            </a:r>
            <a:endParaRPr lang="en-CA" sz="4000" b="1" spc="400" dirty="0">
              <a:latin typeface="Matisse ITC" pitchFamily="82" charset="0"/>
            </a:endParaRPr>
          </a:p>
        </p:txBody>
      </p:sp>
      <p:pic>
        <p:nvPicPr>
          <p:cNvPr id="6" name="Picture 5" descr="Scared.jpg"/>
          <p:cNvPicPr>
            <a:picLocks noChangeAspect="1"/>
          </p:cNvPicPr>
          <p:nvPr/>
        </p:nvPicPr>
        <p:blipFill>
          <a:blip r:embed="rId3" cstate="print"/>
          <a:stretch>
            <a:fillRect/>
          </a:stretch>
        </p:blipFill>
        <p:spPr>
          <a:xfrm rot="560044">
            <a:off x="6801429" y="2246300"/>
            <a:ext cx="1551378" cy="1867778"/>
          </a:xfrm>
          <a:prstGeom prst="rect">
            <a:avLst/>
          </a:prstGeom>
        </p:spPr>
      </p:pic>
      <p:sp>
        <p:nvSpPr>
          <p:cNvPr id="7" name="TextBox 6"/>
          <p:cNvSpPr txBox="1"/>
          <p:nvPr/>
        </p:nvSpPr>
        <p:spPr>
          <a:xfrm>
            <a:off x="539552" y="1844824"/>
            <a:ext cx="13681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CA" dirty="0" smtClean="0">
                <a:latin typeface="Copperplate Gothic Bold" pitchFamily="34" charset="0"/>
              </a:rPr>
              <a:t>Stimulus</a:t>
            </a:r>
            <a:endParaRPr lang="en-CA" dirty="0">
              <a:latin typeface="Copperplate Gothic Bold" pitchFamily="34" charset="0"/>
            </a:endParaRPr>
          </a:p>
        </p:txBody>
      </p:sp>
      <p:sp>
        <p:nvSpPr>
          <p:cNvPr id="8" name="TextBox 7"/>
          <p:cNvSpPr txBox="1"/>
          <p:nvPr/>
        </p:nvSpPr>
        <p:spPr>
          <a:xfrm>
            <a:off x="6372200" y="1844824"/>
            <a:ext cx="244827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smtClean="0">
                <a:latin typeface="Copperplate Gothic Bold" pitchFamily="34" charset="0"/>
              </a:rPr>
              <a:t>Second Response</a:t>
            </a:r>
            <a:endParaRPr lang="en-CA" dirty="0">
              <a:latin typeface="Copperplate Gothic Bold" pitchFamily="34" charset="0"/>
            </a:endParaRPr>
          </a:p>
        </p:txBody>
      </p:sp>
      <p:sp>
        <p:nvSpPr>
          <p:cNvPr id="9" name="TextBox 8"/>
          <p:cNvSpPr txBox="1"/>
          <p:nvPr/>
        </p:nvSpPr>
        <p:spPr>
          <a:xfrm>
            <a:off x="3131840" y="1844824"/>
            <a:ext cx="223224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CA" dirty="0" smtClean="0">
                <a:latin typeface="Copperplate Gothic Bold" pitchFamily="34" charset="0"/>
              </a:rPr>
              <a:t>First Response</a:t>
            </a:r>
            <a:endParaRPr lang="en-CA" dirty="0">
              <a:latin typeface="Copperplate Gothic Bold" pitchFamily="34" charset="0"/>
            </a:endParaRPr>
          </a:p>
        </p:txBody>
      </p:sp>
      <p:sp>
        <p:nvSpPr>
          <p:cNvPr id="10" name="TextBox 9"/>
          <p:cNvSpPr txBox="1"/>
          <p:nvPr/>
        </p:nvSpPr>
        <p:spPr>
          <a:xfrm>
            <a:off x="467544" y="4581128"/>
            <a:ext cx="1584176" cy="307777"/>
          </a:xfrm>
          <a:prstGeom prst="rect">
            <a:avLst/>
          </a:prstGeom>
          <a:noFill/>
        </p:spPr>
        <p:txBody>
          <a:bodyPr wrap="square" rtlCol="0">
            <a:spAutoFit/>
          </a:bodyPr>
          <a:lstStyle/>
          <a:p>
            <a:r>
              <a:rPr lang="en-CA" sz="1400" dirty="0" smtClean="0">
                <a:latin typeface="Copperplate Gothic Bold" pitchFamily="34" charset="0"/>
              </a:rPr>
              <a:t>Snarling Dog</a:t>
            </a:r>
            <a:endParaRPr lang="en-CA" sz="1400" dirty="0">
              <a:latin typeface="Copperplate Gothic Bold" pitchFamily="34" charset="0"/>
            </a:endParaRPr>
          </a:p>
        </p:txBody>
      </p:sp>
      <p:sp>
        <p:nvSpPr>
          <p:cNvPr id="11" name="TextBox 10"/>
          <p:cNvSpPr txBox="1"/>
          <p:nvPr/>
        </p:nvSpPr>
        <p:spPr>
          <a:xfrm>
            <a:off x="6804248" y="6381328"/>
            <a:ext cx="1872208" cy="307777"/>
          </a:xfrm>
          <a:prstGeom prst="rect">
            <a:avLst/>
          </a:prstGeom>
          <a:noFill/>
        </p:spPr>
        <p:txBody>
          <a:bodyPr wrap="square" rtlCol="0">
            <a:spAutoFit/>
          </a:bodyPr>
          <a:lstStyle/>
          <a:p>
            <a:r>
              <a:rPr lang="en-CA" sz="1400" dirty="0" smtClean="0">
                <a:latin typeface="Copperplate Gothic Bold" pitchFamily="34" charset="0"/>
              </a:rPr>
              <a:t>Conscious Fear</a:t>
            </a:r>
            <a:endParaRPr lang="en-CA" sz="1400" dirty="0">
              <a:latin typeface="Copperplate Gothic Bold" pitchFamily="34" charset="0"/>
            </a:endParaRPr>
          </a:p>
        </p:txBody>
      </p:sp>
      <p:sp>
        <p:nvSpPr>
          <p:cNvPr id="12" name="TextBox 11"/>
          <p:cNvSpPr txBox="1"/>
          <p:nvPr/>
        </p:nvSpPr>
        <p:spPr>
          <a:xfrm>
            <a:off x="6588224" y="4149080"/>
            <a:ext cx="2016224" cy="523220"/>
          </a:xfrm>
          <a:prstGeom prst="rect">
            <a:avLst/>
          </a:prstGeom>
          <a:noFill/>
        </p:spPr>
        <p:txBody>
          <a:bodyPr wrap="square" rtlCol="0">
            <a:spAutoFit/>
          </a:bodyPr>
          <a:lstStyle/>
          <a:p>
            <a:pPr algn="ctr"/>
            <a:r>
              <a:rPr lang="en-CA" sz="1400" dirty="0" smtClean="0">
                <a:latin typeface="Copperplate Gothic Bold" pitchFamily="34" charset="0"/>
              </a:rPr>
              <a:t>ANS Arousal, Changes in body</a:t>
            </a:r>
            <a:endParaRPr lang="en-CA" sz="1400" dirty="0">
              <a:latin typeface="Copperplate Gothic Bold" pitchFamily="34" charset="0"/>
            </a:endParaRPr>
          </a:p>
        </p:txBody>
      </p:sp>
      <p:pic>
        <p:nvPicPr>
          <p:cNvPr id="13" name="Picture 12" descr="Snarling dog.jpg"/>
          <p:cNvPicPr>
            <a:picLocks noChangeAspect="1"/>
          </p:cNvPicPr>
          <p:nvPr/>
        </p:nvPicPr>
        <p:blipFill>
          <a:blip r:embed="rId4" cstate="print"/>
          <a:stretch>
            <a:fillRect/>
          </a:stretch>
        </p:blipFill>
        <p:spPr>
          <a:xfrm>
            <a:off x="107504" y="3068960"/>
            <a:ext cx="2314575" cy="1457325"/>
          </a:xfrm>
          <a:prstGeom prst="rect">
            <a:avLst/>
          </a:prstGeom>
        </p:spPr>
      </p:pic>
      <p:sp>
        <p:nvSpPr>
          <p:cNvPr id="17" name="TextBox 16"/>
          <p:cNvSpPr txBox="1"/>
          <p:nvPr/>
        </p:nvSpPr>
        <p:spPr>
          <a:xfrm>
            <a:off x="3635896" y="4653136"/>
            <a:ext cx="1728192" cy="523220"/>
          </a:xfrm>
          <a:prstGeom prst="rect">
            <a:avLst/>
          </a:prstGeom>
          <a:noFill/>
        </p:spPr>
        <p:txBody>
          <a:bodyPr wrap="square" rtlCol="0">
            <a:spAutoFit/>
          </a:bodyPr>
          <a:lstStyle/>
          <a:p>
            <a:pPr algn="ctr"/>
            <a:r>
              <a:rPr lang="en-CA" sz="1400" dirty="0" err="1" smtClean="0">
                <a:latin typeface="Copperplate Gothic Bold" pitchFamily="34" charset="0"/>
              </a:rPr>
              <a:t>Subcortical</a:t>
            </a:r>
            <a:r>
              <a:rPr lang="en-CA" sz="1400" dirty="0" smtClean="0">
                <a:latin typeface="Copperplate Gothic Bold" pitchFamily="34" charset="0"/>
              </a:rPr>
              <a:t> Brain Activity</a:t>
            </a:r>
            <a:endParaRPr lang="en-CA" sz="1400" dirty="0">
              <a:latin typeface="Copperplate Gothic Bold" pitchFamily="34" charset="0"/>
            </a:endParaRPr>
          </a:p>
        </p:txBody>
      </p:sp>
      <p:cxnSp>
        <p:nvCxnSpPr>
          <p:cNvPr id="19" name="Straight Arrow Connector 18"/>
          <p:cNvCxnSpPr/>
          <p:nvPr/>
        </p:nvCxnSpPr>
        <p:spPr>
          <a:xfrm>
            <a:off x="2267744" y="4293096"/>
            <a:ext cx="93610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868144" y="3356992"/>
            <a:ext cx="864096" cy="5040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flipH="1">
            <a:off x="5796136" y="3933056"/>
            <a:ext cx="936104" cy="7920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9552" y="5589240"/>
            <a:ext cx="5328592" cy="923330"/>
          </a:xfrm>
          <a:prstGeom prst="rect">
            <a:avLst/>
          </a:prstGeom>
          <a:solidFill>
            <a:srgbClr val="CCECFF"/>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Blip>
                <a:blip r:embed="rId5"/>
              </a:buBlip>
            </a:pPr>
            <a:r>
              <a:rPr lang="en-CA" dirty="0" smtClean="0"/>
              <a:t>Theory in which a </a:t>
            </a:r>
            <a:r>
              <a:rPr lang="en-CA" b="1" dirty="0" smtClean="0"/>
              <a:t>stimulus</a:t>
            </a:r>
            <a:r>
              <a:rPr lang="en-CA" dirty="0" smtClean="0"/>
              <a:t> is interpreted by the brain and causes the </a:t>
            </a:r>
            <a:r>
              <a:rPr lang="en-CA" b="1" dirty="0" smtClean="0"/>
              <a:t>physiological reaction </a:t>
            </a:r>
            <a:r>
              <a:rPr lang="en-CA" dirty="0" smtClean="0"/>
              <a:t>and the </a:t>
            </a:r>
            <a:r>
              <a:rPr lang="en-CA" b="1" dirty="0" smtClean="0"/>
              <a:t>emotion</a:t>
            </a:r>
            <a:r>
              <a:rPr lang="en-CA" dirty="0" smtClean="0"/>
              <a:t> simultaneously</a:t>
            </a:r>
            <a:endParaRPr lang="en-CA" dirty="0"/>
          </a:p>
        </p:txBody>
      </p:sp>
      <p:pic>
        <p:nvPicPr>
          <p:cNvPr id="32" name="Picture 31" descr="Think.jpg"/>
          <p:cNvPicPr>
            <a:picLocks noChangeAspect="1"/>
          </p:cNvPicPr>
          <p:nvPr/>
        </p:nvPicPr>
        <p:blipFill>
          <a:blip r:embed="rId6" cstate="print"/>
          <a:stretch>
            <a:fillRect/>
          </a:stretch>
        </p:blipFill>
        <p:spPr>
          <a:xfrm>
            <a:off x="3491880" y="2708920"/>
            <a:ext cx="1872208" cy="187220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52400"/>
            <a:ext cx="9144000" cy="1251062"/>
          </a:xfrm>
        </p:spPr>
        <p:txBody>
          <a:bodyPr>
            <a:noAutofit/>
          </a:bodyPr>
          <a:lstStyle/>
          <a:p>
            <a:r>
              <a:rPr lang="en-CA" sz="3600" dirty="0" err="1" smtClean="0"/>
              <a:t>Schacter</a:t>
            </a:r>
            <a:r>
              <a:rPr lang="en-CA" sz="3600" dirty="0" smtClean="0"/>
              <a:t> &amp; Singer’s Cognitive Arousal Theory</a:t>
            </a:r>
            <a:br>
              <a:rPr lang="en-CA" sz="3600" dirty="0" smtClean="0"/>
            </a:br>
            <a:r>
              <a:rPr lang="en-CA" sz="2400" dirty="0" smtClean="0"/>
              <a:t>“This snarling dog is dangerous and that makes me feel afraid”</a:t>
            </a:r>
            <a:endParaRPr lang="en-CA" sz="3600" dirty="0"/>
          </a:p>
        </p:txBody>
      </p:sp>
      <p:sp>
        <p:nvSpPr>
          <p:cNvPr id="4" name="Explosion 1 3"/>
          <p:cNvSpPr/>
          <p:nvPr/>
        </p:nvSpPr>
        <p:spPr>
          <a:xfrm rot="670893">
            <a:off x="6355427" y="2877076"/>
            <a:ext cx="2686242" cy="213802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rot="21219908">
            <a:off x="6916999" y="3446679"/>
            <a:ext cx="1671656" cy="830997"/>
          </a:xfrm>
          <a:prstGeom prst="rect">
            <a:avLst/>
          </a:prstGeom>
          <a:noFill/>
        </p:spPr>
        <p:txBody>
          <a:bodyPr wrap="square" rtlCol="0">
            <a:spAutoFit/>
          </a:bodyPr>
          <a:lstStyle/>
          <a:p>
            <a:r>
              <a:rPr lang="en-CA" sz="4800" b="1" spc="400" dirty="0" smtClean="0">
                <a:latin typeface="Matisse ITC" pitchFamily="82" charset="0"/>
              </a:rPr>
              <a:t>Fear!</a:t>
            </a:r>
            <a:endParaRPr lang="en-CA" sz="4800" b="1" spc="400" dirty="0">
              <a:latin typeface="Matisse ITC" pitchFamily="82" charset="0"/>
            </a:endParaRPr>
          </a:p>
        </p:txBody>
      </p:sp>
      <p:pic>
        <p:nvPicPr>
          <p:cNvPr id="6" name="Picture 5" descr="Scared.jpg"/>
          <p:cNvPicPr>
            <a:picLocks noChangeAspect="1"/>
          </p:cNvPicPr>
          <p:nvPr/>
        </p:nvPicPr>
        <p:blipFill>
          <a:blip r:embed="rId3" cstate="print"/>
          <a:stretch>
            <a:fillRect/>
          </a:stretch>
        </p:blipFill>
        <p:spPr>
          <a:xfrm rot="560044">
            <a:off x="3834662" y="3818875"/>
            <a:ext cx="1392744" cy="1676791"/>
          </a:xfrm>
          <a:prstGeom prst="rect">
            <a:avLst/>
          </a:prstGeom>
        </p:spPr>
      </p:pic>
      <p:sp>
        <p:nvSpPr>
          <p:cNvPr id="7" name="TextBox 6"/>
          <p:cNvSpPr txBox="1"/>
          <p:nvPr/>
        </p:nvSpPr>
        <p:spPr>
          <a:xfrm>
            <a:off x="539552" y="1844824"/>
            <a:ext cx="13681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CA" dirty="0" smtClean="0">
                <a:latin typeface="Copperplate Gothic Bold" pitchFamily="34" charset="0"/>
              </a:rPr>
              <a:t>Stimulus</a:t>
            </a:r>
            <a:endParaRPr lang="en-CA" dirty="0">
              <a:latin typeface="Copperplate Gothic Bold" pitchFamily="34" charset="0"/>
            </a:endParaRPr>
          </a:p>
        </p:txBody>
      </p:sp>
      <p:sp>
        <p:nvSpPr>
          <p:cNvPr id="8" name="TextBox 7"/>
          <p:cNvSpPr txBox="1"/>
          <p:nvPr/>
        </p:nvSpPr>
        <p:spPr>
          <a:xfrm>
            <a:off x="6372200" y="1844824"/>
            <a:ext cx="244827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smtClean="0">
                <a:latin typeface="Copperplate Gothic Bold" pitchFamily="34" charset="0"/>
              </a:rPr>
              <a:t>Second Response</a:t>
            </a:r>
            <a:endParaRPr lang="en-CA" dirty="0">
              <a:latin typeface="Copperplate Gothic Bold" pitchFamily="34" charset="0"/>
            </a:endParaRPr>
          </a:p>
        </p:txBody>
      </p:sp>
      <p:sp>
        <p:nvSpPr>
          <p:cNvPr id="9" name="TextBox 8"/>
          <p:cNvSpPr txBox="1"/>
          <p:nvPr/>
        </p:nvSpPr>
        <p:spPr>
          <a:xfrm>
            <a:off x="3275856" y="1628800"/>
            <a:ext cx="223224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CA" dirty="0" smtClean="0">
                <a:latin typeface="Copperplate Gothic Bold" pitchFamily="34" charset="0"/>
              </a:rPr>
              <a:t>First Response</a:t>
            </a:r>
            <a:endParaRPr lang="en-CA" dirty="0">
              <a:latin typeface="Copperplate Gothic Bold" pitchFamily="34" charset="0"/>
            </a:endParaRPr>
          </a:p>
        </p:txBody>
      </p:sp>
      <p:sp>
        <p:nvSpPr>
          <p:cNvPr id="10" name="TextBox 9"/>
          <p:cNvSpPr txBox="1"/>
          <p:nvPr/>
        </p:nvSpPr>
        <p:spPr>
          <a:xfrm>
            <a:off x="467544" y="4581128"/>
            <a:ext cx="1584176" cy="307777"/>
          </a:xfrm>
          <a:prstGeom prst="rect">
            <a:avLst/>
          </a:prstGeom>
          <a:noFill/>
        </p:spPr>
        <p:txBody>
          <a:bodyPr wrap="square" rtlCol="0">
            <a:spAutoFit/>
          </a:bodyPr>
          <a:lstStyle/>
          <a:p>
            <a:r>
              <a:rPr lang="en-CA" sz="1400" dirty="0" smtClean="0">
                <a:latin typeface="Copperplate Gothic Bold" pitchFamily="34" charset="0"/>
              </a:rPr>
              <a:t>Snarling Dog</a:t>
            </a:r>
            <a:endParaRPr lang="en-CA" sz="1400" dirty="0">
              <a:latin typeface="Copperplate Gothic Bold" pitchFamily="34" charset="0"/>
            </a:endParaRPr>
          </a:p>
        </p:txBody>
      </p:sp>
      <p:sp>
        <p:nvSpPr>
          <p:cNvPr id="11" name="TextBox 10"/>
          <p:cNvSpPr txBox="1"/>
          <p:nvPr/>
        </p:nvSpPr>
        <p:spPr>
          <a:xfrm>
            <a:off x="6876256" y="5157192"/>
            <a:ext cx="1872208" cy="307777"/>
          </a:xfrm>
          <a:prstGeom prst="rect">
            <a:avLst/>
          </a:prstGeom>
          <a:noFill/>
        </p:spPr>
        <p:txBody>
          <a:bodyPr wrap="square" rtlCol="0">
            <a:spAutoFit/>
          </a:bodyPr>
          <a:lstStyle/>
          <a:p>
            <a:r>
              <a:rPr lang="en-CA" sz="1400" dirty="0" smtClean="0">
                <a:latin typeface="Copperplate Gothic Bold" pitchFamily="34" charset="0"/>
              </a:rPr>
              <a:t>Conscious Fear</a:t>
            </a:r>
            <a:endParaRPr lang="en-CA" sz="1400" dirty="0">
              <a:latin typeface="Copperplate Gothic Bold" pitchFamily="34" charset="0"/>
            </a:endParaRPr>
          </a:p>
        </p:txBody>
      </p:sp>
      <p:sp>
        <p:nvSpPr>
          <p:cNvPr id="12" name="TextBox 11"/>
          <p:cNvSpPr txBox="1"/>
          <p:nvPr/>
        </p:nvSpPr>
        <p:spPr>
          <a:xfrm>
            <a:off x="3563888" y="5517232"/>
            <a:ext cx="2016224" cy="523220"/>
          </a:xfrm>
          <a:prstGeom prst="rect">
            <a:avLst/>
          </a:prstGeom>
          <a:noFill/>
        </p:spPr>
        <p:txBody>
          <a:bodyPr wrap="square" rtlCol="0">
            <a:spAutoFit/>
          </a:bodyPr>
          <a:lstStyle/>
          <a:p>
            <a:pPr algn="ctr"/>
            <a:r>
              <a:rPr lang="en-CA" sz="1400" dirty="0" smtClean="0">
                <a:latin typeface="Copperplate Gothic Bold" pitchFamily="34" charset="0"/>
              </a:rPr>
              <a:t>ANS Arousal, Changes in body</a:t>
            </a:r>
            <a:endParaRPr lang="en-CA" sz="1400" dirty="0">
              <a:latin typeface="Copperplate Gothic Bold" pitchFamily="34" charset="0"/>
            </a:endParaRPr>
          </a:p>
        </p:txBody>
      </p:sp>
      <p:sp>
        <p:nvSpPr>
          <p:cNvPr id="13" name="TextBox 12"/>
          <p:cNvSpPr txBox="1"/>
          <p:nvPr/>
        </p:nvSpPr>
        <p:spPr>
          <a:xfrm>
            <a:off x="3419872" y="3501008"/>
            <a:ext cx="2304256" cy="307777"/>
          </a:xfrm>
          <a:prstGeom prst="rect">
            <a:avLst/>
          </a:prstGeom>
          <a:noFill/>
        </p:spPr>
        <p:txBody>
          <a:bodyPr wrap="square" rtlCol="0">
            <a:spAutoFit/>
          </a:bodyPr>
          <a:lstStyle/>
          <a:p>
            <a:pPr algn="ctr"/>
            <a:r>
              <a:rPr lang="en-CA" sz="1400" dirty="0" smtClean="0">
                <a:latin typeface="Copperplate Gothic Bold" pitchFamily="34" charset="0"/>
              </a:rPr>
              <a:t>Cognitive Appraisal</a:t>
            </a:r>
            <a:endParaRPr lang="en-CA" sz="1400" dirty="0">
              <a:latin typeface="Copperplate Gothic Bold" pitchFamily="34" charset="0"/>
            </a:endParaRPr>
          </a:p>
        </p:txBody>
      </p:sp>
      <p:cxnSp>
        <p:nvCxnSpPr>
          <p:cNvPr id="15" name="Straight Arrow Connector 14"/>
          <p:cNvCxnSpPr/>
          <p:nvPr/>
        </p:nvCxnSpPr>
        <p:spPr>
          <a:xfrm>
            <a:off x="5580112" y="2924944"/>
            <a:ext cx="936104" cy="3600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436096" y="4869160"/>
            <a:ext cx="1224136" cy="5760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51520" y="6093296"/>
            <a:ext cx="8640960" cy="646331"/>
          </a:xfrm>
          <a:prstGeom prst="rect">
            <a:avLst/>
          </a:prstGeom>
          <a:solidFill>
            <a:srgbClr val="CCECFF"/>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Blip>
                <a:blip r:embed="rId4"/>
              </a:buBlip>
            </a:pPr>
            <a:r>
              <a:rPr lang="en-CA" dirty="0" smtClean="0"/>
              <a:t>Theory in which a </a:t>
            </a:r>
            <a:r>
              <a:rPr lang="en-CA" b="1" dirty="0" smtClean="0"/>
              <a:t>stimulus</a:t>
            </a:r>
            <a:r>
              <a:rPr lang="en-CA" dirty="0" smtClean="0"/>
              <a:t> causes a </a:t>
            </a:r>
            <a:r>
              <a:rPr lang="en-CA" b="1" dirty="0" smtClean="0"/>
              <a:t>cognitive appraisal </a:t>
            </a:r>
            <a:r>
              <a:rPr lang="en-CA" dirty="0" smtClean="0"/>
              <a:t>and a </a:t>
            </a:r>
            <a:r>
              <a:rPr lang="en-CA" b="1" dirty="0" smtClean="0"/>
              <a:t>physiological reaction </a:t>
            </a:r>
            <a:r>
              <a:rPr lang="en-CA" dirty="0" smtClean="0"/>
              <a:t>simultaneously and this leads to the </a:t>
            </a:r>
            <a:r>
              <a:rPr lang="en-CA" b="1" dirty="0" smtClean="0"/>
              <a:t>emotional reaction</a:t>
            </a:r>
            <a:endParaRPr lang="en-CA" b="1" dirty="0"/>
          </a:p>
        </p:txBody>
      </p:sp>
      <p:pic>
        <p:nvPicPr>
          <p:cNvPr id="19" name="Picture 18" descr="Snarling dog.jpg"/>
          <p:cNvPicPr>
            <a:picLocks noChangeAspect="1"/>
          </p:cNvPicPr>
          <p:nvPr/>
        </p:nvPicPr>
        <p:blipFill>
          <a:blip r:embed="rId5" cstate="print"/>
          <a:stretch>
            <a:fillRect/>
          </a:stretch>
        </p:blipFill>
        <p:spPr>
          <a:xfrm>
            <a:off x="107504" y="2924944"/>
            <a:ext cx="2314575" cy="1457325"/>
          </a:xfrm>
          <a:prstGeom prst="rect">
            <a:avLst/>
          </a:prstGeom>
        </p:spPr>
      </p:pic>
      <p:cxnSp>
        <p:nvCxnSpPr>
          <p:cNvPr id="14" name="Straight Arrow Connector 13"/>
          <p:cNvCxnSpPr/>
          <p:nvPr/>
        </p:nvCxnSpPr>
        <p:spPr>
          <a:xfrm flipV="1">
            <a:off x="2411760" y="2780928"/>
            <a:ext cx="864096" cy="7200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411760" y="4293096"/>
            <a:ext cx="1008112" cy="7920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29" name="Picture 28" descr="Think.jpg"/>
          <p:cNvPicPr>
            <a:picLocks noChangeAspect="1"/>
          </p:cNvPicPr>
          <p:nvPr/>
        </p:nvPicPr>
        <p:blipFill>
          <a:blip r:embed="rId6" cstate="print"/>
          <a:stretch>
            <a:fillRect/>
          </a:stretch>
        </p:blipFill>
        <p:spPr>
          <a:xfrm flipH="1">
            <a:off x="3851920" y="2132856"/>
            <a:ext cx="1368152" cy="1360410"/>
          </a:xfrm>
          <a:prstGeom prst="rect">
            <a:avLst/>
          </a:prstGeom>
          <a:scene3d>
            <a:camera prst="orthographicFront">
              <a:rot lat="0" lon="21299999" rev="0"/>
            </a:camera>
            <a:lightRig rig="threePt" dir="t"/>
          </a:scene3d>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7504" y="152400"/>
            <a:ext cx="8856984" cy="1251062"/>
          </a:xfrm>
        </p:spPr>
        <p:txBody>
          <a:bodyPr>
            <a:normAutofit fontScale="90000"/>
          </a:bodyPr>
          <a:lstStyle/>
          <a:p>
            <a:r>
              <a:rPr lang="en-CA" sz="6000" dirty="0" smtClean="0"/>
              <a:t>Facial Feedback Hypothesis</a:t>
            </a:r>
            <a:endParaRPr lang="en-CA" sz="6000" dirty="0"/>
          </a:p>
        </p:txBody>
      </p:sp>
      <p:sp>
        <p:nvSpPr>
          <p:cNvPr id="4" name="Explosion 1 3"/>
          <p:cNvSpPr/>
          <p:nvPr/>
        </p:nvSpPr>
        <p:spPr>
          <a:xfrm>
            <a:off x="6948264" y="2204864"/>
            <a:ext cx="1872208" cy="165618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rot="21219908">
            <a:off x="7333532" y="2701067"/>
            <a:ext cx="1191827" cy="523220"/>
          </a:xfrm>
          <a:prstGeom prst="rect">
            <a:avLst/>
          </a:prstGeom>
          <a:noFill/>
        </p:spPr>
        <p:txBody>
          <a:bodyPr wrap="square" rtlCol="0">
            <a:spAutoFit/>
          </a:bodyPr>
          <a:lstStyle/>
          <a:p>
            <a:r>
              <a:rPr lang="en-CA" sz="2800" b="1" spc="400" dirty="0" smtClean="0">
                <a:latin typeface="Matisse ITC" pitchFamily="82" charset="0"/>
              </a:rPr>
              <a:t>Fear!</a:t>
            </a:r>
            <a:endParaRPr lang="en-CA" sz="2800" b="1" spc="400" dirty="0">
              <a:latin typeface="Matisse ITC" pitchFamily="82" charset="0"/>
            </a:endParaRPr>
          </a:p>
        </p:txBody>
      </p:sp>
      <p:sp>
        <p:nvSpPr>
          <p:cNvPr id="6" name="TextBox 5"/>
          <p:cNvSpPr txBox="1"/>
          <p:nvPr/>
        </p:nvSpPr>
        <p:spPr>
          <a:xfrm>
            <a:off x="179512" y="5373216"/>
            <a:ext cx="1584176" cy="307777"/>
          </a:xfrm>
          <a:prstGeom prst="rect">
            <a:avLst/>
          </a:prstGeom>
          <a:noFill/>
        </p:spPr>
        <p:txBody>
          <a:bodyPr wrap="square" rtlCol="0">
            <a:spAutoFit/>
          </a:bodyPr>
          <a:lstStyle/>
          <a:p>
            <a:r>
              <a:rPr lang="en-CA" sz="1400" dirty="0" smtClean="0">
                <a:latin typeface="Copperplate Gothic Bold" pitchFamily="34" charset="0"/>
              </a:rPr>
              <a:t>Snarling Dog</a:t>
            </a:r>
            <a:endParaRPr lang="en-CA" sz="1400" dirty="0">
              <a:latin typeface="Copperplate Gothic Bold" pitchFamily="34" charset="0"/>
            </a:endParaRPr>
          </a:p>
        </p:txBody>
      </p:sp>
      <p:sp>
        <p:nvSpPr>
          <p:cNvPr id="7" name="TextBox 6"/>
          <p:cNvSpPr txBox="1"/>
          <p:nvPr/>
        </p:nvSpPr>
        <p:spPr>
          <a:xfrm>
            <a:off x="7092280" y="4077072"/>
            <a:ext cx="1872208" cy="307777"/>
          </a:xfrm>
          <a:prstGeom prst="rect">
            <a:avLst/>
          </a:prstGeom>
          <a:noFill/>
        </p:spPr>
        <p:txBody>
          <a:bodyPr wrap="square" rtlCol="0">
            <a:spAutoFit/>
          </a:bodyPr>
          <a:lstStyle/>
          <a:p>
            <a:r>
              <a:rPr lang="en-CA" sz="1400" dirty="0" smtClean="0">
                <a:latin typeface="Copperplate Gothic Bold" pitchFamily="34" charset="0"/>
              </a:rPr>
              <a:t>Conscious Fear</a:t>
            </a:r>
            <a:endParaRPr lang="en-CA" sz="1400" dirty="0">
              <a:latin typeface="Copperplate Gothic Bold" pitchFamily="34" charset="0"/>
            </a:endParaRPr>
          </a:p>
        </p:txBody>
      </p:sp>
      <p:sp>
        <p:nvSpPr>
          <p:cNvPr id="8" name="TextBox 7"/>
          <p:cNvSpPr txBox="1"/>
          <p:nvPr/>
        </p:nvSpPr>
        <p:spPr>
          <a:xfrm>
            <a:off x="251520" y="5877272"/>
            <a:ext cx="8677472" cy="830997"/>
          </a:xfrm>
          <a:prstGeom prst="rect">
            <a:avLst/>
          </a:prstGeom>
          <a:solidFill>
            <a:srgbClr val="CCECFF"/>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Blip>
                <a:blip r:embed="rId3"/>
              </a:buBlip>
            </a:pPr>
            <a:r>
              <a:rPr lang="en-CA" sz="1600" dirty="0" smtClean="0"/>
              <a:t>   Theory in which a </a:t>
            </a:r>
            <a:r>
              <a:rPr lang="en-CA" sz="1600" b="1" dirty="0" smtClean="0"/>
              <a:t>stimulus</a:t>
            </a:r>
            <a:r>
              <a:rPr lang="en-CA" sz="1600" dirty="0" smtClean="0"/>
              <a:t> causes a </a:t>
            </a:r>
            <a:r>
              <a:rPr lang="en-CA" sz="1600" b="1" dirty="0" smtClean="0"/>
              <a:t>physiological reaction </a:t>
            </a:r>
            <a:r>
              <a:rPr lang="en-CA" sz="1600" dirty="0" smtClean="0"/>
              <a:t>and a </a:t>
            </a:r>
            <a:r>
              <a:rPr lang="en-CA" sz="1600" b="1" dirty="0" smtClean="0"/>
              <a:t>facial expression</a:t>
            </a:r>
            <a:r>
              <a:rPr lang="en-CA" sz="1600" dirty="0" smtClean="0"/>
              <a:t>.  The </a:t>
            </a:r>
            <a:r>
              <a:rPr lang="en-CA" sz="1600" b="1" dirty="0" smtClean="0"/>
              <a:t>facial expression </a:t>
            </a:r>
            <a:r>
              <a:rPr lang="en-CA" sz="1600" dirty="0" smtClean="0"/>
              <a:t>provides feedback to the brain about the </a:t>
            </a:r>
            <a:r>
              <a:rPr lang="en-CA" sz="1600" b="1" dirty="0" smtClean="0"/>
              <a:t>emotion</a:t>
            </a:r>
            <a:r>
              <a:rPr lang="en-CA" sz="1600" dirty="0" smtClean="0"/>
              <a:t>.  The brain interprets the </a:t>
            </a:r>
            <a:r>
              <a:rPr lang="en-CA" sz="1600" b="1" dirty="0" smtClean="0"/>
              <a:t>emotion</a:t>
            </a:r>
            <a:r>
              <a:rPr lang="en-CA" sz="1600" dirty="0" smtClean="0"/>
              <a:t> and may intensify it.</a:t>
            </a:r>
            <a:endParaRPr lang="en-CA" sz="1600" b="1" dirty="0"/>
          </a:p>
        </p:txBody>
      </p:sp>
      <p:pic>
        <p:nvPicPr>
          <p:cNvPr id="11" name="Picture 10" descr="Snarling dog.jpg"/>
          <p:cNvPicPr>
            <a:picLocks noChangeAspect="1"/>
          </p:cNvPicPr>
          <p:nvPr/>
        </p:nvPicPr>
        <p:blipFill>
          <a:blip r:embed="rId4" cstate="print"/>
          <a:stretch>
            <a:fillRect/>
          </a:stretch>
        </p:blipFill>
        <p:spPr>
          <a:xfrm>
            <a:off x="107505" y="4120907"/>
            <a:ext cx="2016224" cy="1269474"/>
          </a:xfrm>
          <a:prstGeom prst="rect">
            <a:avLst/>
          </a:prstGeom>
        </p:spPr>
      </p:pic>
      <p:pic>
        <p:nvPicPr>
          <p:cNvPr id="16" name="Picture 15" descr="Scared.jpg"/>
          <p:cNvPicPr>
            <a:picLocks noChangeAspect="1"/>
          </p:cNvPicPr>
          <p:nvPr/>
        </p:nvPicPr>
        <p:blipFill>
          <a:blip r:embed="rId5" cstate="print"/>
          <a:stretch>
            <a:fillRect/>
          </a:stretch>
        </p:blipFill>
        <p:spPr>
          <a:xfrm rot="560044">
            <a:off x="2217142" y="1401666"/>
            <a:ext cx="1817535" cy="2188218"/>
          </a:xfrm>
          <a:prstGeom prst="rect">
            <a:avLst/>
          </a:prstGeom>
        </p:spPr>
      </p:pic>
      <p:cxnSp>
        <p:nvCxnSpPr>
          <p:cNvPr id="18" name="Straight Arrow Connector 17"/>
          <p:cNvCxnSpPr/>
          <p:nvPr/>
        </p:nvCxnSpPr>
        <p:spPr>
          <a:xfrm rot="5400000" flipH="1" flipV="1">
            <a:off x="791580" y="3104964"/>
            <a:ext cx="936104" cy="7200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051720" y="3717032"/>
            <a:ext cx="2088232" cy="523220"/>
          </a:xfrm>
          <a:prstGeom prst="rect">
            <a:avLst/>
          </a:prstGeom>
          <a:noFill/>
        </p:spPr>
        <p:txBody>
          <a:bodyPr wrap="square" rtlCol="0">
            <a:spAutoFit/>
          </a:bodyPr>
          <a:lstStyle/>
          <a:p>
            <a:r>
              <a:rPr lang="en-CA" sz="1400" dirty="0" smtClean="0">
                <a:latin typeface="Copperplate Gothic Bold" pitchFamily="34" charset="0"/>
              </a:rPr>
              <a:t>ANS Arousal and </a:t>
            </a:r>
          </a:p>
          <a:p>
            <a:r>
              <a:rPr lang="en-CA" sz="1400" dirty="0" smtClean="0">
                <a:latin typeface="Copperplate Gothic Bold" pitchFamily="34" charset="0"/>
              </a:rPr>
              <a:t>Facial Expression</a:t>
            </a:r>
            <a:endParaRPr lang="en-CA" sz="1400" dirty="0">
              <a:latin typeface="Copperplate Gothic Bold" pitchFamily="34" charset="0"/>
            </a:endParaRPr>
          </a:p>
        </p:txBody>
      </p:sp>
      <p:pic>
        <p:nvPicPr>
          <p:cNvPr id="35" name="Picture 34" descr="Think.jpg"/>
          <p:cNvPicPr>
            <a:picLocks noChangeAspect="1"/>
          </p:cNvPicPr>
          <p:nvPr/>
        </p:nvPicPr>
        <p:blipFill>
          <a:blip r:embed="rId6" cstate="print"/>
          <a:stretch>
            <a:fillRect/>
          </a:stretch>
        </p:blipFill>
        <p:spPr>
          <a:xfrm flipH="1">
            <a:off x="4572000" y="3359029"/>
            <a:ext cx="1728192" cy="1718413"/>
          </a:xfrm>
          <a:prstGeom prst="rect">
            <a:avLst/>
          </a:prstGeom>
          <a:scene3d>
            <a:camera prst="orthographicFront">
              <a:rot lat="0" lon="21299999" rev="0"/>
            </a:camera>
            <a:lightRig rig="threePt" dir="t"/>
          </a:scene3d>
        </p:spPr>
      </p:pic>
      <p:sp>
        <p:nvSpPr>
          <p:cNvPr id="38" name="TextBox 37"/>
          <p:cNvSpPr txBox="1"/>
          <p:nvPr/>
        </p:nvSpPr>
        <p:spPr>
          <a:xfrm>
            <a:off x="3923928" y="5157192"/>
            <a:ext cx="2736304" cy="523220"/>
          </a:xfrm>
          <a:prstGeom prst="rect">
            <a:avLst/>
          </a:prstGeom>
          <a:noFill/>
        </p:spPr>
        <p:txBody>
          <a:bodyPr wrap="square" rtlCol="0">
            <a:spAutoFit/>
          </a:bodyPr>
          <a:lstStyle/>
          <a:p>
            <a:pPr algn="ctr"/>
            <a:r>
              <a:rPr lang="en-CA" sz="1400" dirty="0" smtClean="0">
                <a:latin typeface="Copperplate Gothic Bold" pitchFamily="34" charset="0"/>
              </a:rPr>
              <a:t>Cognitive interpretation </a:t>
            </a:r>
          </a:p>
          <a:p>
            <a:pPr algn="ctr"/>
            <a:r>
              <a:rPr lang="en-CA" sz="1400" dirty="0" smtClean="0">
                <a:latin typeface="Copperplate Gothic Bold" pitchFamily="34" charset="0"/>
              </a:rPr>
              <a:t>of face motions</a:t>
            </a:r>
            <a:endParaRPr lang="en-CA" sz="1400" dirty="0">
              <a:latin typeface="Copperplate Gothic Bold" pitchFamily="34" charset="0"/>
            </a:endParaRPr>
          </a:p>
        </p:txBody>
      </p:sp>
      <p:cxnSp>
        <p:nvCxnSpPr>
          <p:cNvPr id="40" name="Straight Arrow Connector 39"/>
          <p:cNvCxnSpPr/>
          <p:nvPr/>
        </p:nvCxnSpPr>
        <p:spPr>
          <a:xfrm>
            <a:off x="4283968" y="2276872"/>
            <a:ext cx="1080120" cy="8640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flipH="1" flipV="1">
            <a:off x="6372200" y="3861048"/>
            <a:ext cx="936104" cy="6480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xplosion 1 17"/>
          <p:cNvSpPr/>
          <p:nvPr/>
        </p:nvSpPr>
        <p:spPr>
          <a:xfrm rot="670893">
            <a:off x="3961718" y="2012979"/>
            <a:ext cx="2686242" cy="213802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0" y="152400"/>
            <a:ext cx="9144000" cy="1251062"/>
          </a:xfrm>
        </p:spPr>
        <p:txBody>
          <a:bodyPr>
            <a:normAutofit fontScale="90000"/>
          </a:bodyPr>
          <a:lstStyle/>
          <a:p>
            <a:r>
              <a:rPr lang="en-CA" dirty="0" smtClean="0"/>
              <a:t>Lazarus – Cognitive Mediational Theory</a:t>
            </a:r>
            <a:endParaRPr lang="en-CA" dirty="0"/>
          </a:p>
        </p:txBody>
      </p:sp>
      <p:sp>
        <p:nvSpPr>
          <p:cNvPr id="3" name="TextBox 2"/>
          <p:cNvSpPr txBox="1"/>
          <p:nvPr/>
        </p:nvSpPr>
        <p:spPr>
          <a:xfrm rot="21219908">
            <a:off x="4468726" y="2510576"/>
            <a:ext cx="1671656" cy="830997"/>
          </a:xfrm>
          <a:prstGeom prst="rect">
            <a:avLst/>
          </a:prstGeom>
          <a:noFill/>
        </p:spPr>
        <p:txBody>
          <a:bodyPr wrap="square" rtlCol="0">
            <a:spAutoFit/>
          </a:bodyPr>
          <a:lstStyle/>
          <a:p>
            <a:r>
              <a:rPr lang="en-CA" sz="4800" b="1" spc="400" dirty="0" smtClean="0">
                <a:latin typeface="Matisse ITC" pitchFamily="82" charset="0"/>
              </a:rPr>
              <a:t>Fear!</a:t>
            </a:r>
            <a:endParaRPr lang="en-CA" sz="4800" b="1" spc="400" dirty="0">
              <a:latin typeface="Matisse ITC" pitchFamily="82" charset="0"/>
            </a:endParaRPr>
          </a:p>
        </p:txBody>
      </p:sp>
      <p:pic>
        <p:nvPicPr>
          <p:cNvPr id="4" name="Picture 3" descr="Scared.jpg"/>
          <p:cNvPicPr>
            <a:picLocks noChangeAspect="1"/>
          </p:cNvPicPr>
          <p:nvPr/>
        </p:nvPicPr>
        <p:blipFill>
          <a:blip r:embed="rId3" cstate="print"/>
          <a:stretch>
            <a:fillRect/>
          </a:stretch>
        </p:blipFill>
        <p:spPr>
          <a:xfrm rot="560044">
            <a:off x="7105978" y="2719621"/>
            <a:ext cx="1732848" cy="2086258"/>
          </a:xfrm>
          <a:prstGeom prst="rect">
            <a:avLst/>
          </a:prstGeom>
        </p:spPr>
      </p:pic>
      <p:sp>
        <p:nvSpPr>
          <p:cNvPr id="8" name="TextBox 7"/>
          <p:cNvSpPr txBox="1"/>
          <p:nvPr/>
        </p:nvSpPr>
        <p:spPr>
          <a:xfrm>
            <a:off x="539552" y="3356992"/>
            <a:ext cx="1584176" cy="307777"/>
          </a:xfrm>
          <a:prstGeom prst="rect">
            <a:avLst/>
          </a:prstGeom>
          <a:noFill/>
        </p:spPr>
        <p:txBody>
          <a:bodyPr wrap="square" rtlCol="0">
            <a:spAutoFit/>
          </a:bodyPr>
          <a:lstStyle/>
          <a:p>
            <a:r>
              <a:rPr lang="en-CA" sz="1400" dirty="0" smtClean="0">
                <a:latin typeface="Copperplate Gothic Bold" pitchFamily="34" charset="0"/>
              </a:rPr>
              <a:t>Snarling Dog</a:t>
            </a:r>
            <a:endParaRPr lang="en-CA" sz="1400" dirty="0">
              <a:latin typeface="Copperplate Gothic Bold" pitchFamily="34" charset="0"/>
            </a:endParaRPr>
          </a:p>
        </p:txBody>
      </p:sp>
      <p:sp>
        <p:nvSpPr>
          <p:cNvPr id="9" name="TextBox 8"/>
          <p:cNvSpPr txBox="1"/>
          <p:nvPr/>
        </p:nvSpPr>
        <p:spPr>
          <a:xfrm>
            <a:off x="4427984" y="4221088"/>
            <a:ext cx="1872208" cy="307777"/>
          </a:xfrm>
          <a:prstGeom prst="rect">
            <a:avLst/>
          </a:prstGeom>
          <a:noFill/>
        </p:spPr>
        <p:txBody>
          <a:bodyPr wrap="square" rtlCol="0">
            <a:spAutoFit/>
          </a:bodyPr>
          <a:lstStyle/>
          <a:p>
            <a:r>
              <a:rPr lang="en-CA" sz="1400" dirty="0" smtClean="0">
                <a:latin typeface="Copperplate Gothic Bold" pitchFamily="34" charset="0"/>
              </a:rPr>
              <a:t>Conscious Fear</a:t>
            </a:r>
            <a:endParaRPr lang="en-CA" sz="1400" dirty="0">
              <a:latin typeface="Copperplate Gothic Bold" pitchFamily="34" charset="0"/>
            </a:endParaRPr>
          </a:p>
        </p:txBody>
      </p:sp>
      <p:sp>
        <p:nvSpPr>
          <p:cNvPr id="10" name="TextBox 9"/>
          <p:cNvSpPr txBox="1"/>
          <p:nvPr/>
        </p:nvSpPr>
        <p:spPr>
          <a:xfrm>
            <a:off x="6732240" y="4941168"/>
            <a:ext cx="2016224" cy="307777"/>
          </a:xfrm>
          <a:prstGeom prst="rect">
            <a:avLst/>
          </a:prstGeom>
          <a:noFill/>
        </p:spPr>
        <p:txBody>
          <a:bodyPr wrap="square" rtlCol="0">
            <a:spAutoFit/>
          </a:bodyPr>
          <a:lstStyle/>
          <a:p>
            <a:pPr algn="ctr"/>
            <a:r>
              <a:rPr lang="en-CA" sz="1400" dirty="0" smtClean="0">
                <a:latin typeface="Copperplate Gothic Bold" pitchFamily="34" charset="0"/>
              </a:rPr>
              <a:t>Bodily Response</a:t>
            </a:r>
            <a:endParaRPr lang="en-CA" sz="1400" dirty="0">
              <a:latin typeface="Copperplate Gothic Bold" pitchFamily="34" charset="0"/>
            </a:endParaRPr>
          </a:p>
        </p:txBody>
      </p:sp>
      <p:sp>
        <p:nvSpPr>
          <p:cNvPr id="11" name="TextBox 10"/>
          <p:cNvSpPr txBox="1"/>
          <p:nvPr/>
        </p:nvSpPr>
        <p:spPr>
          <a:xfrm>
            <a:off x="1475656" y="5157192"/>
            <a:ext cx="2304256" cy="307777"/>
          </a:xfrm>
          <a:prstGeom prst="rect">
            <a:avLst/>
          </a:prstGeom>
          <a:noFill/>
        </p:spPr>
        <p:txBody>
          <a:bodyPr wrap="square" rtlCol="0">
            <a:spAutoFit/>
          </a:bodyPr>
          <a:lstStyle/>
          <a:p>
            <a:pPr algn="ctr"/>
            <a:r>
              <a:rPr lang="en-CA" sz="1400" dirty="0" smtClean="0">
                <a:latin typeface="Copperplate Gothic Bold" pitchFamily="34" charset="0"/>
              </a:rPr>
              <a:t>Appraisal of threat</a:t>
            </a:r>
            <a:endParaRPr lang="en-CA" sz="1400" dirty="0">
              <a:latin typeface="Copperplate Gothic Bold" pitchFamily="34" charset="0"/>
            </a:endParaRPr>
          </a:p>
        </p:txBody>
      </p:sp>
      <p:pic>
        <p:nvPicPr>
          <p:cNvPr id="16" name="Picture 15" descr="Think.jpg"/>
          <p:cNvPicPr>
            <a:picLocks noChangeAspect="1"/>
          </p:cNvPicPr>
          <p:nvPr/>
        </p:nvPicPr>
        <p:blipFill>
          <a:blip r:embed="rId4" cstate="print"/>
          <a:stretch>
            <a:fillRect/>
          </a:stretch>
        </p:blipFill>
        <p:spPr>
          <a:xfrm flipH="1">
            <a:off x="1907704" y="3717032"/>
            <a:ext cx="1368152" cy="1360410"/>
          </a:xfrm>
          <a:prstGeom prst="rect">
            <a:avLst/>
          </a:prstGeom>
          <a:scene3d>
            <a:camera prst="orthographicFront">
              <a:rot lat="0" lon="21299999" rev="0"/>
            </a:camera>
            <a:lightRig rig="threePt" dir="t"/>
          </a:scene3d>
        </p:spPr>
      </p:pic>
      <p:pic>
        <p:nvPicPr>
          <p:cNvPr id="17" name="Picture 16" descr="Snarling dog.jpg"/>
          <p:cNvPicPr>
            <a:picLocks noChangeAspect="1"/>
          </p:cNvPicPr>
          <p:nvPr/>
        </p:nvPicPr>
        <p:blipFill>
          <a:blip r:embed="rId5" cstate="print"/>
          <a:stretch>
            <a:fillRect/>
          </a:stretch>
        </p:blipFill>
        <p:spPr>
          <a:xfrm>
            <a:off x="179512" y="1772816"/>
            <a:ext cx="2314575" cy="1457325"/>
          </a:xfrm>
          <a:prstGeom prst="rect">
            <a:avLst/>
          </a:prstGeom>
        </p:spPr>
      </p:pic>
      <p:cxnSp>
        <p:nvCxnSpPr>
          <p:cNvPr id="20" name="Elbow Connector 19"/>
          <p:cNvCxnSpPr/>
          <p:nvPr/>
        </p:nvCxnSpPr>
        <p:spPr>
          <a:xfrm rot="16200000" flipH="1">
            <a:off x="2015716" y="2888940"/>
            <a:ext cx="936104" cy="4320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555776" y="5661248"/>
            <a:ext cx="280831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4824028" y="5121188"/>
            <a:ext cx="108012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300192" y="2060848"/>
            <a:ext cx="165618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a:off x="7596336" y="2420888"/>
            <a:ext cx="72008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67544" y="5949280"/>
            <a:ext cx="8280920" cy="646331"/>
          </a:xfrm>
          <a:prstGeom prst="rect">
            <a:avLst/>
          </a:prstGeom>
          <a:solidFill>
            <a:srgbClr val="CCECFF"/>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Blip>
                <a:blip r:embed="rId6"/>
              </a:buBlip>
            </a:pPr>
            <a:r>
              <a:rPr lang="en-CA" dirty="0" smtClean="0"/>
              <a:t>Theory in which a </a:t>
            </a:r>
            <a:r>
              <a:rPr lang="en-CA" b="1" dirty="0" smtClean="0"/>
              <a:t>stimulus</a:t>
            </a:r>
            <a:r>
              <a:rPr lang="en-CA" dirty="0" smtClean="0"/>
              <a:t> must be </a:t>
            </a:r>
            <a:r>
              <a:rPr lang="en-CA" b="1" dirty="0" smtClean="0"/>
              <a:t>interpreted (appraised) </a:t>
            </a:r>
            <a:r>
              <a:rPr lang="en-CA" dirty="0" smtClean="0"/>
              <a:t>by the brain to result in a </a:t>
            </a:r>
            <a:r>
              <a:rPr lang="en-CA" b="1" dirty="0" smtClean="0"/>
              <a:t>physiological reaction </a:t>
            </a:r>
            <a:r>
              <a:rPr lang="en-CA" dirty="0" smtClean="0"/>
              <a:t>and then an</a:t>
            </a:r>
            <a:r>
              <a:rPr lang="en-CA" b="1" dirty="0" smtClean="0"/>
              <a:t> emotion</a:t>
            </a:r>
            <a:endParaRPr lang="en-CA"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Extrinsic Motivation</a:t>
            </a:r>
            <a:endParaRPr lang="en-CA" dirty="0"/>
          </a:p>
        </p:txBody>
      </p:sp>
      <p:sp>
        <p:nvSpPr>
          <p:cNvPr id="3" name="Content Placeholder 2"/>
          <p:cNvSpPr>
            <a:spLocks noGrp="1"/>
          </p:cNvSpPr>
          <p:nvPr>
            <p:ph idx="1"/>
          </p:nvPr>
        </p:nvSpPr>
        <p:spPr/>
        <p:txBody>
          <a:bodyPr/>
          <a:lstStyle/>
          <a:p>
            <a:pPr>
              <a:buFont typeface="Wingdings" pitchFamily="2" charset="2"/>
              <a:buChar char="§"/>
            </a:pPr>
            <a:r>
              <a:rPr lang="en-CA" dirty="0" smtClean="0"/>
              <a:t>A person performs an action because of the potential external rewards that may be obtained as a result</a:t>
            </a:r>
          </a:p>
          <a:p>
            <a:pPr lvl="1"/>
            <a:r>
              <a:rPr lang="en-CA" dirty="0" smtClean="0"/>
              <a:t>Money for an ‘A’ on a report card</a:t>
            </a:r>
          </a:p>
          <a:p>
            <a:pPr lvl="1"/>
            <a:r>
              <a:rPr lang="en-CA" dirty="0" smtClean="0"/>
              <a:t>Bonus for good performance or ‘pay for performance’</a:t>
            </a:r>
          </a:p>
          <a:p>
            <a:pPr lvl="1"/>
            <a:r>
              <a:rPr lang="en-CA" dirty="0" smtClean="0"/>
              <a:t>Getting a tip for good service</a:t>
            </a:r>
          </a:p>
          <a:p>
            <a:pPr marL="457200" lvl="1" indent="0">
              <a:buNone/>
            </a:pPr>
            <a:endParaRPr lang="en-CA" dirty="0" smtClean="0"/>
          </a:p>
          <a:p>
            <a:r>
              <a:rPr lang="en-CA" dirty="0" smtClean="0"/>
              <a:t>What is the opposite of extrinsic motivation?</a:t>
            </a:r>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Intrinsic Motivation</a:t>
            </a:r>
            <a:endParaRPr lang="en-CA" dirty="0"/>
          </a:p>
        </p:txBody>
      </p:sp>
      <p:sp>
        <p:nvSpPr>
          <p:cNvPr id="3" name="Content Placeholder 2"/>
          <p:cNvSpPr>
            <a:spLocks noGrp="1"/>
          </p:cNvSpPr>
          <p:nvPr>
            <p:ph idx="1"/>
          </p:nvPr>
        </p:nvSpPr>
        <p:spPr/>
        <p:txBody>
          <a:bodyPr/>
          <a:lstStyle/>
          <a:p>
            <a:r>
              <a:rPr lang="en-CA" dirty="0" smtClean="0"/>
              <a:t>Type of motivation in which a person performs an action because the act itself is rewarding or satisfying in some internal manner</a:t>
            </a:r>
            <a:endParaRPr lang="en-CA" dirty="0"/>
          </a:p>
          <a:p>
            <a:r>
              <a:rPr lang="en-CA" dirty="0" smtClean="0"/>
              <a:t>What kinds of activities do you engage in just because…..</a:t>
            </a:r>
            <a:endParaRPr lang="en-CA" dirty="0"/>
          </a:p>
        </p:txBody>
      </p:sp>
    </p:spTree>
    <p:extLst>
      <p:ext uri="{BB962C8B-B14F-4D97-AF65-F5344CB8AC3E}">
        <p14:creationId xmlns:p14="http://schemas.microsoft.com/office/powerpoint/2010/main" val="51968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Instinct Approaches</a:t>
            </a:r>
            <a:endParaRPr lang="en-CA" dirty="0"/>
          </a:p>
        </p:txBody>
      </p:sp>
      <p:sp>
        <p:nvSpPr>
          <p:cNvPr id="3" name="Content Placeholder 2"/>
          <p:cNvSpPr>
            <a:spLocks noGrp="1"/>
          </p:cNvSpPr>
          <p:nvPr>
            <p:ph idx="1"/>
          </p:nvPr>
        </p:nvSpPr>
        <p:spPr/>
        <p:txBody>
          <a:bodyPr>
            <a:normAutofit lnSpcReduction="10000"/>
          </a:bodyPr>
          <a:lstStyle/>
          <a:p>
            <a:r>
              <a:rPr lang="en-CA" dirty="0" smtClean="0"/>
              <a:t>Approach to motivation that assumes that people are governed by instincts similar to those of other animals</a:t>
            </a:r>
          </a:p>
          <a:p>
            <a:pPr lvl="1"/>
            <a:r>
              <a:rPr lang="en-CA" dirty="0" smtClean="0"/>
              <a:t>Instinct to reproduce is responsible for sexual behaviour</a:t>
            </a:r>
          </a:p>
          <a:p>
            <a:r>
              <a:rPr lang="en-CA" b="1" dirty="0" smtClean="0"/>
              <a:t>Human behaviour is controlled by hereditary factors</a:t>
            </a:r>
          </a:p>
          <a:p>
            <a:r>
              <a:rPr lang="en-CA" dirty="0" smtClean="0"/>
              <a:t>Still a central idea in the study of human behaviour even if this approach has faded away</a:t>
            </a:r>
          </a:p>
          <a:p>
            <a:pPr lvl="1"/>
            <a:endParaRPr lang="en-CA"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Sociobiological</a:t>
            </a:r>
            <a:r>
              <a:rPr lang="en-CA" dirty="0" smtClean="0"/>
              <a:t> Approach</a:t>
            </a:r>
            <a:endParaRPr lang="en-CA" dirty="0"/>
          </a:p>
        </p:txBody>
      </p:sp>
      <p:sp>
        <p:nvSpPr>
          <p:cNvPr id="3" name="Content Placeholder 2"/>
          <p:cNvSpPr>
            <a:spLocks noGrp="1"/>
          </p:cNvSpPr>
          <p:nvPr>
            <p:ph idx="1"/>
          </p:nvPr>
        </p:nvSpPr>
        <p:spPr>
          <a:xfrm>
            <a:off x="457200" y="1775191"/>
            <a:ext cx="8229600" cy="5082809"/>
          </a:xfrm>
        </p:spPr>
        <p:txBody>
          <a:bodyPr>
            <a:normAutofit fontScale="55000" lnSpcReduction="20000"/>
          </a:bodyPr>
          <a:lstStyle/>
          <a:p>
            <a:r>
              <a:rPr lang="en-CA" sz="5100" dirty="0" err="1" smtClean="0"/>
              <a:t>Sociobiology</a:t>
            </a:r>
            <a:r>
              <a:rPr lang="en-CA" sz="5100" dirty="0" smtClean="0"/>
              <a:t> states that natural selection favours social behaviours that maximize reproductive success</a:t>
            </a:r>
          </a:p>
          <a:p>
            <a:endParaRPr lang="en-CA" sz="5100" dirty="0" smtClean="0"/>
          </a:p>
          <a:p>
            <a:r>
              <a:rPr lang="en-CA" sz="5100" dirty="0" smtClean="0"/>
              <a:t>Thus, the primary motivating force for living organisms (including humans) is to pass on our genes from one generation to the next</a:t>
            </a:r>
          </a:p>
          <a:p>
            <a:endParaRPr lang="en-CA" sz="5100" dirty="0" smtClean="0"/>
          </a:p>
          <a:p>
            <a:r>
              <a:rPr lang="en-CA" sz="5100" dirty="0" smtClean="0"/>
              <a:t>This perspective can explain motives such as competition, aggression, sexual activity, and dominance</a:t>
            </a:r>
            <a:r>
              <a:rPr lang="en-CA" dirty="0" smtClean="0"/>
              <a:t/>
            </a:r>
            <a:br>
              <a:rPr lang="en-CA" dirty="0" smtClean="0"/>
            </a:br>
            <a:r>
              <a:rPr lang="en-CA" dirty="0" smtClean="0"/>
              <a:t/>
            </a:r>
            <a:br>
              <a:rPr lang="en-CA" dirty="0" smtClean="0"/>
            </a:br>
            <a:r>
              <a:rPr lang="en-CA" dirty="0" smtClean="0"/>
              <a:t/>
            </a:r>
            <a:br>
              <a:rPr lang="en-CA" dirty="0" smtClean="0"/>
            </a:br>
            <a:endParaRPr lang="en-CA" dirty="0" smtClean="0"/>
          </a:p>
          <a:p>
            <a:pPr>
              <a:buNone/>
            </a:pPr>
            <a:r>
              <a:rPr lang="en-CA" dirty="0" smtClean="0"/>
              <a:t/>
            </a:r>
            <a:br>
              <a:rPr lang="en-CA" dirty="0" smtClean="0"/>
            </a:br>
            <a:endParaRPr lang="en-CA" dirty="0" smtClean="0"/>
          </a:p>
          <a:p>
            <a:endParaRPr lang="en-CA" dirty="0"/>
          </a:p>
        </p:txBody>
      </p:sp>
    </p:spTree>
    <p:extLst>
      <p:ext uri="{BB962C8B-B14F-4D97-AF65-F5344CB8AC3E}">
        <p14:creationId xmlns:p14="http://schemas.microsoft.com/office/powerpoint/2010/main" val="2217053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Drive-Reduction Approaches</a:t>
            </a:r>
            <a:endParaRPr lang="en-CA" dirty="0"/>
          </a:p>
        </p:txBody>
      </p:sp>
      <p:sp>
        <p:nvSpPr>
          <p:cNvPr id="3" name="Content Placeholder 2"/>
          <p:cNvSpPr>
            <a:spLocks noGrp="1"/>
          </p:cNvSpPr>
          <p:nvPr>
            <p:ph idx="1"/>
          </p:nvPr>
        </p:nvSpPr>
        <p:spPr/>
        <p:txBody>
          <a:bodyPr/>
          <a:lstStyle/>
          <a:p>
            <a:pPr>
              <a:buNone/>
            </a:pPr>
            <a:r>
              <a:rPr lang="en-CA" b="1" dirty="0" smtClean="0"/>
              <a:t>Need</a:t>
            </a:r>
            <a:r>
              <a:rPr lang="en-CA" dirty="0" smtClean="0"/>
              <a:t> – a requirement of some material (like food or water) that is essential for survival</a:t>
            </a:r>
          </a:p>
          <a:p>
            <a:pPr>
              <a:buNone/>
            </a:pPr>
            <a:endParaRPr lang="en-CA" dirty="0" smtClean="0"/>
          </a:p>
          <a:p>
            <a:pPr>
              <a:buNone/>
            </a:pPr>
            <a:r>
              <a:rPr lang="en-CA" b="1" dirty="0" smtClean="0"/>
              <a:t>Drive</a:t>
            </a:r>
            <a:r>
              <a:rPr lang="en-CA" dirty="0" smtClean="0"/>
              <a:t> – a psychological tension and physical arousal arising when there is a </a:t>
            </a:r>
            <a:r>
              <a:rPr lang="en-CA" b="1" dirty="0" smtClean="0"/>
              <a:t>need</a:t>
            </a:r>
            <a:r>
              <a:rPr lang="en-CA" dirty="0" smtClean="0"/>
              <a:t> that motivates the organism to act in order to fulfill the </a:t>
            </a:r>
            <a:r>
              <a:rPr lang="en-CA" b="1" dirty="0" smtClean="0"/>
              <a:t>need</a:t>
            </a:r>
            <a:r>
              <a:rPr lang="en-CA" dirty="0" smtClean="0"/>
              <a:t> and reduce the tension</a:t>
            </a:r>
            <a:endParaRPr lang="en-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Drive-reduction Theory</a:t>
            </a:r>
            <a:endParaRPr lang="en-CA" dirty="0"/>
          </a:p>
        </p:txBody>
      </p:sp>
      <p:sp>
        <p:nvSpPr>
          <p:cNvPr id="3" name="Content Placeholder 2"/>
          <p:cNvSpPr>
            <a:spLocks noGrp="1"/>
          </p:cNvSpPr>
          <p:nvPr>
            <p:ph idx="1"/>
          </p:nvPr>
        </p:nvSpPr>
        <p:spPr/>
        <p:txBody>
          <a:bodyPr/>
          <a:lstStyle/>
          <a:p>
            <a:r>
              <a:rPr lang="en-CA" dirty="0" smtClean="0"/>
              <a:t>Approach to motivation that assumes that behaviour arises from physiological </a:t>
            </a:r>
            <a:r>
              <a:rPr lang="en-CA" dirty="0" smtClean="0"/>
              <a:t>needs</a:t>
            </a:r>
          </a:p>
          <a:p>
            <a:r>
              <a:rPr lang="en-CA" dirty="0"/>
              <a:t>S</a:t>
            </a:r>
            <a:r>
              <a:rPr lang="en-CA" dirty="0" smtClean="0"/>
              <a:t>atisfy </a:t>
            </a:r>
            <a:r>
              <a:rPr lang="en-CA" dirty="0" smtClean="0"/>
              <a:t>the need and reduce tension and arousal</a:t>
            </a:r>
          </a:p>
          <a:p>
            <a:r>
              <a:rPr lang="en-CA" dirty="0" smtClean="0"/>
              <a:t>Connection between internal physiological states and outward behaviour</a:t>
            </a:r>
          </a:p>
          <a:p>
            <a:pPr lvl="1"/>
            <a:r>
              <a:rPr lang="en-CA" dirty="0" smtClean="0"/>
              <a:t>I’m thirsty so I have a glass of </a:t>
            </a:r>
            <a:r>
              <a:rPr lang="en-CA" dirty="0" smtClean="0"/>
              <a:t>water</a:t>
            </a:r>
          </a:p>
          <a:p>
            <a:pPr lvl="1"/>
            <a:r>
              <a:rPr lang="en-CA" dirty="0" smtClean="0"/>
              <a:t>Homeostasis</a:t>
            </a:r>
            <a:endParaRPr lang="en-CA"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1055</TotalTime>
  <Words>2715</Words>
  <Application>Microsoft Office PowerPoint</Application>
  <PresentationFormat>On-screen Show (4:3)</PresentationFormat>
  <Paragraphs>281</Paragraphs>
  <Slides>35</Slides>
  <Notes>35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Module</vt:lpstr>
      <vt:lpstr>Motivation and Emotion</vt:lpstr>
      <vt:lpstr>Approaches to Understanding Motivation</vt:lpstr>
      <vt:lpstr>Think-Pair-Share</vt:lpstr>
      <vt:lpstr>Extrinsic Motivation</vt:lpstr>
      <vt:lpstr>Intrinsic Motivation</vt:lpstr>
      <vt:lpstr>Instinct Approaches</vt:lpstr>
      <vt:lpstr>Sociobiological Approach</vt:lpstr>
      <vt:lpstr>Drive-Reduction Approaches</vt:lpstr>
      <vt:lpstr>Drive-reduction Theory</vt:lpstr>
      <vt:lpstr>Homeostasis</vt:lpstr>
      <vt:lpstr>Primary vs. Secondary Drives</vt:lpstr>
      <vt:lpstr>Drive-Reduction Theory</vt:lpstr>
      <vt:lpstr>Arousal Approaches to Motivation</vt:lpstr>
      <vt:lpstr>Yerkes-Dodson Law</vt:lpstr>
      <vt:lpstr>Sensation Seeker</vt:lpstr>
      <vt:lpstr>Consistency Theory</vt:lpstr>
      <vt:lpstr>Needs:  Need for Acheivment</vt:lpstr>
      <vt:lpstr>Needs: Need for Affiliation</vt:lpstr>
      <vt:lpstr>Needs: Need for Power</vt:lpstr>
      <vt:lpstr>Incentive Approaches to Motivation</vt:lpstr>
      <vt:lpstr>Humanistic Approaches to Motivation</vt:lpstr>
      <vt:lpstr>PowerPoint Presentation</vt:lpstr>
      <vt:lpstr>Emotion</vt:lpstr>
      <vt:lpstr>Emotion -  3 elements</vt:lpstr>
      <vt:lpstr>EMOTIONS</vt:lpstr>
      <vt:lpstr>The Physiology of Emotion</vt:lpstr>
      <vt:lpstr>The Behaviour of Emotion</vt:lpstr>
      <vt:lpstr>Labelling Emotion</vt:lpstr>
      <vt:lpstr>Theories of Emotion</vt:lpstr>
      <vt:lpstr>Common Sense Theory “I’m shaking because I’m afraid”</vt:lpstr>
      <vt:lpstr>James-Lange Theory “I’m afraid because I’m shaking”</vt:lpstr>
      <vt:lpstr>Cannon-Bard Theory “I’m shaking and feeling afraid at the same time”</vt:lpstr>
      <vt:lpstr>Schacter &amp; Singer’s Cognitive Arousal Theory “This snarling dog is dangerous and that makes me feel afraid”</vt:lpstr>
      <vt:lpstr>Facial Feedback Hypothesis</vt:lpstr>
      <vt:lpstr>Lazarus – Cognitive Mediational Theory</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 and Emotion</dc:title>
  <dc:creator>The Young</dc:creator>
  <cp:lastModifiedBy>The Young</cp:lastModifiedBy>
  <cp:revision>85</cp:revision>
  <cp:lastPrinted>2013-11-13T04:05:26Z</cp:lastPrinted>
  <dcterms:created xsi:type="dcterms:W3CDTF">2010-10-17T17:07:34Z</dcterms:created>
  <dcterms:modified xsi:type="dcterms:W3CDTF">2013-11-13T04:13:35Z</dcterms:modified>
</cp:coreProperties>
</file>