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80" r:id="rId2"/>
    <p:sldId id="282" r:id="rId3"/>
    <p:sldId id="284" r:id="rId4"/>
    <p:sldId id="283" r:id="rId5"/>
    <p:sldId id="285" r:id="rId6"/>
    <p:sldId id="286" r:id="rId7"/>
    <p:sldId id="287" r:id="rId8"/>
    <p:sldId id="258" r:id="rId9"/>
    <p:sldId id="259" r:id="rId10"/>
    <p:sldId id="288" r:id="rId11"/>
    <p:sldId id="261" r:id="rId12"/>
    <p:sldId id="264" r:id="rId13"/>
    <p:sldId id="289" r:id="rId14"/>
    <p:sldId id="265" r:id="rId15"/>
    <p:sldId id="266" r:id="rId16"/>
    <p:sldId id="267" r:id="rId17"/>
    <p:sldId id="268" r:id="rId18"/>
    <p:sldId id="290" r:id="rId19"/>
    <p:sldId id="271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066B8-A5D6-4D9D-B3FA-FF22F86E6FEA}" type="datetimeFigureOut">
              <a:rPr lang="en-CA" smtClean="0"/>
              <a:pPr/>
              <a:t>09/01/2014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3A94B-0677-4B89-A10D-938C5FA9996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1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52400" y="762000"/>
            <a:ext cx="762000" cy="5943600"/>
          </a:xfrm>
          <a:prstGeom prst="rect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" name="Picture 9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" y="17463"/>
            <a:ext cx="10763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600200" y="1371600"/>
            <a:ext cx="6781800" cy="1433513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50000">
                <a:srgbClr val="C0C0C0">
                  <a:gamma/>
                  <a:tint val="56078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>
                <a:solidFill>
                  <a:srgbClr val="000066"/>
                </a:solidFill>
                <a:latin typeface="Technical" pitchFamily="66" charset="0"/>
              </a:rPr>
              <a:t>PROG 10082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3200" b="1">
                <a:solidFill>
                  <a:srgbClr val="000066"/>
                </a:solidFill>
                <a:latin typeface="Technical" pitchFamily="66" charset="0"/>
              </a:rPr>
              <a:t>Object Oriented Programming 1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828800" y="39624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CA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828800" y="39624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CA">
              <a:latin typeface="Verdana" pitchFamily="34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990600" y="4005263"/>
            <a:ext cx="8001000" cy="17097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FFCC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1042988" y="4365625"/>
            <a:ext cx="7921625" cy="4318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CA" dirty="0" smtClean="0"/>
              <a:t>Description</a:t>
            </a:r>
            <a:endParaRPr lang="en-CA" dirty="0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b="1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Lesson_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ctr">
              <a:buNone/>
              <a:defRPr sz="3200" b="0" cap="none" baseline="0">
                <a:solidFill>
                  <a:srgbClr val="FF0000"/>
                </a:solidFill>
              </a:defRPr>
            </a:lvl1pPr>
          </a:lstStyle>
          <a:p>
            <a:r>
              <a:rPr kumimoji="0" lang="en-US" dirty="0" smtClean="0"/>
              <a:t>PROG 10082</a:t>
            </a:r>
            <a:br>
              <a:rPr kumimoji="0" lang="en-US" dirty="0" smtClean="0"/>
            </a:br>
            <a:r>
              <a:rPr kumimoji="0" lang="en-US" dirty="0" smtClean="0"/>
              <a:t>Object Oriented Programming 1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Lesson XX</a:t>
            </a:r>
          </a:p>
          <a:p>
            <a:pPr lvl="0" eaLnBrk="1" latinLnBrk="0" hangingPunct="1"/>
            <a:r>
              <a:rPr kumimoji="0" lang="en-US" dirty="0" smtClean="0"/>
              <a:t>Lesson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915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ransition>
    <p:wipe dir="d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SYST 10199</a:t>
            </a:r>
            <a:br>
              <a:rPr lang="en-CA" dirty="0" smtClean="0"/>
            </a:br>
            <a:r>
              <a:rPr lang="en-CA" dirty="0" smtClean="0"/>
              <a:t>Web Development 2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</a:p>
          <a:p>
            <a:r>
              <a:rPr lang="en-US" dirty="0" smtClean="0"/>
              <a:t>Introduction to Web Applications and JavaScript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932773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JavaScript vs. Java – Similarities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Most of the core syntax and structures are very similar to Java</a:t>
            </a:r>
          </a:p>
          <a:p>
            <a:pPr lvl="1"/>
            <a:r>
              <a:rPr lang="en-CA" dirty="0" smtClean="0"/>
              <a:t>Arithmetic expressions</a:t>
            </a:r>
          </a:p>
          <a:p>
            <a:pPr lvl="1"/>
            <a:r>
              <a:rPr lang="en-CA" dirty="0" smtClean="0"/>
              <a:t>Comments</a:t>
            </a:r>
          </a:p>
          <a:p>
            <a:pPr lvl="1"/>
            <a:r>
              <a:rPr lang="en-CA" dirty="0" smtClean="0"/>
              <a:t>Logical and relational operators</a:t>
            </a:r>
            <a:endParaRPr lang="en-CA" dirty="0" smtClean="0"/>
          </a:p>
          <a:p>
            <a:pPr lvl="1"/>
            <a:r>
              <a:rPr lang="en-CA" dirty="0" smtClean="0"/>
              <a:t>Selection structures</a:t>
            </a:r>
          </a:p>
          <a:p>
            <a:pPr lvl="2"/>
            <a:r>
              <a:rPr lang="en-CA" dirty="0" smtClean="0"/>
              <a:t>if</a:t>
            </a:r>
          </a:p>
          <a:p>
            <a:pPr lvl="2"/>
            <a:r>
              <a:rPr lang="en-CA" dirty="0" smtClean="0"/>
              <a:t>if/else</a:t>
            </a:r>
          </a:p>
          <a:p>
            <a:pPr lvl="2"/>
            <a:r>
              <a:rPr lang="en-CA" dirty="0" smtClean="0"/>
              <a:t>switch</a:t>
            </a:r>
          </a:p>
          <a:p>
            <a:pPr lvl="1"/>
            <a:r>
              <a:rPr lang="en-CA" dirty="0" smtClean="0"/>
              <a:t>Repetition structures</a:t>
            </a:r>
          </a:p>
          <a:p>
            <a:pPr lvl="2"/>
            <a:r>
              <a:rPr lang="en-CA" dirty="0" smtClean="0"/>
              <a:t>for</a:t>
            </a:r>
          </a:p>
          <a:p>
            <a:pPr lvl="2"/>
            <a:r>
              <a:rPr lang="en-CA" dirty="0" smtClean="0"/>
              <a:t>while</a:t>
            </a:r>
          </a:p>
          <a:p>
            <a:pPr lvl="2"/>
            <a:r>
              <a:rPr lang="en-CA" dirty="0" smtClean="0"/>
              <a:t>do while</a:t>
            </a:r>
          </a:p>
          <a:p>
            <a:pPr lvl="1"/>
            <a:r>
              <a:rPr lang="en-CA" dirty="0" smtClean="0"/>
              <a:t>JS String/JS Math objects have methods with similar signatures</a:t>
            </a:r>
          </a:p>
          <a:p>
            <a:pPr lvl="2"/>
            <a:r>
              <a:rPr lang="en-CA" dirty="0" err="1" smtClean="0"/>
              <a:t>indexOf</a:t>
            </a:r>
            <a:r>
              <a:rPr lang="en-CA" dirty="0" smtClean="0"/>
              <a:t>()</a:t>
            </a:r>
          </a:p>
          <a:p>
            <a:pPr lvl="2"/>
            <a:r>
              <a:rPr lang="en-CA" dirty="0" err="1" smtClean="0"/>
              <a:t>toUpperCase</a:t>
            </a:r>
            <a:r>
              <a:rPr lang="en-CA" dirty="0" smtClean="0"/>
              <a:t>()</a:t>
            </a:r>
          </a:p>
          <a:p>
            <a:pPr lvl="2"/>
            <a:r>
              <a:rPr lang="en-CA" dirty="0" err="1" smtClean="0"/>
              <a:t>Math.random</a:t>
            </a:r>
            <a:r>
              <a:rPr lang="en-CA" dirty="0" smtClean="0"/>
              <a:t>()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414689787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JavaScript vs. Java – Main Differences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Imperative programming</a:t>
            </a:r>
          </a:p>
          <a:p>
            <a:pPr lvl="1"/>
            <a:r>
              <a:rPr lang="en-CA" dirty="0" smtClean="0"/>
              <a:t>An ordered list of statements to be executed</a:t>
            </a:r>
          </a:p>
          <a:p>
            <a:pPr lvl="2"/>
            <a:r>
              <a:rPr lang="en-CA" dirty="0" smtClean="0"/>
              <a:t>Unlike Java, the statements do not have to be inside some structure</a:t>
            </a:r>
          </a:p>
          <a:p>
            <a:pPr lvl="1"/>
            <a:r>
              <a:rPr lang="en-CA" dirty="0" smtClean="0"/>
              <a:t>JavaScript statements can be executed in a browser console</a:t>
            </a:r>
          </a:p>
          <a:p>
            <a:endParaRPr lang="en-CA" dirty="0"/>
          </a:p>
          <a:p>
            <a:r>
              <a:rPr lang="en-CA" dirty="0" smtClean="0"/>
              <a:t>Variables</a:t>
            </a:r>
          </a:p>
          <a:p>
            <a:pPr lvl="1"/>
            <a:r>
              <a:rPr lang="en-CA" dirty="0" smtClean="0"/>
              <a:t>In Java, every variable you declare must be defined as a specific type (</a:t>
            </a:r>
            <a:r>
              <a:rPr lang="en-CA" dirty="0" err="1" smtClean="0"/>
              <a:t>int</a:t>
            </a:r>
            <a:r>
              <a:rPr lang="en-CA" dirty="0" smtClean="0"/>
              <a:t>, </a:t>
            </a:r>
            <a:r>
              <a:rPr lang="en-CA" dirty="0" err="1" smtClean="0"/>
              <a:t>boolean</a:t>
            </a:r>
            <a:r>
              <a:rPr lang="en-CA" dirty="0" smtClean="0"/>
              <a:t>, String, double, reference types)</a:t>
            </a:r>
          </a:p>
          <a:p>
            <a:pPr lvl="2"/>
            <a:r>
              <a:rPr lang="en-CA" dirty="0" smtClean="0"/>
              <a:t>Examples:</a:t>
            </a:r>
          </a:p>
          <a:p>
            <a:pPr lvl="3"/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lvl="3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name = “Barack Obama”;</a:t>
            </a:r>
          </a:p>
          <a:p>
            <a:pPr lvl="1"/>
            <a:r>
              <a:rPr lang="en-CA" dirty="0" smtClean="0"/>
              <a:t>In JavaScript, variables are weakly-typed</a:t>
            </a:r>
          </a:p>
          <a:p>
            <a:pPr lvl="2"/>
            <a:r>
              <a:rPr lang="en-CA" dirty="0" smtClean="0"/>
              <a:t>JavaScript supports data types: Number, String, Boolean, Array, Object</a:t>
            </a:r>
          </a:p>
          <a:p>
            <a:pPr lvl="2"/>
            <a:r>
              <a:rPr lang="en-CA" dirty="0"/>
              <a:t>Variables are declared using the generic keyword 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CA" dirty="0" smtClean="0"/>
          </a:p>
          <a:p>
            <a:pPr lvl="2"/>
            <a:r>
              <a:rPr lang="en-CA" dirty="0" smtClean="0"/>
              <a:t>The variable type can change as the program runs:</a:t>
            </a:r>
          </a:p>
          <a:p>
            <a:pPr marL="868680" lvl="3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info = 21;</a:t>
            </a:r>
          </a:p>
          <a:p>
            <a:pPr marL="868680" lvl="3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= “Angelina Jolie”;</a:t>
            </a:r>
          </a:p>
          <a:p>
            <a:pPr marL="868680" lvl="3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3"/>
            <a:endParaRPr lang="en-CA" dirty="0" smtClean="0"/>
          </a:p>
          <a:p>
            <a:pPr lvl="1"/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Imperative Programming in a Browser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Most browsers have the ability to execute JavaScript statements within </a:t>
            </a:r>
            <a:r>
              <a:rPr lang="en-CA" dirty="0" smtClean="0"/>
              <a:t>a </a:t>
            </a:r>
            <a:r>
              <a:rPr lang="en-CA" dirty="0" smtClean="0"/>
              <a:t>console:</a:t>
            </a:r>
          </a:p>
          <a:p>
            <a:pPr lvl="1"/>
            <a:r>
              <a:rPr lang="en-CA" dirty="0" smtClean="0"/>
              <a:t>Example: Google Chrome</a:t>
            </a:r>
          </a:p>
          <a:p>
            <a:pPr lvl="2"/>
            <a:r>
              <a:rPr lang="en-CA" dirty="0" smtClean="0"/>
              <a:t>Open Google Chrome and press F12</a:t>
            </a:r>
          </a:p>
          <a:p>
            <a:pPr lvl="2"/>
            <a:r>
              <a:rPr lang="en-CA" dirty="0" smtClean="0"/>
              <a:t>Select the “Console” tab from the developer tools panel</a:t>
            </a:r>
          </a:p>
          <a:p>
            <a:endParaRPr lang="en-CA" dirty="0" smtClean="0"/>
          </a:p>
          <a:p>
            <a:r>
              <a:rPr lang="en-CA" dirty="0" smtClean="0"/>
              <a:t>Enter the JavaScript statement to display “Hello World” in a dialog box to the user</a:t>
            </a:r>
          </a:p>
          <a:p>
            <a:pPr lvl="1"/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window.alert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 World!”);</a:t>
            </a:r>
          </a:p>
          <a:p>
            <a:pPr lvl="2"/>
            <a:r>
              <a:rPr lang="en-CA" dirty="0" smtClean="0"/>
              <a:t>Just like Java, JS functions are invoked by specifying the function name followed by the parameter list in brackets</a:t>
            </a:r>
          </a:p>
          <a:p>
            <a:pPr lvl="2"/>
            <a:r>
              <a:rPr lang="en-CA" dirty="0" smtClean="0"/>
              <a:t>Statements are terminated with a semi-colon</a:t>
            </a:r>
          </a:p>
          <a:p>
            <a:pPr lvl="3"/>
            <a:r>
              <a:rPr lang="en-CA" dirty="0" smtClean="0"/>
              <a:t>Good practice to always terminate with a semi-colon even though it is usually not required</a:t>
            </a:r>
          </a:p>
          <a:p>
            <a:pPr lvl="2"/>
            <a:r>
              <a:rPr lang="en-CA" dirty="0" smtClean="0"/>
              <a:t>If the function belongs to an object, the dot-operator comes in between the object name and the function name</a:t>
            </a:r>
          </a:p>
          <a:p>
            <a:endParaRPr lang="en-CA" dirty="0"/>
          </a:p>
          <a:p>
            <a:r>
              <a:rPr lang="en-CA" dirty="0" smtClean="0"/>
              <a:t>The console is useful for:</a:t>
            </a:r>
          </a:p>
          <a:p>
            <a:pPr lvl="1"/>
            <a:r>
              <a:rPr lang="en-CA" dirty="0" smtClean="0"/>
              <a:t>Testing JavaScript statements for proper syntax before incorporating it in some web page</a:t>
            </a:r>
          </a:p>
          <a:p>
            <a:pPr lvl="2"/>
            <a:r>
              <a:rPr lang="en-CA" dirty="0" smtClean="0"/>
              <a:t>The console also has a code completion utility which provides suggestions of function names for you</a:t>
            </a:r>
          </a:p>
          <a:p>
            <a:pPr lvl="1"/>
            <a:r>
              <a:rPr lang="en-CA" dirty="0" smtClean="0"/>
              <a:t>Evaluating JavaScript expressions</a:t>
            </a:r>
          </a:p>
          <a:p>
            <a:endParaRPr lang="en-CA" dirty="0" smtClean="0"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JavaScript 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CA" dirty="0" smtClean="0"/>
              <a:t> object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The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CA" dirty="0" smtClean="0"/>
              <a:t> object in JavaScript:</a:t>
            </a:r>
          </a:p>
          <a:p>
            <a:pPr lvl="1"/>
            <a:r>
              <a:rPr lang="en-CA" dirty="0" smtClean="0"/>
              <a:t>References the currently active panel in the browser</a:t>
            </a:r>
          </a:p>
          <a:p>
            <a:pPr lvl="1"/>
            <a:r>
              <a:rPr lang="en-CA" dirty="0" smtClean="0"/>
              <a:t>You are always “inside” the active panel therefore you do not have to specify the window when invoking its functions</a:t>
            </a:r>
          </a:p>
          <a:p>
            <a:pPr lvl="2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World!”);</a:t>
            </a:r>
          </a:p>
          <a:p>
            <a:endParaRPr lang="en-CA" dirty="0" smtClean="0"/>
          </a:p>
          <a:p>
            <a:r>
              <a:rPr lang="en-CA" dirty="0" smtClean="0"/>
              <a:t>Other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CA" dirty="0"/>
              <a:t> </a:t>
            </a:r>
            <a:r>
              <a:rPr lang="en-CA" dirty="0" smtClean="0"/>
              <a:t>functions:</a:t>
            </a:r>
          </a:p>
          <a:p>
            <a:pPr lvl="1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prompt(“What is your name?”);</a:t>
            </a:r>
            <a:endParaRPr lang="en-CA" dirty="0" smtClean="0"/>
          </a:p>
          <a:p>
            <a:pPr lvl="2"/>
            <a:r>
              <a:rPr lang="en-CA" dirty="0" smtClean="0"/>
              <a:t>Displays a dialog box allowing for user input</a:t>
            </a:r>
          </a:p>
          <a:p>
            <a:pPr lvl="2"/>
            <a:r>
              <a:rPr lang="en-CA" dirty="0" smtClean="0"/>
              <a:t>Returns the input value if the user clicks “OK”, </a:t>
            </a:r>
            <a:r>
              <a:rPr lang="en-CA" b="1" dirty="0" smtClean="0"/>
              <a:t>null</a:t>
            </a:r>
            <a:r>
              <a:rPr lang="en-CA" dirty="0" smtClean="0"/>
              <a:t> otherwise</a:t>
            </a:r>
          </a:p>
          <a:p>
            <a:pPr lvl="1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confirm(“Do you wish to continue?”);</a:t>
            </a:r>
            <a:endParaRPr lang="en-CA" dirty="0"/>
          </a:p>
          <a:p>
            <a:pPr lvl="2"/>
            <a:r>
              <a:rPr lang="en-CA" dirty="0"/>
              <a:t>Displays a dialog box </a:t>
            </a:r>
            <a:r>
              <a:rPr lang="en-CA" dirty="0" smtClean="0"/>
              <a:t>giving the user the option to confirm some action (“OK”) or not (“Cancel”)</a:t>
            </a:r>
          </a:p>
          <a:p>
            <a:pPr lvl="2"/>
            <a:r>
              <a:rPr lang="en-CA" dirty="0" smtClean="0"/>
              <a:t>Returns a Boolean value: true if the user clicked “OK”, false otherwise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796978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Exercises: Variables and Dialog Boxes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 smtClean="0"/>
              <a:t>Using the Chrome console, perform the following tasks using window functions and variables.  Each exercise builds upon the previous one.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Hints:</a:t>
            </a:r>
          </a:p>
          <a:p>
            <a:r>
              <a:rPr lang="en-CA" dirty="0" smtClean="0"/>
              <a:t>Pressing the “Up arrow” key in the console is a shortcut to cycle through recently entered commands</a:t>
            </a:r>
          </a:p>
          <a:p>
            <a:r>
              <a:rPr lang="en-CA" dirty="0" smtClean="0"/>
              <a:t>Press Shift + Enter to type multiple statements in the console to execute</a:t>
            </a:r>
          </a:p>
          <a:p>
            <a:r>
              <a:rPr lang="en-CA" dirty="0" smtClean="0"/>
              <a:t>Just like Java, there is a </a:t>
            </a:r>
            <a:r>
              <a:rPr lang="en-CA" dirty="0" smtClean="0">
                <a:solidFill>
                  <a:srgbClr val="FF0000"/>
                </a:solidFill>
              </a:rPr>
              <a:t>null</a:t>
            </a:r>
            <a:r>
              <a:rPr lang="en-CA" dirty="0" smtClean="0"/>
              <a:t> keyword; you can use == to compare a String to </a:t>
            </a:r>
            <a:r>
              <a:rPr lang="en-CA" dirty="0" smtClean="0">
                <a:solidFill>
                  <a:srgbClr val="FF0000"/>
                </a:solidFill>
              </a:rPr>
              <a:t>null</a:t>
            </a:r>
            <a:endParaRPr lang="en-CA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Display a confirmation dialog</a:t>
            </a:r>
            <a:r>
              <a:rPr lang="en-CA" dirty="0" smtClean="0"/>
              <a:t> asking “Do you want to go on vacation?”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If the user clicks “OK”, prompt the user asking “Where do you want to go?”.  If the user clicks “Cancel”, display a dialog with the message “I guess you like the weather!”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If the user clicks “OK” on the prompt, display a dialog with the message “We’re going to _______!”.  If the user clicks “Cancel”, display a dialog with the message “Maybe next time!”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Embedding JavaScript in a Web Page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JavaScript can be placed anywhere within an HTML document</a:t>
            </a:r>
          </a:p>
          <a:p>
            <a:endParaRPr lang="en-CA" dirty="0"/>
          </a:p>
          <a:p>
            <a:r>
              <a:rPr lang="en-CA" dirty="0" smtClean="0"/>
              <a:t>All JavaScript must be placed inside a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CA" dirty="0" smtClean="0"/>
              <a:t> element with the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CA" dirty="0" smtClean="0"/>
              <a:t> attribute set to “text/</a:t>
            </a:r>
            <a:r>
              <a:rPr lang="en-CA" dirty="0" err="1" smtClean="0"/>
              <a:t>javascript</a:t>
            </a:r>
            <a:r>
              <a:rPr lang="en-CA" dirty="0" smtClean="0"/>
              <a:t>”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Your HTML page can have any number of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CA" dirty="0"/>
              <a:t> </a:t>
            </a:r>
            <a:r>
              <a:rPr lang="en-CA" dirty="0" smtClean="0"/>
              <a:t>elements inside the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CA" dirty="0" smtClean="0"/>
              <a:t> or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CA" dirty="0" smtClean="0"/>
              <a:t> elements of the document</a:t>
            </a:r>
          </a:p>
          <a:p>
            <a:pPr marL="0" indent="0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Example:</a:t>
            </a:r>
            <a:endParaRPr lang="en-CA" dirty="0"/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 type=“text/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alert(“Hello world!”);</a:t>
            </a: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endParaRPr lang="en-CA" dirty="0"/>
          </a:p>
          <a:p>
            <a:r>
              <a:rPr lang="en-CA" dirty="0" smtClean="0"/>
              <a:t>The browser reads the HTML page from top to bottom as it loads</a:t>
            </a:r>
          </a:p>
          <a:p>
            <a:endParaRPr lang="en-CA" dirty="0"/>
          </a:p>
          <a:p>
            <a:r>
              <a:rPr lang="en-CA" dirty="0" smtClean="0"/>
              <a:t>When the browser encounters a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CA" dirty="0"/>
              <a:t> </a:t>
            </a:r>
            <a:r>
              <a:rPr lang="en-CA" dirty="0" smtClean="0"/>
              <a:t>element, all commands within it are executed before moving on</a:t>
            </a:r>
          </a:p>
          <a:p>
            <a:pPr lvl="1"/>
            <a:r>
              <a:rPr lang="en-CA" dirty="0" smtClean="0"/>
              <a:t>If there is an error in your JavaScript, the page will stop loading!</a:t>
            </a:r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</a:t>
            </a:r>
            <a:r>
              <a:rPr lang="en-CA" dirty="0" err="1" smtClean="0"/>
              <a:t>NetBeans</a:t>
            </a:r>
            <a:r>
              <a:rPr lang="en-CA" dirty="0" smtClean="0"/>
              <a:t> to Create HTML5 Project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dirty="0" smtClean="0"/>
              <a:t>Open </a:t>
            </a:r>
            <a:r>
              <a:rPr lang="en-CA" dirty="0" err="1" smtClean="0"/>
              <a:t>NetBeans</a:t>
            </a:r>
            <a:endParaRPr lang="en-CA" dirty="0" smtClean="0"/>
          </a:p>
          <a:p>
            <a:pPr lvl="1"/>
            <a:r>
              <a:rPr lang="en-CA" dirty="0" smtClean="0"/>
              <a:t>Go to File </a:t>
            </a:r>
            <a:r>
              <a:rPr lang="en-CA" dirty="0" smtClean="0">
                <a:sym typeface="Wingdings" panose="05000000000000000000" pitchFamily="2" charset="2"/>
              </a:rPr>
              <a:t> New Project</a:t>
            </a: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Under the HTML5 Category, select HTML5 Application</a:t>
            </a: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Name the project syst10199.javascriptbasics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smtClean="0">
                <a:sym typeface="Wingdings" panose="05000000000000000000" pitchFamily="2" charset="2"/>
              </a:rPr>
              <a:t>and click Next</a:t>
            </a: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Select “No Site Template” and click Finish</a:t>
            </a: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The stub project created contains an HTML page (index.html) under the Site Root</a:t>
            </a:r>
          </a:p>
          <a:p>
            <a:endParaRPr lang="en-CA" dirty="0" smtClean="0">
              <a:sym typeface="Wingdings" panose="05000000000000000000" pitchFamily="2" charset="2"/>
            </a:endParaRPr>
          </a:p>
          <a:p>
            <a:r>
              <a:rPr lang="en-CA" dirty="0" smtClean="0">
                <a:sym typeface="Wingdings" panose="05000000000000000000" pitchFamily="2" charset="2"/>
              </a:rPr>
              <a:t>Modify </a:t>
            </a:r>
            <a:r>
              <a:rPr lang="en-CA" dirty="0" err="1" smtClean="0">
                <a:sym typeface="Wingdings" panose="05000000000000000000" pitchFamily="2" charset="2"/>
              </a:rPr>
              <a:t>index.jsp</a:t>
            </a:r>
            <a:endParaRPr lang="en-CA" dirty="0" smtClean="0">
              <a:sym typeface="Wingdings" panose="05000000000000000000" pitchFamily="2" charset="2"/>
            </a:endParaRP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Change the title to “JavaScript Basics”</a:t>
            </a: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Add a header at the top of the page: “JavaScript Basics”</a:t>
            </a:r>
          </a:p>
          <a:p>
            <a:pPr lvl="2"/>
            <a:r>
              <a:rPr lang="en-CA" dirty="0" smtClean="0">
                <a:sym typeface="Wingdings" panose="05000000000000000000" pitchFamily="2" charset="2"/>
              </a:rPr>
              <a:t>The tag should have an id attribute with the value “header”</a:t>
            </a: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Add an anchor tag with the text “Vacation”</a:t>
            </a:r>
          </a:p>
          <a:p>
            <a:pPr lvl="2"/>
            <a:r>
              <a:rPr lang="en-CA" dirty="0" smtClean="0">
                <a:sym typeface="Wingdings" panose="05000000000000000000" pitchFamily="2" charset="2"/>
              </a:rPr>
              <a:t>The link should reference “vacation.html”</a:t>
            </a:r>
          </a:p>
          <a:p>
            <a:pPr lvl="2"/>
            <a:r>
              <a:rPr lang="en-CA" dirty="0" smtClean="0">
                <a:sym typeface="Wingdings" panose="05000000000000000000" pitchFamily="2" charset="2"/>
              </a:rPr>
              <a:t>The anchor tag should have a class attribute with the value “link”</a:t>
            </a:r>
          </a:p>
          <a:p>
            <a:endParaRPr lang="en-CA" dirty="0" smtClean="0">
              <a:sym typeface="Wingdings" panose="05000000000000000000" pitchFamily="2" charset="2"/>
            </a:endParaRPr>
          </a:p>
          <a:p>
            <a:r>
              <a:rPr lang="en-CA" dirty="0" smtClean="0">
                <a:sym typeface="Wingdings" panose="05000000000000000000" pitchFamily="2" charset="2"/>
              </a:rPr>
              <a:t>Create a new CSS file (main.css): Right-click on project  New  Cascading Style Sheet</a:t>
            </a: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Add the following styles:</a:t>
            </a:r>
          </a:p>
          <a:p>
            <a:pPr lvl="2"/>
            <a:r>
              <a:rPr lang="en-CA" dirty="0" smtClean="0">
                <a:sym typeface="Wingdings" panose="05000000000000000000" pitchFamily="2" charset="2"/>
              </a:rPr>
              <a:t>h1#header</a:t>
            </a:r>
          </a:p>
          <a:p>
            <a:pPr lvl="3"/>
            <a:r>
              <a:rPr lang="en-CA" dirty="0" smtClean="0">
                <a:sym typeface="Wingdings" panose="05000000000000000000" pitchFamily="2" charset="2"/>
              </a:rPr>
              <a:t>Text should be center-aligned</a:t>
            </a:r>
          </a:p>
          <a:p>
            <a:pPr lvl="3"/>
            <a:r>
              <a:rPr lang="en-CA" dirty="0" smtClean="0">
                <a:sym typeface="Wingdings" panose="05000000000000000000" pitchFamily="2" charset="2"/>
              </a:rPr>
              <a:t>The text color should be blue</a:t>
            </a:r>
          </a:p>
          <a:p>
            <a:pPr lvl="3"/>
            <a:r>
              <a:rPr lang="en-CA" dirty="0" smtClean="0">
                <a:sym typeface="Wingdings" panose="05000000000000000000" pitchFamily="2" charset="2"/>
              </a:rPr>
              <a:t>The font size is 24px</a:t>
            </a:r>
          </a:p>
          <a:p>
            <a:pPr lvl="2"/>
            <a:r>
              <a:rPr lang="en-CA" dirty="0" err="1" smtClean="0">
                <a:sym typeface="Wingdings" panose="05000000000000000000" pitchFamily="2" charset="2"/>
              </a:rPr>
              <a:t>a.link</a:t>
            </a:r>
            <a:endParaRPr lang="en-CA" dirty="0">
              <a:sym typeface="Wingdings" panose="05000000000000000000" pitchFamily="2" charset="2"/>
            </a:endParaRPr>
          </a:p>
          <a:p>
            <a:pPr lvl="3"/>
            <a:r>
              <a:rPr lang="en-CA" dirty="0" smtClean="0">
                <a:sym typeface="Wingdings" panose="05000000000000000000" pitchFamily="2" charset="2"/>
              </a:rPr>
              <a:t>The link color should be green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 smtClean="0">
                <a:sym typeface="Wingdings" panose="05000000000000000000" pitchFamily="2" charset="2"/>
              </a:rPr>
              <a:t>Link the </a:t>
            </a:r>
            <a:r>
              <a:rPr lang="en-CA" dirty="0" err="1" smtClean="0">
                <a:sym typeface="Wingdings" panose="05000000000000000000" pitchFamily="2" charset="2"/>
              </a:rPr>
              <a:t>stylesheet</a:t>
            </a:r>
            <a:r>
              <a:rPr lang="en-CA" dirty="0" smtClean="0">
                <a:sym typeface="Wingdings" panose="05000000000000000000" pitchFamily="2" charset="2"/>
              </a:rPr>
              <a:t> with </a:t>
            </a:r>
            <a:r>
              <a:rPr lang="en-CA" dirty="0" err="1" smtClean="0">
                <a:sym typeface="Wingdings" panose="05000000000000000000" pitchFamily="2" charset="2"/>
              </a:rPr>
              <a:t>index.jsp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smtClean="0">
                <a:sym typeface="Wingdings" panose="05000000000000000000" pitchFamily="2" charset="2"/>
              </a:rPr>
              <a:t>using a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&lt;link&gt;</a:t>
            </a:r>
            <a:r>
              <a:rPr lang="en-CA" dirty="0" smtClean="0">
                <a:sym typeface="Wingdings" panose="05000000000000000000" pitchFamily="2" charset="2"/>
              </a:rPr>
              <a:t> element</a:t>
            </a:r>
          </a:p>
          <a:p>
            <a:pPr lvl="1"/>
            <a:endParaRPr lang="en-CA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Using </a:t>
            </a:r>
            <a:r>
              <a:rPr lang="en-CA" dirty="0" err="1" smtClean="0"/>
              <a:t>NetBeans</a:t>
            </a:r>
            <a:r>
              <a:rPr lang="en-CA" dirty="0" smtClean="0"/>
              <a:t> to Create HTML5 Project (continued)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17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Create a new HTML page (vacation.html): Right-click on project </a:t>
            </a:r>
            <a:r>
              <a:rPr lang="en-CA" dirty="0" smtClean="0">
                <a:sym typeface="Wingdings" panose="05000000000000000000" pitchFamily="2" charset="2"/>
              </a:rPr>
              <a:t> New  HTML File</a:t>
            </a: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Add a header with the following text: “JavaScript Vacation Example”</a:t>
            </a:r>
          </a:p>
          <a:p>
            <a:pPr lvl="2"/>
            <a:r>
              <a:rPr lang="en-CA" dirty="0" smtClean="0">
                <a:sym typeface="Wingdings" panose="05000000000000000000" pitchFamily="2" charset="2"/>
              </a:rPr>
              <a:t>Your header should be of the same style as the header on index.html</a:t>
            </a:r>
            <a:endParaRPr lang="en-CA" dirty="0">
              <a:sym typeface="Wingdings" panose="05000000000000000000" pitchFamily="2" charset="2"/>
            </a:endParaRP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Add your JavaScript code from the Variables and Dialog Boxes exercises to this page</a:t>
            </a:r>
          </a:p>
          <a:p>
            <a:pPr lvl="2"/>
            <a:r>
              <a:rPr lang="en-CA" dirty="0" smtClean="0">
                <a:sym typeface="Wingdings" panose="05000000000000000000" pitchFamily="2" charset="2"/>
              </a:rPr>
              <a:t>Remember that all JavaScript in an HTML page must be inside a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&lt;script&gt;</a:t>
            </a:r>
            <a:r>
              <a:rPr lang="en-CA" dirty="0" smtClean="0">
                <a:sym typeface="Wingdings" panose="05000000000000000000" pitchFamily="2" charset="2"/>
              </a:rPr>
              <a:t> element</a:t>
            </a:r>
            <a:r>
              <a:rPr lang="en-CA" dirty="0" smtClean="0"/>
              <a:t> </a:t>
            </a:r>
          </a:p>
          <a:p>
            <a:pPr lvl="2"/>
            <a:r>
              <a:rPr lang="en-CA" dirty="0" smtClean="0"/>
              <a:t>Place your script inside the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CA" dirty="0" smtClean="0"/>
              <a:t> element</a:t>
            </a:r>
          </a:p>
          <a:p>
            <a:pPr lvl="1"/>
            <a:r>
              <a:rPr lang="en-CA" dirty="0" smtClean="0"/>
              <a:t>Once completed, you can test your pages</a:t>
            </a:r>
          </a:p>
          <a:p>
            <a:pPr lvl="2"/>
            <a:r>
              <a:rPr lang="en-CA" dirty="0" smtClean="0"/>
              <a:t>Make sure Chrome is selected in the browser drop-down</a:t>
            </a:r>
          </a:p>
          <a:p>
            <a:pPr lvl="2"/>
            <a:r>
              <a:rPr lang="en-CA" dirty="0" smtClean="0"/>
              <a:t>Right-click on your project and select Run</a:t>
            </a:r>
          </a:p>
          <a:p>
            <a:pPr lvl="2"/>
            <a:r>
              <a:rPr lang="en-CA" dirty="0" smtClean="0"/>
              <a:t>Move your </a:t>
            </a:r>
            <a:r>
              <a:rPr lang="en-CA" dirty="0"/>
              <a:t>script </a:t>
            </a:r>
            <a:r>
              <a:rPr lang="en-CA" dirty="0" smtClean="0"/>
              <a:t>so that it is inside </a:t>
            </a:r>
            <a:r>
              <a:rPr lang="en-CA" dirty="0"/>
              <a:t>the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CA" dirty="0" smtClean="0"/>
              <a:t> element and test</a:t>
            </a:r>
          </a:p>
          <a:p>
            <a:pPr lvl="3"/>
            <a:r>
              <a:rPr lang="en-CA" dirty="0" smtClean="0"/>
              <a:t>What is the difference?</a:t>
            </a:r>
            <a:endParaRPr lang="en-CA" dirty="0"/>
          </a:p>
          <a:p>
            <a:pPr lvl="2"/>
            <a:endParaRPr lang="en-CA" dirty="0" smtClean="0"/>
          </a:p>
          <a:p>
            <a:pPr lvl="2"/>
            <a:endParaRPr lang="en-CA" dirty="0" smtClean="0"/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Writing Output to the Console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18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 alternative to using alert dialogs is to print output to the console</a:t>
            </a:r>
          </a:p>
          <a:p>
            <a:pPr lvl="1"/>
            <a:r>
              <a:rPr lang="en-CA" dirty="0" smtClean="0"/>
              <a:t>Useful for debugging</a:t>
            </a:r>
          </a:p>
          <a:p>
            <a:endParaRPr lang="en-CA" dirty="0"/>
          </a:p>
          <a:p>
            <a:r>
              <a:rPr lang="en-CA" dirty="0" smtClean="0"/>
              <a:t>The function to display output to the console: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</a:p>
          <a:p>
            <a:pPr lvl="1"/>
            <a:r>
              <a:rPr lang="en-CA" dirty="0" smtClean="0"/>
              <a:t>Modify your project so that all alert functions are converted to display the text in the console</a:t>
            </a:r>
          </a:p>
        </p:txBody>
      </p:sp>
    </p:spTree>
    <p:extLst>
      <p:ext uri="{BB962C8B-B14F-4D97-AF65-F5344CB8AC3E}">
        <p14:creationId xmlns:p14="http://schemas.microsoft.com/office/powerpoint/2010/main" val="1584606250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Implicit Typecasting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Implicit typecasting is the process of automatically converting one data type to another</a:t>
            </a:r>
          </a:p>
          <a:p>
            <a:pPr lvl="1"/>
            <a:r>
              <a:rPr lang="en-CA" dirty="0" smtClean="0"/>
              <a:t>Java provides implicit typecasting in </a:t>
            </a:r>
            <a:r>
              <a:rPr lang="en-CA" i="1" dirty="0" smtClean="0"/>
              <a:t>some</a:t>
            </a:r>
            <a:r>
              <a:rPr lang="en-CA" dirty="0" smtClean="0"/>
              <a:t> cases</a:t>
            </a:r>
          </a:p>
          <a:p>
            <a:pPr lvl="2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weight = 158;</a:t>
            </a:r>
          </a:p>
          <a:p>
            <a:pPr lvl="3"/>
            <a:r>
              <a:rPr lang="en-CA" dirty="0" smtClean="0"/>
              <a:t>The </a:t>
            </a:r>
            <a:r>
              <a:rPr lang="en-CA" dirty="0" err="1" smtClean="0"/>
              <a:t>int</a:t>
            </a:r>
            <a:r>
              <a:rPr lang="en-CA" dirty="0" smtClean="0"/>
              <a:t> value is assigned to a double variable</a:t>
            </a:r>
          </a:p>
          <a:p>
            <a:endParaRPr lang="en-CA" dirty="0"/>
          </a:p>
          <a:p>
            <a:r>
              <a:rPr lang="en-CA" dirty="0" smtClean="0"/>
              <a:t>JavaScript provides implicit typecasting across many more cases	 </a:t>
            </a:r>
            <a:endParaRPr lang="en-CA" dirty="0"/>
          </a:p>
          <a:p>
            <a:pPr lvl="1"/>
            <a:r>
              <a:rPr lang="en-CA" dirty="0" smtClean="0"/>
              <a:t>Numbers can be typecast to String</a:t>
            </a:r>
          </a:p>
          <a:p>
            <a:pPr lvl="1"/>
            <a:r>
              <a:rPr lang="en-CA" dirty="0" smtClean="0"/>
              <a:t>Strings that contain a representation of a numerical value can be implicitly typecast to an integer or float value!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Try some comparisons of Strings and numbers in the Chrome console</a:t>
            </a: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Web Applications?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 applications are </a:t>
            </a:r>
            <a:r>
              <a:rPr lang="en-US" dirty="0"/>
              <a:t>accessed over </a:t>
            </a:r>
            <a:r>
              <a:rPr lang="en-US" dirty="0" smtClean="0"/>
              <a:t>the world wide web </a:t>
            </a:r>
            <a:r>
              <a:rPr lang="en-US" dirty="0"/>
              <a:t>via a </a:t>
            </a:r>
            <a:r>
              <a:rPr lang="en-US" dirty="0" smtClean="0"/>
              <a:t>browser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Web applications are a type of client/server application</a:t>
            </a:r>
          </a:p>
          <a:p>
            <a:pPr lvl="1"/>
            <a:r>
              <a:rPr lang="en-US" dirty="0" smtClean="0"/>
              <a:t>The client is the computer (web browser) that the end user operates to interact with the server</a:t>
            </a:r>
          </a:p>
          <a:p>
            <a:pPr lvl="1"/>
            <a:r>
              <a:rPr lang="en-US" dirty="0" smtClean="0"/>
              <a:t>The server is a different computer that contains the files for the web application</a:t>
            </a:r>
          </a:p>
          <a:p>
            <a:endParaRPr lang="en-US" dirty="0"/>
          </a:p>
          <a:p>
            <a:r>
              <a:rPr lang="en-US" dirty="0" smtClean="0"/>
              <a:t>Web applications follow a request/response model</a:t>
            </a:r>
          </a:p>
          <a:p>
            <a:pPr lvl="1"/>
            <a:r>
              <a:rPr lang="en-US" dirty="0" smtClean="0"/>
              <a:t>The client sends a </a:t>
            </a:r>
            <a:r>
              <a:rPr lang="en-US" b="1" dirty="0" smtClean="0"/>
              <a:t>request</a:t>
            </a:r>
            <a:r>
              <a:rPr lang="en-US" dirty="0" smtClean="0"/>
              <a:t> (via browser) for some resource on the server</a:t>
            </a:r>
          </a:p>
          <a:p>
            <a:pPr lvl="1"/>
            <a:r>
              <a:rPr lang="en-US" dirty="0" smtClean="0"/>
              <a:t>The server processes the request and sends a </a:t>
            </a:r>
            <a:r>
              <a:rPr lang="en-US" b="1" dirty="0" smtClean="0"/>
              <a:t>response</a:t>
            </a:r>
            <a:r>
              <a:rPr lang="en-US" dirty="0" smtClean="0"/>
              <a:t> back to the client which will be displayed in the browser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262671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The Equals-Equals-Equals Operator (===) and Not Equals-Equals (!==)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20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S</a:t>
            </a:r>
            <a:r>
              <a:rPr lang="en-CA" dirty="0" smtClean="0"/>
              <a:t>pecial Boolean operators that compares:</a:t>
            </a:r>
          </a:p>
          <a:p>
            <a:pPr lvl="1"/>
            <a:r>
              <a:rPr lang="en-CA" dirty="0" smtClean="0"/>
              <a:t>The two operands for (in)equality</a:t>
            </a:r>
          </a:p>
          <a:p>
            <a:pPr lvl="1"/>
            <a:r>
              <a:rPr lang="en-CA" dirty="0" smtClean="0"/>
              <a:t>The two operands are (not) of the same type</a:t>
            </a:r>
          </a:p>
          <a:p>
            <a:endParaRPr lang="en-CA" dirty="0"/>
          </a:p>
          <a:p>
            <a:r>
              <a:rPr lang="en-CA" dirty="0" smtClean="0"/>
              <a:t>Enter the following in the Chrome console: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x = 50;</a:t>
            </a:r>
          </a:p>
          <a:p>
            <a:pPr marL="0" indent="0">
              <a:buNone/>
            </a:pPr>
            <a:r>
              <a:rPr lang="en-CA" dirty="0" smtClean="0"/>
              <a:t>y = “50”;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and perform the following comparisons: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x === y;</a:t>
            </a:r>
          </a:p>
          <a:p>
            <a:pPr marL="0" indent="0">
              <a:buNone/>
            </a:pPr>
            <a:r>
              <a:rPr lang="en-CA" dirty="0" smtClean="0"/>
              <a:t>y === “50”;</a:t>
            </a:r>
          </a:p>
          <a:p>
            <a:pPr marL="0" indent="0">
              <a:buNone/>
            </a:pPr>
            <a:r>
              <a:rPr lang="en-CA" dirty="0" smtClean="0"/>
              <a:t>y !== x;</a:t>
            </a:r>
          </a:p>
          <a:p>
            <a:pPr marL="0" indent="0">
              <a:buNone/>
            </a:pPr>
            <a:r>
              <a:rPr lang="en-CA" dirty="0" smtClean="0"/>
              <a:t>y !== “50”;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It is best practice to ALWAYS use === and !== to avoid confusion</a:t>
            </a:r>
          </a:p>
          <a:p>
            <a:pPr lvl="1"/>
            <a:r>
              <a:rPr lang="en-CA" dirty="0" smtClean="0"/>
              <a:t>Modify your project so that the comparison that checks the destination using ===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</p:txBody>
      </p:sp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Casting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 smtClean="0"/>
              <a:t>There are times where you explicitly want a String to be treated as a number</a:t>
            </a:r>
          </a:p>
          <a:p>
            <a:pPr lvl="1"/>
            <a:r>
              <a:rPr lang="en-CA" dirty="0" smtClean="0"/>
              <a:t>The user enters an integer value in a prompt dialog; the value returned is always a String</a:t>
            </a:r>
          </a:p>
          <a:p>
            <a:pPr lvl="1"/>
            <a:endParaRPr lang="en-CA" dirty="0"/>
          </a:p>
          <a:p>
            <a:r>
              <a:rPr lang="en-CA" dirty="0" smtClean="0">
                <a:solidFill>
                  <a:srgbClr val="FF0000"/>
                </a:solidFill>
              </a:rPr>
              <a:t>Exercise:</a:t>
            </a:r>
            <a:r>
              <a:rPr lang="en-CA" dirty="0" smtClean="0"/>
              <a:t> Use the Chrome console to test the following:</a:t>
            </a:r>
          </a:p>
          <a:p>
            <a:pPr lvl="1"/>
            <a:r>
              <a:rPr lang="en-CA" dirty="0" smtClean="0"/>
              <a:t>Prompt the user to enter a number; store </a:t>
            </a:r>
            <a:r>
              <a:rPr lang="en-CA" dirty="0" smtClean="0"/>
              <a:t>the return value in a variable</a:t>
            </a:r>
          </a:p>
          <a:p>
            <a:pPr lvl="1"/>
            <a:r>
              <a:rPr lang="en-CA" dirty="0" smtClean="0"/>
              <a:t>Try to add 1 to it</a:t>
            </a:r>
          </a:p>
          <a:p>
            <a:pPr lvl="1"/>
            <a:r>
              <a:rPr lang="en-CA" dirty="0" smtClean="0"/>
              <a:t>What happens?</a:t>
            </a:r>
          </a:p>
          <a:p>
            <a:endParaRPr lang="en-CA" dirty="0"/>
          </a:p>
          <a:p>
            <a:r>
              <a:rPr lang="en-CA" dirty="0" smtClean="0"/>
              <a:t>JavaScript provides two functions to explicitly cast to a number:</a:t>
            </a:r>
          </a:p>
          <a:p>
            <a:pPr lvl="1"/>
            <a:r>
              <a:rPr lang="en-CA" dirty="0" err="1" smtClean="0"/>
              <a:t>parseInt</a:t>
            </a:r>
            <a:endParaRPr lang="en-CA" dirty="0" smtClean="0"/>
          </a:p>
          <a:p>
            <a:pPr lvl="1"/>
            <a:r>
              <a:rPr lang="en-CA" dirty="0" err="1" smtClean="0"/>
              <a:t>parseFloat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If you try to cast a value that cannot be interpreted as a number, it will return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CA" dirty="0" smtClean="0"/>
              <a:t> (Not a Number)</a:t>
            </a:r>
          </a:p>
          <a:p>
            <a:pPr lvl="1"/>
            <a:r>
              <a:rPr lang="en-CA" dirty="0" smtClean="0"/>
              <a:t>Therefore you can prevent your JavaScript from crashing by using the Boolean function 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CA" dirty="0" smtClean="0"/>
              <a:t> before attempting to cast</a:t>
            </a:r>
          </a:p>
          <a:p>
            <a:endParaRPr lang="en-CA" dirty="0"/>
          </a:p>
          <a:p>
            <a:r>
              <a:rPr lang="en-CA" dirty="0" smtClean="0">
                <a:solidFill>
                  <a:srgbClr val="FF0000"/>
                </a:solidFill>
              </a:rPr>
              <a:t>Exercise:</a:t>
            </a:r>
            <a:r>
              <a:rPr lang="en-CA" dirty="0" smtClean="0"/>
              <a:t> Use the Chrome console to repeatedly prompt the user to enter a number until the value entered is actually a number</a:t>
            </a:r>
          </a:p>
          <a:p>
            <a:pPr lvl="1"/>
            <a:r>
              <a:rPr lang="en-CA" dirty="0" smtClean="0"/>
              <a:t>Use a do-while loop</a:t>
            </a:r>
          </a:p>
          <a:p>
            <a:pPr lvl="1"/>
            <a:r>
              <a:rPr lang="en-CA" dirty="0" smtClean="0"/>
              <a:t>Use the </a:t>
            </a:r>
            <a:r>
              <a:rPr lang="en-CA" dirty="0" err="1" smtClean="0"/>
              <a:t>isNaN</a:t>
            </a:r>
            <a:r>
              <a:rPr lang="en-CA" dirty="0"/>
              <a:t> </a:t>
            </a:r>
            <a:r>
              <a:rPr lang="en-CA" dirty="0" smtClean="0"/>
              <a:t>function </a:t>
            </a:r>
            <a:r>
              <a:rPr lang="en-CA" dirty="0" smtClean="0"/>
              <a:t>to check whether the value is not a number</a:t>
            </a:r>
            <a:endParaRPr lang="en-CA" dirty="0"/>
          </a:p>
        </p:txBody>
      </p:sp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Generating Random Numbers in JavaScript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err="1" smtClean="0"/>
              <a:t>Math.random</a:t>
            </a:r>
            <a:r>
              <a:rPr lang="en-CA" dirty="0" smtClean="0"/>
              <a:t>()</a:t>
            </a:r>
          </a:p>
          <a:p>
            <a:pPr lvl="1"/>
            <a:r>
              <a:rPr lang="en-CA" dirty="0" smtClean="0"/>
              <a:t>A function that returns a number from 0 up to but not including 1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err="1" smtClean="0"/>
              <a:t>Math.floor</a:t>
            </a:r>
            <a:r>
              <a:rPr lang="en-CA" dirty="0" smtClean="0"/>
              <a:t>(x)</a:t>
            </a:r>
          </a:p>
          <a:p>
            <a:pPr lvl="1"/>
            <a:r>
              <a:rPr lang="en-CA" dirty="0" smtClean="0"/>
              <a:t>Returns x rounded downward to the nearest integer</a:t>
            </a:r>
          </a:p>
          <a:p>
            <a:pPr lvl="1"/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Exercise: How would you use the random and floor functions to generate a number between the following: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0 – 9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 – 10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 – 500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Exercise: Guessing Game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In your JavaScript basics project, create a new HTML page called guessinggame.html</a:t>
            </a:r>
          </a:p>
          <a:p>
            <a:pPr lvl="1"/>
            <a:r>
              <a:rPr lang="en-CA" dirty="0" smtClean="0"/>
              <a:t>Add a header using the same style as all other pages with the text: “Guessing Game”</a:t>
            </a:r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Write a script on this page that generates a random number between 1 and 100.  Once the number is generated, give the user 10 </a:t>
            </a:r>
            <a:r>
              <a:rPr lang="en-CA" dirty="0" smtClean="0"/>
              <a:t>chances to guess the random number.  Upon each guess, check that the input is a number and </a:t>
            </a:r>
            <a:r>
              <a:rPr lang="en-CA" smtClean="0"/>
              <a:t>if so, display </a:t>
            </a:r>
            <a:r>
              <a:rPr lang="en-CA" dirty="0" smtClean="0"/>
              <a:t>a dialog box notifying the user whether the guess was too high or too low.  Display a congratulatory message if the user guesses correctly.  After 10 unsuccessful guesses, display the message “Sorry, the number was _____.”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Hints:</a:t>
            </a:r>
          </a:p>
          <a:p>
            <a:pPr lvl="1"/>
            <a:r>
              <a:rPr lang="en-CA" dirty="0" smtClean="0"/>
              <a:t>For loops in JavaScript work just like their Java counterparts</a:t>
            </a:r>
          </a:p>
          <a:p>
            <a:pPr lvl="1"/>
            <a:r>
              <a:rPr lang="en-CA" dirty="0" smtClean="0"/>
              <a:t>JavaScript has a 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CA" dirty="0" smtClean="0"/>
              <a:t> statement that can “jump out” of a loop</a:t>
            </a: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Applications in this Course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Web Development 1 the focus was on the user-interface and publishing content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CSS</a:t>
            </a:r>
          </a:p>
          <a:p>
            <a:endParaRPr lang="en-US" dirty="0"/>
          </a:p>
          <a:p>
            <a:r>
              <a:rPr lang="en-US" dirty="0" smtClean="0"/>
              <a:t>Virtually all web applications deal with data in some form:</a:t>
            </a:r>
          </a:p>
          <a:p>
            <a:pPr lvl="1"/>
            <a:r>
              <a:rPr lang="en-US" dirty="0" smtClean="0"/>
              <a:t>Retrieval</a:t>
            </a:r>
          </a:p>
          <a:p>
            <a:pPr lvl="1"/>
            <a:r>
              <a:rPr lang="en-US" dirty="0" smtClean="0"/>
              <a:t>Updating</a:t>
            </a:r>
          </a:p>
          <a:p>
            <a:pPr lvl="1"/>
            <a:r>
              <a:rPr lang="en-US" dirty="0" smtClean="0"/>
              <a:t>Distributing</a:t>
            </a:r>
          </a:p>
          <a:p>
            <a:endParaRPr lang="en-US" dirty="0"/>
          </a:p>
          <a:p>
            <a:r>
              <a:rPr lang="en-US" dirty="0" smtClean="0"/>
              <a:t>Web Development 2 will focus on how to incorporate data access within an application as well as the programming involved to do so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60587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Application Architecture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Below is the typical flow of control for accessing a file stored on the server: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user enters a web site address (URL) in their browser and submits it (via ENTER key or “GO” button)</a:t>
            </a:r>
          </a:p>
          <a:p>
            <a:pPr marL="1005840" lvl="2" indent="-457200"/>
            <a:r>
              <a:rPr lang="en-US" dirty="0" smtClean="0"/>
              <a:t>The browser sends an </a:t>
            </a:r>
            <a:r>
              <a:rPr lang="en-US" b="1" dirty="0" smtClean="0"/>
              <a:t>HTTP request</a:t>
            </a:r>
            <a:r>
              <a:rPr lang="en-US" dirty="0" smtClean="0"/>
              <a:t> over the network to the web server</a:t>
            </a:r>
          </a:p>
          <a:p>
            <a:pPr marL="1280160" lvl="3" indent="-457200"/>
            <a:r>
              <a:rPr lang="en-US" dirty="0" smtClean="0"/>
              <a:t>HTTP is the protocol used by the browser to format the request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web server receives the request and interprets it in some fashion</a:t>
            </a:r>
          </a:p>
          <a:p>
            <a:pPr marL="1005840" lvl="2" indent="-457200"/>
            <a:r>
              <a:rPr lang="en-US" dirty="0" smtClean="0"/>
              <a:t>If the request is for a file, the server looks for that file and retrieves it to send as part of the </a:t>
            </a:r>
            <a:r>
              <a:rPr lang="en-US" b="1" dirty="0" smtClean="0"/>
              <a:t>HTTP response</a:t>
            </a:r>
            <a:endParaRPr lang="en-US" dirty="0" smtClean="0"/>
          </a:p>
          <a:p>
            <a:pPr marL="1280160" lvl="3" indent="-457200"/>
            <a:r>
              <a:rPr lang="en-US" dirty="0" smtClean="0"/>
              <a:t>An error code will be sent as the response if the file is not found</a:t>
            </a:r>
          </a:p>
          <a:p>
            <a:pPr marL="1280160" lvl="3" indent="-457200"/>
            <a:r>
              <a:rPr lang="en-US" dirty="0" smtClean="0"/>
              <a:t>The file requested may be an HTML page with potentially CSS/JavaScript commands</a:t>
            </a:r>
          </a:p>
        </p:txBody>
      </p:sp>
    </p:spTree>
    <p:extLst>
      <p:ext uri="{BB962C8B-B14F-4D97-AF65-F5344CB8AC3E}">
        <p14:creationId xmlns:p14="http://schemas.microsoft.com/office/powerpoint/2010/main" val="367372088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Application Architecture: Server-Side Processing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Files requested by the client may contain scripts that the server must execute before responding to the request</a:t>
            </a:r>
          </a:p>
          <a:p>
            <a:pPr lvl="1"/>
            <a:r>
              <a:rPr lang="en-US" dirty="0" smtClean="0"/>
              <a:t>The script may be in any number of languages:</a:t>
            </a:r>
          </a:p>
          <a:p>
            <a:pPr lvl="2"/>
            <a:r>
              <a:rPr lang="en-US" dirty="0" smtClean="0"/>
              <a:t>PHP</a:t>
            </a:r>
          </a:p>
          <a:p>
            <a:pPr lvl="2"/>
            <a:r>
              <a:rPr lang="en-US" dirty="0" smtClean="0"/>
              <a:t>Java</a:t>
            </a:r>
          </a:p>
          <a:p>
            <a:pPr lvl="2"/>
            <a:r>
              <a:rPr lang="en-US" dirty="0" smtClean="0"/>
              <a:t>ASP .NET</a:t>
            </a:r>
          </a:p>
          <a:p>
            <a:pPr lvl="2"/>
            <a:r>
              <a:rPr lang="en-US" dirty="0" smtClean="0"/>
              <a:t>etc.</a:t>
            </a:r>
          </a:p>
          <a:p>
            <a:endParaRPr lang="en-US" dirty="0" smtClean="0"/>
          </a:p>
          <a:p>
            <a:r>
              <a:rPr lang="en-US" dirty="0" smtClean="0"/>
              <a:t>The output of the executed script is sent as the response</a:t>
            </a:r>
          </a:p>
          <a:p>
            <a:pPr lvl="1"/>
            <a:r>
              <a:rPr lang="en-US" dirty="0" smtClean="0"/>
              <a:t>Typically includes a web page containing </a:t>
            </a:r>
            <a:r>
              <a:rPr lang="en-US" b="1" dirty="0" smtClean="0"/>
              <a:t>dynamic content</a:t>
            </a:r>
          </a:p>
          <a:p>
            <a:pPr lvl="2"/>
            <a:r>
              <a:rPr lang="en-US" dirty="0" smtClean="0"/>
              <a:t>Content may be user-specific or ever-changing by nature</a:t>
            </a:r>
          </a:p>
          <a:p>
            <a:pPr lvl="2"/>
            <a:r>
              <a:rPr lang="en-US" dirty="0" smtClean="0"/>
              <a:t>Content is typically stored and retrieved to/from a database</a:t>
            </a:r>
          </a:p>
          <a:p>
            <a:pPr lvl="1"/>
            <a:r>
              <a:rPr lang="en-US" dirty="0" smtClean="0"/>
              <a:t>Database interactions are commonly performed using SQL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3872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Application Architecture: Client-Side Response Processing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client’s browser reads the HTML contained within the server response and creates a Document Object Model (DOM)</a:t>
            </a:r>
          </a:p>
          <a:p>
            <a:pPr lvl="1"/>
            <a:r>
              <a:rPr lang="en-US" dirty="0" smtClean="0"/>
              <a:t>The DOM is the browser’s internal structural layout of the web page</a:t>
            </a:r>
          </a:p>
          <a:p>
            <a:endParaRPr lang="en-US" dirty="0" smtClean="0"/>
          </a:p>
          <a:p>
            <a:r>
              <a:rPr lang="en-US" dirty="0" smtClean="0"/>
              <a:t>The browser may also apply the following:</a:t>
            </a:r>
          </a:p>
          <a:p>
            <a:pPr lvl="1"/>
            <a:r>
              <a:rPr lang="en-US" dirty="0" smtClean="0"/>
              <a:t>Any styles based on CSS information on the page</a:t>
            </a:r>
          </a:p>
          <a:p>
            <a:pPr lvl="1"/>
            <a:r>
              <a:rPr lang="en-US" dirty="0" smtClean="0"/>
              <a:t>Associated JavaScript which can modify the structure of the document</a:t>
            </a:r>
          </a:p>
          <a:p>
            <a:pPr lvl="2"/>
            <a:r>
              <a:rPr lang="en-US" dirty="0" smtClean="0"/>
              <a:t>In essence, modifies the DOM</a:t>
            </a:r>
          </a:p>
          <a:p>
            <a:endParaRPr lang="en-US" dirty="0"/>
          </a:p>
          <a:p>
            <a:r>
              <a:rPr lang="en-US" dirty="0" smtClean="0"/>
              <a:t>Once the DOM is created and any CSS/JavaScript are applied to the page, the DOM is drawn in the browser window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925805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Application Architecture: Client-Side Scripting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JavaScript functions may be contained on a web page which can do the following</a:t>
            </a:r>
          </a:p>
          <a:p>
            <a:pPr lvl="1"/>
            <a:r>
              <a:rPr lang="en-US" dirty="0" smtClean="0"/>
              <a:t>Modify the appearance of the web page based on user interactions</a:t>
            </a:r>
          </a:p>
          <a:p>
            <a:pPr lvl="2"/>
            <a:r>
              <a:rPr lang="en-US" dirty="0" smtClean="0"/>
              <a:t>Drop-down menus</a:t>
            </a:r>
          </a:p>
          <a:p>
            <a:pPr lvl="2"/>
            <a:r>
              <a:rPr lang="en-US" dirty="0" smtClean="0"/>
              <a:t>Mouse-overs</a:t>
            </a:r>
          </a:p>
          <a:p>
            <a:pPr lvl="2"/>
            <a:r>
              <a:rPr lang="en-US" dirty="0" smtClean="0"/>
              <a:t>Changing the object in focus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Perform data validation before a link or button is clicked to send the next HTTP request</a:t>
            </a:r>
          </a:p>
          <a:p>
            <a:pPr lvl="2"/>
            <a:r>
              <a:rPr lang="en-US" dirty="0" smtClean="0"/>
              <a:t>Data validation can also be done using HTML5 attributes</a:t>
            </a:r>
          </a:p>
          <a:p>
            <a:endParaRPr lang="en-US" dirty="0"/>
          </a:p>
          <a:p>
            <a:r>
              <a:rPr lang="en-US" dirty="0" smtClean="0"/>
              <a:t>Example: Course outline search on sheridancollege.ca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04898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Core Technologies in this Course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Web Development 1:</a:t>
            </a:r>
          </a:p>
          <a:p>
            <a:pPr lvl="1"/>
            <a:r>
              <a:rPr lang="en-CA" dirty="0" smtClean="0"/>
              <a:t>HTML</a:t>
            </a:r>
          </a:p>
          <a:p>
            <a:pPr lvl="2"/>
            <a:r>
              <a:rPr lang="en-CA" dirty="0" smtClean="0"/>
              <a:t>Create the web page structure</a:t>
            </a:r>
          </a:p>
          <a:p>
            <a:pPr lvl="1"/>
            <a:r>
              <a:rPr lang="en-CA" dirty="0" smtClean="0"/>
              <a:t>CSS</a:t>
            </a:r>
          </a:p>
          <a:p>
            <a:pPr lvl="2"/>
            <a:r>
              <a:rPr lang="en-CA" dirty="0" smtClean="0"/>
              <a:t>Create the formatting or “style” of the web page</a:t>
            </a:r>
          </a:p>
          <a:p>
            <a:endParaRPr lang="en-CA" dirty="0"/>
          </a:p>
          <a:p>
            <a:r>
              <a:rPr lang="en-CA" dirty="0" smtClean="0"/>
              <a:t>Web Development 2:</a:t>
            </a:r>
          </a:p>
          <a:p>
            <a:pPr lvl="1"/>
            <a:r>
              <a:rPr lang="en-CA" dirty="0" smtClean="0"/>
              <a:t>JavaScript</a:t>
            </a:r>
          </a:p>
          <a:p>
            <a:pPr lvl="2"/>
            <a:r>
              <a:rPr lang="en-CA" dirty="0" smtClean="0"/>
              <a:t>Add functionality on the client-side</a:t>
            </a:r>
          </a:p>
          <a:p>
            <a:pPr lvl="3"/>
            <a:r>
              <a:rPr lang="en-CA" dirty="0" smtClean="0"/>
              <a:t>Data validation</a:t>
            </a:r>
          </a:p>
          <a:p>
            <a:pPr lvl="3"/>
            <a:r>
              <a:rPr lang="en-CA" dirty="0" smtClean="0"/>
              <a:t>Page modification based on user interactions</a:t>
            </a:r>
          </a:p>
          <a:p>
            <a:pPr lvl="1"/>
            <a:r>
              <a:rPr lang="en-CA" dirty="0" smtClean="0"/>
              <a:t>PHP (</a:t>
            </a:r>
            <a:r>
              <a:rPr lang="en-CA" dirty="0" err="1" smtClean="0"/>
              <a:t>HyperText</a:t>
            </a:r>
            <a:r>
              <a:rPr lang="en-CA" dirty="0" smtClean="0"/>
              <a:t> Processor)</a:t>
            </a:r>
          </a:p>
          <a:p>
            <a:pPr lvl="2"/>
            <a:r>
              <a:rPr lang="en-CA" dirty="0" smtClean="0"/>
              <a:t>User-defined customization of content on the server-side</a:t>
            </a:r>
          </a:p>
          <a:p>
            <a:pPr lvl="1"/>
            <a:r>
              <a:rPr lang="en-CA" dirty="0" smtClean="0"/>
              <a:t>SQL</a:t>
            </a:r>
          </a:p>
          <a:p>
            <a:pPr lvl="2"/>
            <a:r>
              <a:rPr lang="en-CA" dirty="0" smtClean="0"/>
              <a:t>The de-facto language for communication with a database on the server-side</a:t>
            </a:r>
          </a:p>
          <a:p>
            <a:pPr lvl="2"/>
            <a:endParaRPr lang="en-CA" dirty="0" smtClean="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JavaScript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A fully-functional programming language initially intended to be embedded within HTML pages (DHTML – Dynamic HTML)</a:t>
            </a:r>
          </a:p>
          <a:p>
            <a:pPr lvl="1"/>
            <a:r>
              <a:rPr lang="en-CA" dirty="0" smtClean="0"/>
              <a:t>A series of statements and functions that can change the appearance and contents of a web page</a:t>
            </a:r>
          </a:p>
          <a:p>
            <a:pPr lvl="1"/>
            <a:r>
              <a:rPr lang="en-CA" dirty="0" smtClean="0"/>
              <a:t>Changes can be made while the page is loading or based on user interactions with the page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r>
              <a:rPr lang="en-CA" dirty="0" smtClean="0"/>
              <a:t>Common uses of JavaScript</a:t>
            </a:r>
          </a:p>
          <a:p>
            <a:pPr lvl="1"/>
            <a:r>
              <a:rPr lang="en-CA" dirty="0" smtClean="0"/>
              <a:t>Drop-down menus</a:t>
            </a:r>
          </a:p>
          <a:p>
            <a:pPr lvl="1"/>
            <a:r>
              <a:rPr lang="en-CA" dirty="0" smtClean="0"/>
              <a:t>Pop-up windows</a:t>
            </a:r>
          </a:p>
          <a:p>
            <a:pPr lvl="1"/>
            <a:r>
              <a:rPr lang="en-CA" dirty="0" smtClean="0"/>
              <a:t>Slide shows</a:t>
            </a:r>
          </a:p>
          <a:p>
            <a:pPr lvl="1"/>
            <a:r>
              <a:rPr lang="en-CA" dirty="0" smtClean="0"/>
              <a:t>Image magnifiers</a:t>
            </a:r>
          </a:p>
          <a:p>
            <a:pPr lvl="1"/>
            <a:r>
              <a:rPr lang="en-CA" dirty="0" smtClean="0"/>
              <a:t>Form validation (HTML5 has simpler validation)</a:t>
            </a:r>
          </a:p>
          <a:p>
            <a:pPr lvl="1"/>
            <a:r>
              <a:rPr lang="en-CA" dirty="0" smtClean="0"/>
              <a:t>In conjunction with AJAX to load new content from the server</a:t>
            </a:r>
          </a:p>
          <a:p>
            <a:pPr lvl="2"/>
            <a:r>
              <a:rPr lang="en-CA" dirty="0" smtClean="0"/>
              <a:t>Allows for partial page reloading</a:t>
            </a:r>
            <a:endParaRPr lang="en-CA" dirty="0" smtClean="0"/>
          </a:p>
          <a:p>
            <a:pPr lvl="1"/>
            <a:endParaRPr lang="en-CA" dirty="0"/>
          </a:p>
        </p:txBody>
      </p:sp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ustinSheridan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JustinSheridanTheme</Template>
  <TotalTime>1235</TotalTime>
  <Words>2466</Words>
  <Application>Microsoft Office PowerPoint</Application>
  <PresentationFormat>On-screen Show (4:3)</PresentationFormat>
  <Paragraphs>375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JustinSheridanTheme</vt:lpstr>
      <vt:lpstr>SYST 10199 Web Development 2</vt:lpstr>
      <vt:lpstr>What are Web Applications?</vt:lpstr>
      <vt:lpstr>Web Applications in this Course</vt:lpstr>
      <vt:lpstr>Web Application Architecture</vt:lpstr>
      <vt:lpstr>Web Application Architecture: Server-Side Processing</vt:lpstr>
      <vt:lpstr>Web Application Architecture: Client-Side Response Processing</vt:lpstr>
      <vt:lpstr>Web Application Architecture: Client-Side Scripting</vt:lpstr>
      <vt:lpstr>Core Technologies in this Course</vt:lpstr>
      <vt:lpstr>JavaScript</vt:lpstr>
      <vt:lpstr>JavaScript vs. Java – Similarities</vt:lpstr>
      <vt:lpstr>JavaScript vs. Java – Main Differences</vt:lpstr>
      <vt:lpstr>Imperative Programming in a Browser</vt:lpstr>
      <vt:lpstr>The JavaScript window object</vt:lpstr>
      <vt:lpstr>Exercises: Variables and Dialog Boxes</vt:lpstr>
      <vt:lpstr>Embedding JavaScript in a Web Page</vt:lpstr>
      <vt:lpstr>Using NetBeans to Create HTML5 Project</vt:lpstr>
      <vt:lpstr>Using NetBeans to Create HTML5 Project (continued)</vt:lpstr>
      <vt:lpstr>Writing Output to the Console</vt:lpstr>
      <vt:lpstr>Implicit Typecasting</vt:lpstr>
      <vt:lpstr>The Equals-Equals-Equals Operator (===) and Not Equals-Equals (!==)</vt:lpstr>
      <vt:lpstr>Explicit Casting</vt:lpstr>
      <vt:lpstr>Generating Random Numbers in JavaScript</vt:lpstr>
      <vt:lpstr>Exercise: Guessing Game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</dc:creator>
  <cp:lastModifiedBy>Windows User</cp:lastModifiedBy>
  <cp:revision>66</cp:revision>
  <dcterms:created xsi:type="dcterms:W3CDTF">2011-09-04T07:35:13Z</dcterms:created>
  <dcterms:modified xsi:type="dcterms:W3CDTF">2014-01-10T12:08:24Z</dcterms:modified>
</cp:coreProperties>
</file>