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80" r:id="rId2"/>
    <p:sldId id="282" r:id="rId3"/>
    <p:sldId id="284" r:id="rId4"/>
    <p:sldId id="283" r:id="rId5"/>
    <p:sldId id="285" r:id="rId6"/>
    <p:sldId id="286" r:id="rId7"/>
    <p:sldId id="287" r:id="rId8"/>
    <p:sldId id="258" r:id="rId9"/>
    <p:sldId id="259" r:id="rId10"/>
    <p:sldId id="261" r:id="rId11"/>
    <p:sldId id="264" r:id="rId12"/>
    <p:sldId id="28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6B8-A5D6-4D9D-B3FA-FF22F86E6FEA}" type="datetimeFigureOut">
              <a:rPr lang="en-CA" smtClean="0"/>
              <a:pPr/>
              <a:t>17/01/2014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A94B-0677-4B89-A10D-938C5FA999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" y="762000"/>
            <a:ext cx="762000" cy="59436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7463"/>
            <a:ext cx="107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00200" y="1371600"/>
            <a:ext cx="6781800" cy="14335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56078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solidFill>
                  <a:srgbClr val="000066"/>
                </a:solidFill>
                <a:latin typeface="Technical" pitchFamily="66" charset="0"/>
              </a:rPr>
              <a:t>PROG 10082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000066"/>
                </a:solidFill>
                <a:latin typeface="Technical" pitchFamily="66" charset="0"/>
              </a:rPr>
              <a:t>Object Oriented Programming 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>
              <a:latin typeface="Verdan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0600" y="4005263"/>
            <a:ext cx="8001000" cy="170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_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kumimoji="0" lang="en-US" dirty="0" smtClean="0"/>
              <a:t>PROG 10082</a:t>
            </a:r>
            <a:br>
              <a:rPr kumimoji="0" lang="en-US" dirty="0" smtClean="0"/>
            </a:br>
            <a:r>
              <a:rPr kumimoji="0" lang="en-US" dirty="0" smtClean="0"/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Lesson XX</a:t>
            </a:r>
          </a:p>
          <a:p>
            <a:pPr lvl="0" eaLnBrk="1" latinLnBrk="0" hangingPunct="1"/>
            <a:r>
              <a:rPr kumimoji="0" lang="en-US" dirty="0" smtClean="0"/>
              <a:t>Lesson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1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 10199</a:t>
            </a:r>
            <a:br>
              <a:rPr lang="en-CA" dirty="0" smtClean="0"/>
            </a:br>
            <a:r>
              <a:rPr lang="en-CA" dirty="0" smtClean="0"/>
              <a:t>Web Development 2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</a:p>
          <a:p>
            <a:r>
              <a:rPr lang="en-US" dirty="0" smtClean="0"/>
              <a:t>Using JavaScript to Modify HTML DOM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32773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Properties of a JavaScript Node Object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A String value representing the contents of the node</a:t>
            </a:r>
          </a:p>
          <a:p>
            <a:endParaRPr lang="en-CA" dirty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The CSS style information associated with the node</a:t>
            </a:r>
          </a:p>
          <a:p>
            <a:pPr lvl="1"/>
            <a:r>
              <a:rPr lang="en-CA" dirty="0" smtClean="0"/>
              <a:t>Note that the fields will only contain the values defined in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CA" dirty="0" smtClean="0"/>
              <a:t> attribute of the original tag</a:t>
            </a:r>
          </a:p>
          <a:p>
            <a:pPr lvl="1"/>
            <a:r>
              <a:rPr lang="en-CA" dirty="0" smtClean="0"/>
              <a:t>Property values assigned in a </a:t>
            </a:r>
            <a:r>
              <a:rPr lang="en-CA" dirty="0" err="1" smtClean="0"/>
              <a:t>stylesheet</a:t>
            </a:r>
            <a:r>
              <a:rPr lang="en-CA" dirty="0" smtClean="0"/>
              <a:t> will </a:t>
            </a:r>
            <a:r>
              <a:rPr lang="en-CA" b="1" dirty="0" smtClean="0"/>
              <a:t>NOT</a:t>
            </a:r>
            <a:r>
              <a:rPr lang="en-CA" dirty="0" smtClean="0"/>
              <a:t> appear in this field</a:t>
            </a:r>
          </a:p>
          <a:p>
            <a:endParaRPr lang="en-CA" dirty="0"/>
          </a:p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The HTML class attribute</a:t>
            </a:r>
          </a:p>
          <a:p>
            <a:endParaRPr lang="en-CA" dirty="0"/>
          </a:p>
          <a:p>
            <a:r>
              <a:rPr lang="en-CA" dirty="0" smtClean="0"/>
              <a:t>There are also fields for each attribute specified in the original HTML source code </a:t>
            </a:r>
          </a:p>
          <a:p>
            <a:pPr lvl="1"/>
            <a:r>
              <a:rPr lang="en-CA" dirty="0" err="1" smtClean="0"/>
              <a:t>href</a:t>
            </a:r>
            <a:endParaRPr lang="en-CA" dirty="0" smtClean="0"/>
          </a:p>
          <a:p>
            <a:pPr lvl="1"/>
            <a:r>
              <a:rPr lang="en-CA" dirty="0" err="1" smtClean="0"/>
              <a:t>src</a:t>
            </a:r>
            <a:endParaRPr lang="en-CA" dirty="0" smtClean="0"/>
          </a:p>
          <a:p>
            <a:pPr lvl="1"/>
            <a:r>
              <a:rPr lang="en-CA" dirty="0" smtClean="0"/>
              <a:t>value</a:t>
            </a:r>
          </a:p>
          <a:p>
            <a:pPr lvl="1"/>
            <a:r>
              <a:rPr lang="en-CA" dirty="0" smtClean="0"/>
              <a:t>etc.</a:t>
            </a:r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Changing the Contents of a Node (Element)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The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CA" dirty="0" smtClean="0"/>
              <a:t> property returns a string representation of the contents within a Node</a:t>
            </a:r>
          </a:p>
          <a:p>
            <a:pPr lvl="1"/>
            <a:r>
              <a:rPr lang="en-CA" dirty="0" smtClean="0"/>
              <a:t>Everything in between the opening and closing tags, including child elements</a:t>
            </a:r>
          </a:p>
          <a:p>
            <a:endParaRPr lang="en-CA" dirty="0"/>
          </a:p>
          <a:p>
            <a:r>
              <a:rPr lang="en-CA" dirty="0" smtClean="0"/>
              <a:t>You can change the contents within the Node via the assignment operator (=)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=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(“Example”);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node.innerHTML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“&lt;b&gt;Bolded Text&lt;/b&gt;”;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Exercise 1:</a:t>
            </a:r>
          </a:p>
          <a:p>
            <a:pPr marL="0" indent="0">
              <a:buNone/>
            </a:pPr>
            <a:r>
              <a:rPr lang="en-CA" dirty="0" smtClean="0"/>
              <a:t>Download domexample.html from SLATE2 and add it to the root of your </a:t>
            </a:r>
            <a:r>
              <a:rPr lang="en-CA" dirty="0" err="1" smtClean="0"/>
              <a:t>javascriptbasics</a:t>
            </a:r>
            <a:r>
              <a:rPr lang="en-CA" dirty="0" smtClean="0"/>
              <a:t> project.  Add a script at the bottom of the page which displays a confirmation dialog with the text “Click OK to change the page heading”.  If the user clicks OK, change the page header to </a:t>
            </a:r>
            <a:r>
              <a:rPr lang="en-CA" i="1" dirty="0" smtClean="0"/>
              <a:t>Humpty Dumpty</a:t>
            </a:r>
            <a:r>
              <a:rPr lang="en-CA" dirty="0" smtClean="0"/>
              <a:t> in italics.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u="sng" dirty="0">
                <a:solidFill>
                  <a:srgbClr val="FF0000"/>
                </a:solidFill>
              </a:rPr>
              <a:t>Exercise </a:t>
            </a:r>
            <a:r>
              <a:rPr lang="en-CA" u="sng" dirty="0" smtClean="0">
                <a:solidFill>
                  <a:srgbClr val="FF0000"/>
                </a:solidFill>
              </a:rPr>
              <a:t>2:</a:t>
            </a:r>
            <a:endParaRPr lang="en-CA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Complete addition.html based on the instructions in the comments.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Changing the Style of a Node (Element)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You can set the value of any CSS property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node.style.color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node.style.border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“5px solid red”;</a:t>
            </a:r>
          </a:p>
          <a:p>
            <a:endParaRPr lang="en-CA" dirty="0"/>
          </a:p>
          <a:p>
            <a:r>
              <a:rPr lang="en-CA" dirty="0" smtClean="0"/>
              <a:t>Hyphenated style properties must be converted to its </a:t>
            </a:r>
            <a:r>
              <a:rPr lang="en-CA" dirty="0" err="1" smtClean="0"/>
              <a:t>camelCase</a:t>
            </a:r>
            <a:r>
              <a:rPr lang="en-CA" dirty="0" smtClean="0"/>
              <a:t> equivalent without the hyphen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node.style.text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“left”; // Doesn’t work!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node.style.textAlign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“left”; // OK!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u="sng" dirty="0" smtClean="0">
                <a:solidFill>
                  <a:srgbClr val="FF0000"/>
                </a:solidFill>
              </a:rPr>
              <a:t>Exercise 1:</a:t>
            </a:r>
            <a:endParaRPr lang="en-CA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Add the following to the </a:t>
            </a:r>
            <a:r>
              <a:rPr lang="en-CA" dirty="0"/>
              <a:t>script </a:t>
            </a:r>
            <a:r>
              <a:rPr lang="en-CA" dirty="0" smtClean="0"/>
              <a:t>of </a:t>
            </a:r>
            <a:r>
              <a:rPr lang="en-CA" dirty="0"/>
              <a:t>the </a:t>
            </a:r>
            <a:r>
              <a:rPr lang="en-CA" dirty="0" smtClean="0"/>
              <a:t>domexample.html:</a:t>
            </a:r>
          </a:p>
          <a:p>
            <a:r>
              <a:rPr lang="en-CA" dirty="0" smtClean="0"/>
              <a:t>Asks the user whether he/she wants to modify the style of Humpty Dumpty</a:t>
            </a:r>
          </a:p>
          <a:p>
            <a:r>
              <a:rPr lang="en-CA" dirty="0" smtClean="0"/>
              <a:t>If so, do the following:</a:t>
            </a:r>
          </a:p>
          <a:p>
            <a:pPr lvl="1"/>
            <a:r>
              <a:rPr lang="en-CA" dirty="0" smtClean="0"/>
              <a:t>Set the border of the first line to 10px solid navy</a:t>
            </a:r>
          </a:p>
          <a:p>
            <a:pPr lvl="1"/>
            <a:r>
              <a:rPr lang="en-CA" dirty="0" smtClean="0"/>
              <a:t>Align the second line on the center of the page</a:t>
            </a:r>
          </a:p>
          <a:p>
            <a:pPr lvl="1"/>
            <a:r>
              <a:rPr lang="en-CA" dirty="0" smtClean="0"/>
              <a:t>Set the background color of the third line to brown</a:t>
            </a:r>
          </a:p>
          <a:p>
            <a:pPr lvl="1"/>
            <a:r>
              <a:rPr lang="en-CA" dirty="0" smtClean="0"/>
              <a:t>Set the letter spacing of the fourth line to 2px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u="sng" dirty="0">
                <a:solidFill>
                  <a:srgbClr val="FF0000"/>
                </a:solidFill>
              </a:rPr>
              <a:t>Exercise </a:t>
            </a:r>
            <a:r>
              <a:rPr lang="en-CA" u="sng" dirty="0" smtClean="0">
                <a:solidFill>
                  <a:srgbClr val="FF0000"/>
                </a:solidFill>
              </a:rPr>
              <a:t>2:</a:t>
            </a:r>
            <a:endParaRPr lang="en-CA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Modify addition.html as follows:</a:t>
            </a:r>
          </a:p>
          <a:p>
            <a:r>
              <a:rPr lang="en-CA" dirty="0" smtClean="0"/>
              <a:t>Set the result field to green if the user answers the question correctly, red otherwise</a:t>
            </a:r>
            <a:endParaRPr lang="en-CA" dirty="0"/>
          </a:p>
          <a:p>
            <a:r>
              <a:rPr lang="en-CA" dirty="0" smtClean="0"/>
              <a:t>If the user doesn’t enter a valid number, the &lt;h1&gt; element turns into a solid red box with a black border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96978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In-Class Exercise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Complete twentyonedealer.html based on the comments in the page source.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Submit this exercise via SLATE2 </a:t>
            </a:r>
            <a:r>
              <a:rPr lang="en-CA" dirty="0" err="1" smtClean="0"/>
              <a:t>Dropbox</a:t>
            </a:r>
            <a:r>
              <a:rPr lang="en-CA" dirty="0" smtClean="0"/>
              <a:t>.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 have used pop-up dialogs or the console log for all JavaScript output</a:t>
            </a:r>
          </a:p>
          <a:p>
            <a:endParaRPr lang="en-US" dirty="0"/>
          </a:p>
          <a:p>
            <a:r>
              <a:rPr lang="en-US" dirty="0" smtClean="0"/>
              <a:t>Typically, JavaScript output results in some change to the web page on the user’s end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colours</a:t>
            </a:r>
            <a:r>
              <a:rPr lang="en-US" dirty="0" smtClean="0"/>
              <a:t> and styles on the page</a:t>
            </a:r>
          </a:p>
          <a:p>
            <a:pPr lvl="1"/>
            <a:r>
              <a:rPr lang="en-US" dirty="0" smtClean="0"/>
              <a:t>Show/hide menus</a:t>
            </a:r>
          </a:p>
          <a:p>
            <a:pPr lvl="1"/>
            <a:r>
              <a:rPr lang="en-US" dirty="0" smtClean="0"/>
              <a:t>Modifying the contents of an element within the HTML document</a:t>
            </a:r>
          </a:p>
          <a:p>
            <a:pPr lvl="1"/>
            <a:r>
              <a:rPr lang="en-US" dirty="0" smtClean="0"/>
              <a:t>Loading new content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6267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 Object Model (DOM)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JavaScript programs running within a browser has access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Contains the internal representation of the DOM for an HTML document</a:t>
            </a:r>
          </a:p>
          <a:p>
            <a:endParaRPr lang="en-US" dirty="0" smtClean="0"/>
          </a:p>
          <a:p>
            <a:r>
              <a:rPr lang="en-US" dirty="0" smtClean="0"/>
              <a:t>Anything within the source code of some web page can be accessed through its DOM</a:t>
            </a:r>
          </a:p>
          <a:p>
            <a:pPr lvl="1"/>
            <a:r>
              <a:rPr lang="en-US" dirty="0" smtClean="0"/>
              <a:t>HTML tags and attributes</a:t>
            </a:r>
          </a:p>
          <a:p>
            <a:pPr lvl="1"/>
            <a:r>
              <a:rPr lang="en-US" dirty="0" smtClean="0"/>
              <a:t>CSS style rules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058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Parse Trees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structure of a document in any markup language can be structured as a tree of nodes</a:t>
            </a:r>
          </a:p>
          <a:p>
            <a:endParaRPr lang="en-US" dirty="0"/>
          </a:p>
          <a:p>
            <a:r>
              <a:rPr lang="en-US" dirty="0" smtClean="0"/>
              <a:t>For HTML documents read by a browser, an object is constructed for each element and relationships are formed based on its location within the document</a:t>
            </a:r>
          </a:p>
          <a:p>
            <a:endParaRPr lang="en-US" dirty="0" smtClean="0"/>
          </a:p>
          <a:p>
            <a:r>
              <a:rPr lang="en-US" dirty="0"/>
              <a:t>A parse tree always has one root</a:t>
            </a:r>
          </a:p>
          <a:p>
            <a:pPr lvl="1"/>
            <a:r>
              <a:rPr lang="en-US" dirty="0"/>
              <a:t>The root has no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Visually represented as an “upside-down tree” with the root at the 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have family relationships</a:t>
            </a:r>
          </a:p>
          <a:p>
            <a:pPr lvl="1"/>
            <a:r>
              <a:rPr lang="en-US" dirty="0"/>
              <a:t>Navigation methods move from one relation to another according to each one’s relationship to the </a:t>
            </a:r>
            <a:r>
              <a:rPr lang="en-US" i="1" dirty="0">
                <a:solidFill>
                  <a:srgbClr val="00B050"/>
                </a:solidFill>
              </a:rPr>
              <a:t>current node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child </a:t>
            </a:r>
            <a:r>
              <a:rPr lang="en-US" dirty="0"/>
              <a:t>node is one level farther from the root of the tree and refers to the current node as its </a:t>
            </a:r>
            <a:r>
              <a:rPr lang="en-US" i="1" dirty="0"/>
              <a:t>parent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A node can have any number of children but </a:t>
            </a:r>
            <a:r>
              <a:rPr lang="en-US" dirty="0" smtClean="0"/>
              <a:t>at most </a:t>
            </a:r>
            <a:r>
              <a:rPr lang="en-US" b="1" u="sng" dirty="0"/>
              <a:t>one</a:t>
            </a:r>
            <a:r>
              <a:rPr lang="en-US" dirty="0"/>
              <a:t> parent</a:t>
            </a:r>
          </a:p>
          <a:p>
            <a:endParaRPr lang="en-US" dirty="0"/>
          </a:p>
          <a:p>
            <a:r>
              <a:rPr lang="en-US" dirty="0"/>
              <a:t>Nodes with the same parent are called </a:t>
            </a:r>
            <a:r>
              <a:rPr lang="en-US" i="1" dirty="0"/>
              <a:t>siblings</a:t>
            </a:r>
            <a:endParaRPr lang="en-US" dirty="0"/>
          </a:p>
          <a:p>
            <a:pPr lvl="1"/>
            <a:r>
              <a:rPr lang="en-US" dirty="0"/>
              <a:t>The order of the siblings is determined by the order in which they appear in the </a:t>
            </a:r>
            <a:r>
              <a:rPr lang="en-US" dirty="0" smtClean="0"/>
              <a:t>original </a:t>
            </a:r>
            <a:r>
              <a:rPr lang="en-US" dirty="0"/>
              <a:t>document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7208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DOM Trees and 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HTML documents, the root is </a:t>
            </a:r>
            <a:r>
              <a:rPr lang="en-US" i="1" dirty="0" smtClean="0"/>
              <a:t>always</a:t>
            </a:r>
            <a:r>
              <a:rPr lang="en-US" dirty="0" smtClean="0"/>
              <a:t>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 built-in global variable that holds the root node of the tree</a:t>
            </a:r>
          </a:p>
          <a:p>
            <a:pPr lvl="1"/>
            <a:r>
              <a:rPr lang="en-US" dirty="0" smtClean="0"/>
              <a:t>Any element in the document that is not contained in the body of another element is a child of the root</a:t>
            </a:r>
          </a:p>
          <a:p>
            <a:endParaRPr lang="en-US" dirty="0" smtClean="0"/>
          </a:p>
          <a:p>
            <a:r>
              <a:rPr lang="en-US" dirty="0" smtClean="0"/>
              <a:t>All elements in an HTML document are represented as nodes (JavaScript objects)</a:t>
            </a:r>
          </a:p>
          <a:p>
            <a:pPr lvl="1"/>
            <a:r>
              <a:rPr lang="en-US" dirty="0" smtClean="0"/>
              <a:t>Each object has information on:</a:t>
            </a:r>
          </a:p>
          <a:p>
            <a:pPr lvl="2"/>
            <a:r>
              <a:rPr lang="en-US" dirty="0" smtClean="0"/>
              <a:t>The attributes associated with this node</a:t>
            </a:r>
          </a:p>
          <a:p>
            <a:pPr lvl="2"/>
            <a:r>
              <a:rPr lang="en-US" dirty="0" smtClean="0"/>
              <a:t>Any CSS styling applied to this node</a:t>
            </a:r>
          </a:p>
          <a:p>
            <a:pPr lvl="2"/>
            <a:r>
              <a:rPr lang="en-US" dirty="0" smtClean="0"/>
              <a:t>The body (contents) within the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Exercise:</a:t>
            </a:r>
            <a:r>
              <a:rPr lang="en-US" dirty="0" smtClean="0"/>
              <a:t> Examine index.html from your syst10199.javascriptbasics project and identify the child elements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Exercise:</a:t>
            </a:r>
            <a:r>
              <a:rPr lang="en-US" dirty="0"/>
              <a:t> </a:t>
            </a:r>
            <a:r>
              <a:rPr lang="en-US" dirty="0" smtClean="0"/>
              <a:t>HTML DOM Tree Worksheet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387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Browser’s DOM Using Chrome’s Developer 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Run the index.html file from your </a:t>
            </a:r>
            <a:r>
              <a:rPr lang="en-US" dirty="0" err="1" smtClean="0"/>
              <a:t>javascriptbasics</a:t>
            </a:r>
            <a:r>
              <a:rPr lang="en-US" dirty="0" smtClean="0"/>
              <a:t> project</a:t>
            </a:r>
          </a:p>
          <a:p>
            <a:endParaRPr lang="en-US" dirty="0"/>
          </a:p>
          <a:p>
            <a:r>
              <a:rPr lang="en-US" dirty="0" smtClean="0"/>
              <a:t>Open Developer Tools in Chrome (F12) and go to the Elements tab</a:t>
            </a:r>
          </a:p>
          <a:p>
            <a:pPr lvl="1"/>
            <a:r>
              <a:rPr lang="en-US" dirty="0" smtClean="0"/>
              <a:t>Displays a representation of the browser’s DOM for this page</a:t>
            </a:r>
          </a:p>
          <a:p>
            <a:endParaRPr lang="en-US" dirty="0"/>
          </a:p>
          <a:p>
            <a:r>
              <a:rPr lang="en-US" dirty="0" smtClean="0"/>
              <a:t>You can test changes to the page directly from within the Elements tab</a:t>
            </a:r>
          </a:p>
          <a:p>
            <a:pPr lvl="1"/>
            <a:r>
              <a:rPr lang="en-US" dirty="0" smtClean="0"/>
              <a:t>Right-click on the &lt;div&gt; tag and select “Add attribute”</a:t>
            </a:r>
          </a:p>
          <a:p>
            <a:pPr lvl="1"/>
            <a:r>
              <a:rPr lang="en-US" dirty="0" smtClean="0"/>
              <a:t>Type align=“center” and hit ENTER</a:t>
            </a:r>
          </a:p>
          <a:p>
            <a:pPr lvl="1"/>
            <a:r>
              <a:rPr lang="en-US" dirty="0" smtClean="0"/>
              <a:t>The changes should immediately be reflected on the page</a:t>
            </a:r>
          </a:p>
          <a:p>
            <a:pPr lvl="1"/>
            <a:r>
              <a:rPr lang="en-US" dirty="0" smtClean="0"/>
              <a:t>Note that your page source does not change!</a:t>
            </a:r>
          </a:p>
          <a:p>
            <a:endParaRPr lang="en-US" dirty="0"/>
          </a:p>
          <a:p>
            <a:r>
              <a:rPr lang="en-US" dirty="0" smtClean="0"/>
              <a:t>You can also:</a:t>
            </a:r>
          </a:p>
          <a:p>
            <a:pPr lvl="1"/>
            <a:r>
              <a:rPr lang="en-US" dirty="0" smtClean="0"/>
              <a:t>Add HTML code: </a:t>
            </a:r>
            <a:r>
              <a:rPr lang="en-US" dirty="0" smtClean="0">
                <a:sym typeface="Wingdings" panose="05000000000000000000" pitchFamily="2" charset="2"/>
              </a:rPr>
              <a:t>Right-click  Edit as HTML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Delete nodes: Right-click  Delete node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Exercise:</a:t>
            </a:r>
            <a:r>
              <a:rPr lang="en-US" dirty="0" smtClean="0">
                <a:sym typeface="Wingdings" panose="05000000000000000000" pitchFamily="2" charset="2"/>
              </a:rPr>
              <a:t> From the Elements tab, add another link that goes to your </a:t>
            </a:r>
            <a:r>
              <a:rPr lang="en-US" dirty="0" err="1" smtClean="0">
                <a:sym typeface="Wingdings" panose="05000000000000000000" pitchFamily="2" charset="2"/>
              </a:rPr>
              <a:t>favourite</a:t>
            </a:r>
            <a:r>
              <a:rPr lang="en-US" dirty="0" smtClean="0">
                <a:sym typeface="Wingdings" panose="05000000000000000000" pitchFamily="2" charset="2"/>
              </a:rPr>
              <a:t> web site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Note that you can also access the browser’s DOM from the JavaScript console by typing “document” and hitting ENTER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580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Objects in JavaScript are similar to their Java counterparts in that they consist of</a:t>
            </a:r>
          </a:p>
          <a:p>
            <a:pPr lvl="1"/>
            <a:r>
              <a:rPr lang="en-US" dirty="0" smtClean="0"/>
              <a:t>Functions (methods)</a:t>
            </a:r>
          </a:p>
          <a:p>
            <a:pPr lvl="1"/>
            <a:r>
              <a:rPr lang="en-US" dirty="0" smtClean="0"/>
              <a:t>Properties (fields)</a:t>
            </a:r>
          </a:p>
          <a:p>
            <a:endParaRPr lang="en-US" dirty="0"/>
          </a:p>
          <a:p>
            <a:r>
              <a:rPr lang="en-US" dirty="0" smtClean="0"/>
              <a:t>Invoking an object’s function in JavaScript is exactly the same as it is in Java</a:t>
            </a:r>
          </a:p>
          <a:p>
            <a:pPr lvl="1"/>
            <a:r>
              <a:rPr lang="en-US" dirty="0" smtClean="0"/>
              <a:t>Use the dot operator to access the functions and variables of the object</a:t>
            </a:r>
          </a:p>
          <a:p>
            <a:pPr lvl="1"/>
            <a:r>
              <a:rPr lang="en-US" dirty="0" smtClean="0"/>
              <a:t>Arguments are passed into a function in the same fashion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Exercise:</a:t>
            </a:r>
            <a:r>
              <a:rPr lang="en-US" dirty="0" smtClean="0"/>
              <a:t> JavaScript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Open the JavaScript console in Chrome and create a variable with the text “Sheridan College”</a:t>
            </a:r>
          </a:p>
          <a:p>
            <a:pPr lvl="1"/>
            <a:r>
              <a:rPr lang="en-US" dirty="0" smtClean="0"/>
              <a:t>Display the following to the console log:</a:t>
            </a:r>
          </a:p>
          <a:p>
            <a:pPr lvl="2"/>
            <a:r>
              <a:rPr lang="en-US" dirty="0" smtClean="0"/>
              <a:t>The length of the text</a:t>
            </a:r>
          </a:p>
          <a:p>
            <a:pPr lvl="2"/>
            <a:r>
              <a:rPr lang="en-US" dirty="0" smtClean="0"/>
              <a:t>The first and last characters</a:t>
            </a:r>
          </a:p>
          <a:p>
            <a:pPr lvl="2"/>
            <a:r>
              <a:rPr lang="en-US" dirty="0" smtClean="0"/>
              <a:t>The index of the first and last ‘e’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0489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Square Bracket Notation for Accessing a JavaScript Object’s Functions and Properties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JavaScript also has square bracket notation to access the functions and properties of an object</a:t>
            </a:r>
          </a:p>
          <a:p>
            <a:pPr lvl="1"/>
            <a:r>
              <a:rPr lang="en-CA" dirty="0" smtClean="0"/>
              <a:t>For accessing functions, you place the argument list immediately after the closing square bracket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u="sng" dirty="0" smtClean="0"/>
              <a:t>Example:</a:t>
            </a:r>
          </a:p>
          <a:p>
            <a:pPr marL="0" indent="0">
              <a:buNone/>
            </a:pPr>
            <a:endParaRPr lang="en-CA" u="sng" dirty="0" smtClean="0"/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World!”;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Display the length of the text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CA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[“length”]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Display the first character in the text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CA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CA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CA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r>
              <a:rPr lang="en-CA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Exercise:</a:t>
            </a:r>
            <a:r>
              <a:rPr lang="en-US" dirty="0"/>
              <a:t> </a:t>
            </a:r>
            <a:r>
              <a:rPr lang="en-US" dirty="0" smtClean="0"/>
              <a:t>Modify the previous exercise by replacing all dot notation with square bracket notation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Unlike the dot operator, the square bracket operator allows you to </a:t>
            </a:r>
            <a:r>
              <a:rPr lang="en-CA" i="1" dirty="0"/>
              <a:t>dynamically</a:t>
            </a:r>
            <a:r>
              <a:rPr lang="en-CA" dirty="0"/>
              <a:t> access a property/function at </a:t>
            </a:r>
            <a:r>
              <a:rPr lang="en-CA" dirty="0" smtClean="0"/>
              <a:t>runtime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u="sng" dirty="0"/>
              <a:t>Example</a:t>
            </a:r>
            <a:r>
              <a:rPr lang="en-CA" u="sng" dirty="0" smtClean="0"/>
              <a:t>:</a:t>
            </a:r>
          </a:p>
          <a:p>
            <a:pPr marL="0" indent="0">
              <a:buNone/>
            </a:pPr>
            <a:endParaRPr lang="en-CA" u="sng" dirty="0"/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prompt(“Enter a property of the Math object: ”);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 to the console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CA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CA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endParaRPr lang="en-CA" dirty="0" smtClean="0"/>
          </a:p>
          <a:p>
            <a:pPr lvl="2"/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a Node in 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 can use any number of functions of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dirty="0" smtClean="0"/>
              <a:t> object to access any Node in the DOM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– Returns the node with the matching id attribute value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</a:t>
            </a:r>
            <a:r>
              <a:rPr lang="en-CA" dirty="0"/>
              <a:t>– Returns </a:t>
            </a:r>
            <a:r>
              <a:rPr lang="en-CA" dirty="0" smtClean="0"/>
              <a:t>an array of nodes with the matching tag name</a:t>
            </a:r>
            <a:endParaRPr lang="en-CA" dirty="0"/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getElementByClassName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</a:t>
            </a:r>
            <a:r>
              <a:rPr lang="en-CA" dirty="0"/>
              <a:t>– Returns </a:t>
            </a:r>
            <a:r>
              <a:rPr lang="en-CA" dirty="0" smtClean="0"/>
              <a:t>an array of nodes with the matching class attribute value</a:t>
            </a:r>
          </a:p>
          <a:p>
            <a:pPr lvl="1"/>
            <a:r>
              <a:rPr lang="en-CA" dirty="0" smtClean="0"/>
              <a:t>Many more options…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 will focus on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 for </a:t>
            </a:r>
            <a:r>
              <a:rPr lang="en-CA" dirty="0" smtClean="0"/>
              <a:t>now</a:t>
            </a:r>
          </a:p>
          <a:p>
            <a:pPr lvl="1"/>
            <a:r>
              <a:rPr lang="en-CA" dirty="0"/>
              <a:t>Recall that for any HTML element, its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dirty="0"/>
              <a:t> attribute value </a:t>
            </a:r>
            <a:r>
              <a:rPr lang="en-CA" u="sng" dirty="0"/>
              <a:t>must</a:t>
            </a:r>
            <a:r>
              <a:rPr lang="en-CA" dirty="0"/>
              <a:t> be unique within the page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1673</TotalTime>
  <Words>1398</Words>
  <Application>Microsoft Office PowerPoint</Application>
  <PresentationFormat>On-screen Show (4:3)</PresentationFormat>
  <Paragraphs>223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JustinSheridanTheme</vt:lpstr>
      <vt:lpstr>SYST 10199 Web Development 2</vt:lpstr>
      <vt:lpstr>Recall…</vt:lpstr>
      <vt:lpstr>The Document Object Model (DOM)</vt:lpstr>
      <vt:lpstr>DOM Parse Trees</vt:lpstr>
      <vt:lpstr>HTML DOM Trees and JavaScript</vt:lpstr>
      <vt:lpstr>Accessing the Browser’s DOM Using Chrome’s Developer Tools</vt:lpstr>
      <vt:lpstr>JavaScript Objects</vt:lpstr>
      <vt:lpstr>Square Bracket Notation for Accessing a JavaScript Object’s Functions and Properties</vt:lpstr>
      <vt:lpstr>Accessing a Node in JavaScript</vt:lpstr>
      <vt:lpstr>Common Properties of a JavaScript Node Object</vt:lpstr>
      <vt:lpstr>Changing the Contents of a Node (Element) </vt:lpstr>
      <vt:lpstr>Changing the Style of a Node (Element)</vt:lpstr>
      <vt:lpstr>In-Class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91</cp:revision>
  <dcterms:created xsi:type="dcterms:W3CDTF">2011-09-04T07:35:13Z</dcterms:created>
  <dcterms:modified xsi:type="dcterms:W3CDTF">2014-01-17T12:36:08Z</dcterms:modified>
</cp:coreProperties>
</file>