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80" r:id="rId2"/>
    <p:sldId id="282" r:id="rId3"/>
    <p:sldId id="284" r:id="rId4"/>
    <p:sldId id="283" r:id="rId5"/>
    <p:sldId id="285" r:id="rId6"/>
    <p:sldId id="286" r:id="rId7"/>
    <p:sldId id="287" r:id="rId8"/>
    <p:sldId id="290" r:id="rId9"/>
    <p:sldId id="258" r:id="rId10"/>
    <p:sldId id="259" r:id="rId11"/>
    <p:sldId id="261" r:id="rId12"/>
    <p:sldId id="264" r:id="rId13"/>
    <p:sldId id="292" r:id="rId14"/>
    <p:sldId id="291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660"/>
  </p:normalViewPr>
  <p:slideViewPr>
    <p:cSldViewPr>
      <p:cViewPr varScale="1">
        <p:scale>
          <a:sx n="89" d="100"/>
          <a:sy n="8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6B8-A5D6-4D9D-B3FA-FF22F86E6FEA}" type="datetimeFigureOut">
              <a:rPr lang="en-CA" smtClean="0"/>
              <a:pPr/>
              <a:t>24/01/2014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A94B-0677-4B89-A10D-938C5FA999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1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" y="762000"/>
            <a:ext cx="762000" cy="59436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17463"/>
            <a:ext cx="1076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600200" y="1371600"/>
            <a:ext cx="6781800" cy="14335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C0C0C0">
                  <a:gamma/>
                  <a:tint val="56078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solidFill>
                  <a:srgbClr val="000066"/>
                </a:solidFill>
                <a:latin typeface="Technical" pitchFamily="66" charset="0"/>
              </a:rPr>
              <a:t>PROG 10082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000066"/>
                </a:solidFill>
                <a:latin typeface="Technical" pitchFamily="66" charset="0"/>
              </a:rPr>
              <a:t>Object Oriented Programming 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828800" y="3962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28800" y="3962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>
              <a:latin typeface="Verdana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0600" y="4005263"/>
            <a:ext cx="8001000" cy="170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042988" y="4365625"/>
            <a:ext cx="7921625" cy="431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CA" dirty="0" smtClean="0"/>
              <a:t>Description</a:t>
            </a:r>
            <a:endParaRPr lang="en-CA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_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kumimoji="0" lang="en-US" dirty="0" smtClean="0"/>
              <a:t>PROG 10082</a:t>
            </a:r>
            <a:br>
              <a:rPr kumimoji="0" lang="en-US" dirty="0" smtClean="0"/>
            </a:br>
            <a:r>
              <a:rPr kumimoji="0" lang="en-US" dirty="0" smtClean="0"/>
              <a:t>Object Oriented Programming 1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Lesson XX</a:t>
            </a:r>
          </a:p>
          <a:p>
            <a:pPr lvl="0" eaLnBrk="1" latinLnBrk="0" hangingPunct="1"/>
            <a:r>
              <a:rPr kumimoji="0" lang="en-US" dirty="0" smtClean="0"/>
              <a:t>Lesson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91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eridancollege.c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 10199</a:t>
            </a:r>
            <a:br>
              <a:rPr lang="en-CA" dirty="0" smtClean="0"/>
            </a:br>
            <a:r>
              <a:rPr lang="en-CA" dirty="0" smtClean="0"/>
              <a:t>Web Development 2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</a:p>
          <a:p>
            <a:r>
              <a:rPr lang="en-US" dirty="0" smtClean="0"/>
              <a:t>JavaScript Arrays, Functions, Event Handling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32773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 Mouse Events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A common interaction for which you implement event handling is the user’s mouse performing some action</a:t>
            </a:r>
          </a:p>
          <a:p>
            <a:endParaRPr lang="en-CA" dirty="0" smtClean="0"/>
          </a:p>
          <a:p>
            <a:r>
              <a:rPr lang="en-CA" dirty="0" smtClean="0"/>
              <a:t>To implement event handling for a particular source, you specify the appropriate event attribute name within the element’s opening tag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CA" dirty="0" smtClean="0"/>
              <a:t> </a:t>
            </a:r>
            <a:r>
              <a:rPr lang="en-CA" dirty="0" smtClean="0">
                <a:sym typeface="Wingdings" panose="05000000000000000000" pitchFamily="2" charset="2"/>
              </a:rPr>
              <a:t> Triggered when the user clicks on the source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ondblclick</a:t>
            </a:r>
            <a:r>
              <a:rPr lang="en-CA" dirty="0" smtClean="0"/>
              <a:t> </a:t>
            </a:r>
            <a:r>
              <a:rPr lang="en-CA" dirty="0">
                <a:sym typeface="Wingdings" panose="05000000000000000000" pitchFamily="2" charset="2"/>
              </a:rPr>
              <a:t> Triggered when the user </a:t>
            </a:r>
            <a:r>
              <a:rPr lang="en-CA" dirty="0" smtClean="0">
                <a:sym typeface="Wingdings" panose="05000000000000000000" pitchFamily="2" charset="2"/>
              </a:rPr>
              <a:t>double-clicks </a:t>
            </a:r>
            <a:r>
              <a:rPr lang="en-CA" dirty="0">
                <a:sym typeface="Wingdings" panose="05000000000000000000" pitchFamily="2" charset="2"/>
              </a:rPr>
              <a:t>on the </a:t>
            </a:r>
            <a:r>
              <a:rPr lang="en-CA" dirty="0" smtClean="0">
                <a:sym typeface="Wingdings" panose="05000000000000000000" pitchFamily="2" charset="2"/>
              </a:rPr>
              <a:t>source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onmouseup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onmousedown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>
                <a:sym typeface="Wingdings" panose="05000000000000000000" pitchFamily="2" charset="2"/>
              </a:rPr>
              <a:t>Triggered when </a:t>
            </a:r>
            <a:r>
              <a:rPr lang="en-CA" dirty="0" smtClean="0">
                <a:sym typeface="Wingdings" panose="05000000000000000000" pitchFamily="2" charset="2"/>
              </a:rPr>
              <a:t>a mouse button is pressed/released over the source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n-CA" dirty="0" smtClean="0"/>
              <a:t> </a:t>
            </a:r>
            <a:r>
              <a:rPr lang="en-CA" dirty="0">
                <a:sym typeface="Wingdings" panose="05000000000000000000" pitchFamily="2" charset="2"/>
              </a:rPr>
              <a:t> Triggered when the </a:t>
            </a:r>
            <a:r>
              <a:rPr lang="en-CA" dirty="0" smtClean="0">
                <a:sym typeface="Wingdings" panose="05000000000000000000" pitchFamily="2" charset="2"/>
              </a:rPr>
              <a:t>mouse moves onto/out of the boundary box of the source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onmousemove</a:t>
            </a:r>
            <a:r>
              <a:rPr lang="en-CA" dirty="0" smtClean="0"/>
              <a:t> </a:t>
            </a:r>
            <a:r>
              <a:rPr lang="en-CA" dirty="0">
                <a:sym typeface="Wingdings" panose="05000000000000000000" pitchFamily="2" charset="2"/>
              </a:rPr>
              <a:t> Triggered </a:t>
            </a:r>
            <a:r>
              <a:rPr lang="en-CA" dirty="0" smtClean="0">
                <a:sym typeface="Wingdings" panose="05000000000000000000" pitchFamily="2" charset="2"/>
              </a:rPr>
              <a:t>every time the mouse moves while it is within the boundary box of the source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The value of the event attribute will typically be:</a:t>
            </a:r>
          </a:p>
          <a:p>
            <a:pPr lvl="1"/>
            <a:r>
              <a:rPr lang="en-CA" dirty="0" smtClean="0"/>
              <a:t>A series of JavaScript statements to execute</a:t>
            </a:r>
          </a:p>
          <a:p>
            <a:pPr lvl="1"/>
            <a:r>
              <a:rPr lang="en-CA" dirty="0" smtClean="0"/>
              <a:t>A JavaScript function</a:t>
            </a:r>
          </a:p>
          <a:p>
            <a:pPr lvl="2"/>
            <a:r>
              <a:rPr lang="en-CA" dirty="0" smtClean="0"/>
              <a:t>Whenever the specified event is performed on the source, the body of the function will be executed</a:t>
            </a:r>
          </a:p>
          <a:p>
            <a:endParaRPr lang="en-CA" dirty="0" smtClean="0"/>
          </a:p>
          <a:p>
            <a:r>
              <a:rPr lang="en-CA" dirty="0"/>
              <a:t>In-Class Exercise:</a:t>
            </a:r>
          </a:p>
          <a:p>
            <a:pPr lvl="1"/>
            <a:r>
              <a:rPr lang="en-CA" dirty="0" smtClean="0"/>
              <a:t>Create a new HTML page called </a:t>
            </a:r>
            <a:r>
              <a:rPr lang="en-CA" b="1" dirty="0" smtClean="0"/>
              <a:t>mouseevents.html</a:t>
            </a:r>
            <a:r>
              <a:rPr lang="en-CA" dirty="0" smtClean="0"/>
              <a:t> in your </a:t>
            </a:r>
            <a:r>
              <a:rPr lang="en-CA" dirty="0" err="1" smtClean="0"/>
              <a:t>javascriptbasics</a:t>
            </a:r>
            <a:r>
              <a:rPr lang="en-CA" dirty="0" smtClean="0"/>
              <a:t> project and experiment with the various mouse events on text elements as the source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Button/Link Events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The most commonly clicked components are buttons and links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type=“button” value=“Click Here”&gt;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Add the button to your mouseevents.html page and try clicking it.  What happens?</a:t>
            </a:r>
          </a:p>
          <a:p>
            <a:endParaRPr lang="en-CA" dirty="0"/>
          </a:p>
          <a:p>
            <a:r>
              <a:rPr lang="en-CA" dirty="0" smtClean="0"/>
              <a:t>In order for a button click to perform some action, you typically add the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CA" dirty="0" smtClean="0"/>
              <a:t> attribute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type=“button” value=“Click Here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=‘alert(“You clicked me!”);’&gt;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You can also modify the look and feel of a link based on various mouse events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u="sng" dirty="0" smtClean="0">
                <a:solidFill>
                  <a:srgbClr val="FF0000"/>
                </a:solidFill>
              </a:rPr>
              <a:t>In-Class Exercise 1: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Create a new JavaScript file, buttonfunctions.js, inside a new </a:t>
            </a:r>
            <a:r>
              <a:rPr lang="en-CA" dirty="0" err="1" smtClean="0"/>
              <a:t>js</a:t>
            </a:r>
            <a:r>
              <a:rPr lang="en-CA" dirty="0" smtClean="0"/>
              <a:t> folder.   Create a function called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modifyLink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 which finds the element with the id “</a:t>
            </a:r>
            <a:r>
              <a:rPr lang="en-CA" dirty="0" err="1" smtClean="0"/>
              <a:t>modifylink</a:t>
            </a:r>
            <a:r>
              <a:rPr lang="en-CA" dirty="0" smtClean="0"/>
              <a:t>” and change the font size to 12px.  Add a link to mouseevents.html inside an &lt;h1&gt; with the id “</a:t>
            </a:r>
            <a:r>
              <a:rPr lang="en-CA" dirty="0" err="1" smtClean="0"/>
              <a:t>modifylink</a:t>
            </a:r>
            <a:r>
              <a:rPr lang="en-CA" dirty="0" smtClean="0"/>
              <a:t>”.  Set the </a:t>
            </a:r>
            <a:r>
              <a:rPr lang="en-CA" dirty="0" err="1" smtClean="0"/>
              <a:t>href</a:t>
            </a:r>
            <a:r>
              <a:rPr lang="en-CA" dirty="0" smtClean="0"/>
              <a:t> attribute of the link as empty (to reload the current page) and add the following statements to the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CA" dirty="0" smtClean="0"/>
              <a:t> attribute: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modifyLink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What happens if you remove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r>
              <a:rPr lang="en-CA" dirty="0" smtClean="0"/>
              <a:t> statement?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Exercises: Button Events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u="sng" dirty="0" smtClean="0">
                <a:solidFill>
                  <a:srgbClr val="FF0000"/>
                </a:solidFill>
              </a:rPr>
              <a:t>Exercise 1: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Create </a:t>
            </a:r>
            <a:r>
              <a:rPr lang="en-CA" dirty="0"/>
              <a:t>a new web page called </a:t>
            </a:r>
            <a:r>
              <a:rPr lang="en-CA" dirty="0">
                <a:solidFill>
                  <a:srgbClr val="7030A0"/>
                </a:solidFill>
              </a:rPr>
              <a:t>buttonexercise.html</a:t>
            </a:r>
            <a:r>
              <a:rPr lang="en-CA" dirty="0"/>
              <a:t> that contains a red button with the initial text “</a:t>
            </a:r>
            <a:r>
              <a:rPr lang="en-CA" dirty="0" err="1"/>
              <a:t>Unpressed</a:t>
            </a:r>
            <a:r>
              <a:rPr lang="en-CA" dirty="0" smtClean="0"/>
              <a:t>”.  Every time the button is clicked, the button text should be changed to “Pressed X times”, where X is the number of times the button was clicked.  The button color should also alternate between red and blue for each button press.  Create </a:t>
            </a:r>
            <a:r>
              <a:rPr lang="en-CA" dirty="0"/>
              <a:t>a JavaScript function (inside a separate JavaScript file) that </a:t>
            </a:r>
            <a:r>
              <a:rPr lang="en-CA" dirty="0" smtClean="0"/>
              <a:t>performs the event handling for the above button.  You will need a global variable to keep track of the number of button clicks.  Don’t forget to add your JavaScript file to the page!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u="sng" dirty="0">
                <a:solidFill>
                  <a:srgbClr val="FF0000"/>
                </a:solidFill>
              </a:rPr>
              <a:t>Exercise </a:t>
            </a:r>
            <a:r>
              <a:rPr lang="en-CA" u="sng" dirty="0" smtClean="0">
                <a:solidFill>
                  <a:srgbClr val="FF0000"/>
                </a:solidFill>
              </a:rPr>
              <a:t>2:</a:t>
            </a: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Create the following functions </a:t>
            </a:r>
            <a:r>
              <a:rPr lang="en-CA" dirty="0"/>
              <a:t>inside your JavaScript </a:t>
            </a:r>
            <a:r>
              <a:rPr lang="en-CA" dirty="0" smtClean="0"/>
              <a:t>file: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CA" dirty="0" smtClean="0"/>
              <a:t>A function that takes in two parameters, the minimum and maximum value, and returns a random integer between the two values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CA" dirty="0" smtClean="0"/>
              <a:t>A function that repeatedly displays the </a:t>
            </a:r>
            <a:r>
              <a:rPr lang="en-CA" dirty="0"/>
              <a:t>text “Are we there yet?” inside the page element with the id “</a:t>
            </a:r>
            <a:r>
              <a:rPr lang="en-CA" dirty="0" err="1"/>
              <a:t>annoyingkid</a:t>
            </a:r>
            <a:r>
              <a:rPr lang="en-CA" dirty="0" smtClean="0"/>
              <a:t>”. </a:t>
            </a:r>
            <a:r>
              <a:rPr lang="en-CA" dirty="0"/>
              <a:t> </a:t>
            </a:r>
            <a:r>
              <a:rPr lang="en-CA" dirty="0" smtClean="0"/>
              <a:t>The number of times to repeat the text is based on a numerical parameter taken in by the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Add the following to </a:t>
            </a:r>
            <a:r>
              <a:rPr lang="en-CA" dirty="0">
                <a:solidFill>
                  <a:srgbClr val="7030A0"/>
                </a:solidFill>
              </a:rPr>
              <a:t>buttonexercise.html</a:t>
            </a:r>
            <a:r>
              <a:rPr lang="en-CA" dirty="0" smtClean="0"/>
              <a:t> 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CA" dirty="0" smtClean="0"/>
              <a:t>A text element with the id “</a:t>
            </a:r>
            <a:r>
              <a:rPr lang="en-CA" dirty="0" err="1" smtClean="0"/>
              <a:t>annoyingkid</a:t>
            </a:r>
            <a:r>
              <a:rPr lang="en-CA" dirty="0" smtClean="0"/>
              <a:t>” 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CA" dirty="0" smtClean="0"/>
              <a:t>A button which, when clicked, will display “Are we there yet?” between 1 and 50 times. 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 Literals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JavaScript functions are values that can be: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tored in variables</a:t>
            </a:r>
          </a:p>
          <a:p>
            <a:pPr lvl="1"/>
            <a:r>
              <a:rPr lang="en-CA" dirty="0" smtClean="0"/>
              <a:t>Passed as parameters to other functions</a:t>
            </a:r>
          </a:p>
          <a:p>
            <a:pPr lvl="1"/>
            <a:r>
              <a:rPr lang="en-CA" dirty="0" smtClean="0"/>
              <a:t>Return values of functions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For the function declaration below, a variable </a:t>
            </a:r>
            <a:r>
              <a:rPr lang="en-CA" dirty="0"/>
              <a:t>named add is created and assigned a function </a:t>
            </a:r>
            <a:r>
              <a:rPr lang="en-CA" dirty="0" smtClean="0"/>
              <a:t>value</a:t>
            </a:r>
          </a:p>
          <a:p>
            <a:pPr marL="0" indent="0" defTabSz="45720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{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alert(a + b);</a:t>
            </a:r>
          </a:p>
          <a:p>
            <a:pPr marL="0" indent="0" defTabSz="45720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457200">
              <a:buNone/>
            </a:pPr>
            <a:endParaRPr lang="en-CA" dirty="0" smtClean="0"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CA" dirty="0" smtClean="0">
                <a:cs typeface="Courier New" panose="02070309020205020404" pitchFamily="49" charset="0"/>
              </a:rPr>
              <a:t>is equivalent to</a:t>
            </a:r>
          </a:p>
          <a:p>
            <a:pPr marL="0" indent="0" defTabSz="45720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= function(a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b) {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alert(a + b);</a:t>
            </a:r>
          </a:p>
          <a:p>
            <a:pPr marL="0" indent="0" defTabSz="45720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endParaRPr lang="en-CA" dirty="0" smtClean="0">
              <a:cs typeface="Courier New" panose="02070309020205020404" pitchFamily="49" charset="0"/>
            </a:endParaRPr>
          </a:p>
          <a:p>
            <a:pPr defTabSz="457200"/>
            <a:r>
              <a:rPr lang="en-CA" dirty="0" smtClean="0">
                <a:cs typeface="Courier New" panose="02070309020205020404" pitchFamily="49" charset="0"/>
              </a:rPr>
              <a:t>Note the semi-colon after the function block!  This is an example of a variable declaration with function literals</a:t>
            </a:r>
          </a:p>
          <a:p>
            <a:pPr lvl="1" defTabSz="457200"/>
            <a:r>
              <a:rPr lang="en-CA" dirty="0" smtClean="0">
                <a:cs typeface="Courier New" panose="02070309020205020404" pitchFamily="49" charset="0"/>
              </a:rPr>
              <a:t>The function is anonymous</a:t>
            </a:r>
            <a:endParaRPr lang="en-CA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99463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Event Handlers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So far, all event handling is done by placing JavaScript code within the event attribute</a:t>
            </a:r>
          </a:p>
          <a:p>
            <a:pPr lvl="1"/>
            <a:r>
              <a:rPr lang="en-CA" dirty="0" smtClean="0"/>
              <a:t>Some Drawbacks:</a:t>
            </a:r>
          </a:p>
          <a:p>
            <a:pPr lvl="2"/>
            <a:r>
              <a:rPr lang="en-CA" dirty="0" smtClean="0"/>
              <a:t>JavaScript is scattered throughout the file</a:t>
            </a:r>
          </a:p>
          <a:p>
            <a:pPr lvl="2"/>
            <a:r>
              <a:rPr lang="en-CA" dirty="0" smtClean="0"/>
              <a:t>Violates the separation of:</a:t>
            </a:r>
          </a:p>
          <a:p>
            <a:pPr lvl="3"/>
            <a:r>
              <a:rPr lang="en-CA" dirty="0" smtClean="0"/>
              <a:t>Interface structure (HTML)</a:t>
            </a:r>
          </a:p>
          <a:p>
            <a:pPr lvl="3"/>
            <a:r>
              <a:rPr lang="en-CA" dirty="0" smtClean="0"/>
              <a:t>Interface style (CSS)</a:t>
            </a:r>
          </a:p>
          <a:p>
            <a:pPr lvl="3"/>
            <a:r>
              <a:rPr lang="en-CA" dirty="0" smtClean="0"/>
              <a:t>Application functionality (JavaScript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Anonymous functions are created with its contents being the code that is in the attribute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It is best practice to add event handlers after the page has loaded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1995213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Event </a:t>
            </a:r>
            <a:r>
              <a:rPr lang="en-CA" dirty="0" smtClean="0"/>
              <a:t>Handlers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Event handlers can be added to a source after it is created:</a:t>
            </a:r>
          </a:p>
          <a:p>
            <a:pPr lvl="1"/>
            <a:r>
              <a:rPr lang="en-CA" dirty="0" smtClean="0"/>
              <a:t>Get the element from the DOM</a:t>
            </a:r>
          </a:p>
          <a:p>
            <a:pPr lvl="1"/>
            <a:r>
              <a:rPr lang="en-CA" dirty="0" smtClean="0"/>
              <a:t>Create a function and assign it to the attribute for the event handler</a:t>
            </a:r>
          </a:p>
          <a:p>
            <a:endParaRPr lang="en-CA" dirty="0"/>
          </a:p>
          <a:p>
            <a:pPr marL="0" indent="0" defTabSz="457200">
              <a:buNone/>
            </a:pPr>
            <a:r>
              <a:rPr lang="en-CA" u="sng" dirty="0" smtClean="0"/>
              <a:t>In-Class Exercise:</a:t>
            </a:r>
            <a:r>
              <a:rPr lang="en-CA" dirty="0" smtClean="0"/>
              <a:t>	Add a button with the id “</a:t>
            </a:r>
            <a:r>
              <a:rPr lang="en-CA" dirty="0" err="1" smtClean="0"/>
              <a:t>eventListenerTest</a:t>
            </a:r>
            <a:r>
              <a:rPr lang="en-CA" dirty="0" smtClean="0"/>
              <a:t>” and run file.  Add the code below in the JavaScript console.</a:t>
            </a:r>
            <a:endParaRPr lang="en-CA" u="sng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 defTabSz="457200">
              <a:buNone/>
            </a:pPr>
            <a:r>
              <a:rPr lang="en-C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a function that handles an event</a:t>
            </a:r>
          </a:p>
          <a:p>
            <a:pPr marL="0" indent="0" defTabSz="45720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eventTest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(event) {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alert(“View log for info on the event object”);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console.log(event);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event.target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event.clientX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“ ” +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event.clientY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45720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eventListenerTest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first argument is the event name (without the “on”)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second argument is code that is run when the event is fired.  Note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that there are no brackets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eventTest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7662593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Java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typical array declaration in Java: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scores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Based on the above declaration, what can we say about the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26267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 vs. Java Arrays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Similarities between JavaScript arrays and Java arrays:</a:t>
            </a:r>
          </a:p>
          <a:p>
            <a:pPr lvl="1"/>
            <a:r>
              <a:rPr lang="en-US" dirty="0" smtClean="0"/>
              <a:t>Arrays are zero-indexed</a:t>
            </a:r>
          </a:p>
          <a:p>
            <a:pPr lvl="1"/>
            <a:r>
              <a:rPr lang="en-US" dirty="0" smtClean="0"/>
              <a:t>Same notation for accessing an element of the array at a particular index</a:t>
            </a:r>
          </a:p>
          <a:p>
            <a:pPr lvl="1"/>
            <a:r>
              <a:rPr lang="en-US" dirty="0" smtClean="0"/>
              <a:t>You can access the length of an array using the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property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Recall that variables in JavaScript are weakly-typed</a:t>
            </a:r>
          </a:p>
          <a:p>
            <a:endParaRPr lang="en-US" dirty="0"/>
          </a:p>
          <a:p>
            <a:r>
              <a:rPr lang="en-US" dirty="0" smtClean="0"/>
              <a:t>Differences between JavaScript arrays vs. Java arrays:</a:t>
            </a:r>
          </a:p>
          <a:p>
            <a:pPr lvl="1"/>
            <a:r>
              <a:rPr lang="en-US" dirty="0" smtClean="0"/>
              <a:t>When declaring an array in JavaScript, you do not specify the data type of the contents</a:t>
            </a:r>
          </a:p>
          <a:p>
            <a:pPr lvl="1"/>
            <a:r>
              <a:rPr lang="en-US" dirty="0" smtClean="0"/>
              <a:t>A JavaScript array can have elements of different types</a:t>
            </a:r>
          </a:p>
          <a:p>
            <a:pPr lvl="1"/>
            <a:r>
              <a:rPr lang="en-US" dirty="0" smtClean="0"/>
              <a:t>You do not declare the size of the array in JavaScript</a:t>
            </a:r>
          </a:p>
          <a:p>
            <a:pPr lvl="1"/>
            <a:r>
              <a:rPr lang="en-US" dirty="0" smtClean="0"/>
              <a:t>The size of the array in JavaScript is dynamic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You can add elements to the array at an index </a:t>
            </a:r>
            <a:r>
              <a:rPr lang="en-US" u="sng" dirty="0" smtClean="0"/>
              <a:t>beyond</a:t>
            </a:r>
            <a:r>
              <a:rPr lang="en-US" dirty="0" smtClean="0"/>
              <a:t> the initial length of the array</a:t>
            </a:r>
          </a:p>
          <a:p>
            <a:pPr lvl="2"/>
            <a:r>
              <a:rPr lang="en-US" dirty="0" smtClean="0"/>
              <a:t>Different from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2"/>
            <a:r>
              <a:rPr lang="en-US" dirty="0" smtClean="0"/>
              <a:t>All elements that are in between have the special value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3"/>
            <a:r>
              <a:rPr lang="en-US" dirty="0" smtClean="0"/>
              <a:t>This special value can be treated the same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058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Arrays in JavaScript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few ways to declare an empty array: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emptyArray1 = [];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emptyArray2 = new Array();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What are the sizes of the arrays above?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want to declare an array with initial contents, you can comma-separate the values inside the square brackets (just like in Java)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[12, “one”, 5.9, -4, true];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Exercise:</a:t>
            </a:r>
            <a:r>
              <a:rPr lang="en-US" dirty="0"/>
              <a:t>	</a:t>
            </a:r>
            <a:r>
              <a:rPr lang="en-US" dirty="0" smtClean="0"/>
              <a:t>20 Doors</a:t>
            </a:r>
          </a:p>
          <a:p>
            <a:pPr marL="0" indent="0">
              <a:buNone/>
            </a:pPr>
            <a:r>
              <a:rPr lang="en-US" dirty="0" smtClean="0"/>
              <a:t>Create a script that store the prizes “$5000”, “Trip to Hawaii”,  “Scooter”, and “Year’s supply of dog food” to four distinct random doors numbered 1 to 20.  Prompt the user to select five doors and display a dialog box with the prizes the user won.  If the user did not select any doors containing prizes, the user wins a can opener.</a:t>
            </a:r>
          </a:p>
        </p:txBody>
      </p:sp>
    </p:spTree>
    <p:extLst>
      <p:ext uri="{BB962C8B-B14F-4D97-AF65-F5344CB8AC3E}">
        <p14:creationId xmlns:p14="http://schemas.microsoft.com/office/powerpoint/2010/main" val="36737208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Groups of Elements on a Page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the following functions of the global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 smtClean="0"/>
              <a:t> object:</a:t>
            </a: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– Returns an array of nodes with the matching tag name</a:t>
            </a: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getElementByClassName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– Returns an array of nodes with the matching class attribute value</a:t>
            </a:r>
          </a:p>
          <a:p>
            <a:endParaRPr lang="en-US" dirty="0" smtClean="0"/>
          </a:p>
          <a:p>
            <a:r>
              <a:rPr lang="en-US" dirty="0" smtClean="0"/>
              <a:t>There is also a way to get elements based on a CSS selector: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querySelectorAll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 </a:t>
            </a:r>
            <a:r>
              <a:rPr lang="en-CA" dirty="0"/>
              <a:t>– Returns an array of nodes with the matching </a:t>
            </a:r>
            <a:r>
              <a:rPr lang="en-CA" dirty="0" smtClean="0"/>
              <a:t>CSS selector (you can also pass in a tag name)</a:t>
            </a:r>
          </a:p>
          <a:p>
            <a:endParaRPr lang="en-CA" dirty="0" smtClean="0"/>
          </a:p>
          <a:p>
            <a:r>
              <a:rPr lang="en-CA" dirty="0" smtClean="0"/>
              <a:t>In-Class Exercise:</a:t>
            </a:r>
          </a:p>
          <a:p>
            <a:pPr lvl="1"/>
            <a:r>
              <a:rPr lang="en-CA" dirty="0" smtClean="0"/>
              <a:t>Go to </a:t>
            </a:r>
            <a:r>
              <a:rPr lang="en-CA" dirty="0" smtClean="0">
                <a:hlinkClick r:id="rId2"/>
              </a:rPr>
              <a:t>www.sheridancollege.ca</a:t>
            </a:r>
            <a:r>
              <a:rPr lang="en-CA" dirty="0" smtClean="0"/>
              <a:t> and using the JavaScript console, get all the paragraph nodes in the document.  Use a loop to change the text of all paragraph nodes</a:t>
            </a:r>
            <a:endParaRPr lang="en-CA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387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Functions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Typically you want to interact with the user or change the contents of a page after it has loaded</a:t>
            </a:r>
          </a:p>
          <a:p>
            <a:endParaRPr lang="en-US" dirty="0"/>
          </a:p>
          <a:p>
            <a:r>
              <a:rPr lang="en-US" dirty="0" smtClean="0"/>
              <a:t>Functions can be defined while the page loads and executed sometime afterwards based on some user interaction</a:t>
            </a:r>
          </a:p>
          <a:p>
            <a:endParaRPr lang="en-US" dirty="0"/>
          </a:p>
          <a:p>
            <a:r>
              <a:rPr lang="en-US" dirty="0" smtClean="0"/>
              <a:t>The syntax of a JavaScript function declaration vs. Java methods:</a:t>
            </a:r>
          </a:p>
          <a:p>
            <a:pPr lvl="1"/>
            <a:r>
              <a:rPr lang="en-US" dirty="0" smtClean="0"/>
              <a:t>You specify the 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smtClean="0"/>
              <a:t>in the function header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You do not specify a return type for your function</a:t>
            </a:r>
          </a:p>
          <a:p>
            <a:pPr lvl="2"/>
            <a:r>
              <a:rPr lang="en-US" b="1" dirty="0" smtClean="0"/>
              <a:t>Return statements are optional!</a:t>
            </a:r>
          </a:p>
          <a:p>
            <a:pPr lvl="1"/>
            <a:r>
              <a:rPr lang="en-US" dirty="0" smtClean="0"/>
              <a:t>You do not specify a modifier (public, private, protected, etc.)</a:t>
            </a:r>
          </a:p>
          <a:p>
            <a:pPr lvl="1"/>
            <a:r>
              <a:rPr lang="en-US" dirty="0" smtClean="0"/>
              <a:t>You  do not need to specify parameter types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greeting(title, name)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4572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“Good day ” + title + “ ” + name;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580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Functions (continued)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Good practice is to define all functions inside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 smtClean="0"/>
              <a:t> element at the top of the document inside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 smtClean="0"/>
              <a:t> element</a:t>
            </a:r>
          </a:p>
          <a:p>
            <a:endParaRPr lang="en-US" dirty="0"/>
          </a:p>
          <a:p>
            <a:r>
              <a:rPr lang="en-US" dirty="0" smtClean="0"/>
              <a:t>You can also define JavaScript functions inside a separate JavaScript file(s) and load the file(s) using the </a:t>
            </a:r>
            <a:r>
              <a:rPr lang="en-US" dirty="0" err="1" smtClean="0">
                <a:solidFill>
                  <a:srgbClr val="7030A0"/>
                </a:solidFill>
              </a:rPr>
              <a:t>src</a:t>
            </a:r>
            <a:r>
              <a:rPr lang="en-US" dirty="0" smtClean="0"/>
              <a:t> attribute of an empty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All JavaScript files have a 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js</a:t>
            </a:r>
            <a:r>
              <a:rPr lang="en-US" dirty="0" smtClean="0"/>
              <a:t> extension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element can either load an external JavaScript file or directly place JavaScript code inside but </a:t>
            </a:r>
            <a:r>
              <a:rPr lang="en-US" i="1" dirty="0" smtClean="0">
                <a:solidFill>
                  <a:srgbClr val="C00000"/>
                </a:solidFill>
              </a:rPr>
              <a:t>never both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If you need to load an external file and have JavaScript directly on the page you need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type=“text/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/greeting.js”&gt;</a:t>
            </a:r>
          </a:p>
          <a:p>
            <a:pPr marL="0" indent="0" defTabSz="4572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JavaScript functions are similar to Java methods in that the code inside a function is not executed until you call it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0489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Functions and Variable Scope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variable scope vs. JavaScript variable scope</a:t>
            </a:r>
          </a:p>
          <a:p>
            <a:pPr lvl="1"/>
            <a:r>
              <a:rPr lang="en-US" dirty="0" smtClean="0"/>
              <a:t>All variables in Java are declared at block-level</a:t>
            </a:r>
          </a:p>
          <a:p>
            <a:pPr lvl="2"/>
            <a:r>
              <a:rPr lang="en-US" dirty="0" smtClean="0"/>
              <a:t>Accessible within the set of curly braces in which it was declared</a:t>
            </a:r>
          </a:p>
          <a:p>
            <a:pPr lvl="1"/>
            <a:r>
              <a:rPr lang="en-US" dirty="0" smtClean="0"/>
              <a:t>JavaScript variables can have global or function level scope</a:t>
            </a:r>
          </a:p>
          <a:p>
            <a:pPr lvl="2"/>
            <a:r>
              <a:rPr lang="en-US" dirty="0" smtClean="0"/>
              <a:t>All variables declared inside a function are accessible anywhere within it</a:t>
            </a:r>
          </a:p>
          <a:p>
            <a:pPr lvl="3"/>
            <a:r>
              <a:rPr lang="en-US" dirty="0" smtClean="0"/>
              <a:t>Function parameters are also local to the function</a:t>
            </a:r>
          </a:p>
          <a:p>
            <a:pPr lvl="3"/>
            <a:r>
              <a:rPr lang="en-US" dirty="0" smtClean="0"/>
              <a:t>Declaring a variable in a loop within a function will make the variable accessible </a:t>
            </a:r>
            <a:r>
              <a:rPr lang="en-US" i="1" dirty="0" smtClean="0"/>
              <a:t>anywhere</a:t>
            </a:r>
            <a:r>
              <a:rPr lang="en-US" dirty="0" smtClean="0"/>
              <a:t> within the function</a:t>
            </a:r>
          </a:p>
          <a:p>
            <a:pPr lvl="3"/>
            <a:r>
              <a:rPr lang="en-US" dirty="0" smtClean="0"/>
              <a:t>JavaScript “hoists” all declared variables to the top of the function</a:t>
            </a:r>
          </a:p>
          <a:p>
            <a:pPr lvl="2"/>
            <a:r>
              <a:rPr lang="en-US" dirty="0" smtClean="0"/>
              <a:t>All variables defined outside a function are considered global</a:t>
            </a:r>
          </a:p>
          <a:p>
            <a:pPr lvl="3"/>
            <a:r>
              <a:rPr lang="en-US" dirty="0" smtClean="0"/>
              <a:t>Accessible to all functions on the page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Java, your program will still work even if you use a variable that you haven’t declared!</a:t>
            </a:r>
          </a:p>
          <a:p>
            <a:pPr lvl="1"/>
            <a:r>
              <a:rPr lang="en-US" dirty="0" smtClean="0"/>
              <a:t>If a variable is assigned a value without being declared, JavaScript will automatically declare it and give it </a:t>
            </a:r>
            <a:r>
              <a:rPr lang="en-US" b="1" dirty="0" smtClean="0"/>
              <a:t>global</a:t>
            </a:r>
            <a:r>
              <a:rPr lang="en-US" dirty="0" smtClean="0"/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12899670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Event Handling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Typically, JavaScript function calls are triggered from  browser events:</a:t>
            </a:r>
          </a:p>
          <a:p>
            <a:pPr lvl="1"/>
            <a:r>
              <a:rPr lang="en-US" dirty="0" smtClean="0"/>
              <a:t>When a particular element has been loaded</a:t>
            </a:r>
          </a:p>
          <a:p>
            <a:pPr lvl="1"/>
            <a:r>
              <a:rPr lang="en-CA" dirty="0" smtClean="0"/>
              <a:t>Window actions</a:t>
            </a:r>
          </a:p>
          <a:p>
            <a:pPr lvl="2"/>
            <a:r>
              <a:rPr lang="en-CA" dirty="0" smtClean="0"/>
              <a:t>Closing a window</a:t>
            </a:r>
          </a:p>
          <a:p>
            <a:pPr lvl="2"/>
            <a:r>
              <a:rPr lang="en-CA" dirty="0" smtClean="0"/>
              <a:t>Resizing a window</a:t>
            </a:r>
          </a:p>
          <a:p>
            <a:pPr lvl="1"/>
            <a:r>
              <a:rPr lang="en-CA" dirty="0" smtClean="0"/>
              <a:t>Clicking on a particular element</a:t>
            </a:r>
          </a:p>
          <a:p>
            <a:pPr lvl="1"/>
            <a:r>
              <a:rPr lang="en-CA" dirty="0" smtClean="0"/>
              <a:t>Hovering the mouse cursor over an element</a:t>
            </a:r>
          </a:p>
          <a:p>
            <a:pPr lvl="1"/>
            <a:r>
              <a:rPr lang="en-CA" dirty="0" smtClean="0"/>
              <a:t>Key presses</a:t>
            </a:r>
          </a:p>
          <a:p>
            <a:pPr lvl="1"/>
            <a:r>
              <a:rPr lang="en-CA" dirty="0" smtClean="0"/>
              <a:t>Many more…</a:t>
            </a:r>
          </a:p>
          <a:p>
            <a:endParaRPr lang="en-CA" dirty="0"/>
          </a:p>
          <a:p>
            <a:r>
              <a:rPr lang="en-CA" dirty="0" smtClean="0"/>
              <a:t>It is up to you to define the events for which you want to execute JavaScript statements</a:t>
            </a:r>
          </a:p>
          <a:p>
            <a:pPr lvl="1"/>
            <a:r>
              <a:rPr lang="en-CA" dirty="0" smtClean="0"/>
              <a:t>Any browser event that you don’t define will be ignored</a:t>
            </a:r>
          </a:p>
          <a:p>
            <a:endParaRPr lang="en-CA" dirty="0"/>
          </a:p>
          <a:p>
            <a:r>
              <a:rPr lang="en-CA" dirty="0" smtClean="0"/>
              <a:t>An element on the page will typically </a:t>
            </a:r>
            <a:r>
              <a:rPr lang="en-CA" i="1" dirty="0" smtClean="0"/>
              <a:t>trigger</a:t>
            </a:r>
            <a:r>
              <a:rPr lang="en-CA" dirty="0" smtClean="0"/>
              <a:t> the event</a:t>
            </a:r>
          </a:p>
          <a:p>
            <a:pPr lvl="1"/>
            <a:r>
              <a:rPr lang="en-CA" dirty="0" smtClean="0"/>
              <a:t>This element is known as the </a:t>
            </a:r>
            <a:r>
              <a:rPr lang="en-CA" b="1" dirty="0" smtClean="0">
                <a:solidFill>
                  <a:srgbClr val="00B050"/>
                </a:solidFill>
              </a:rPr>
              <a:t>source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CA" dirty="0" smtClean="0"/>
          </a:p>
          <a:p>
            <a:pPr lvl="2"/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stinSheridan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JustinSheridanTheme</Template>
  <TotalTime>2761</TotalTime>
  <Words>1742</Words>
  <Application>Microsoft Office PowerPoint</Application>
  <PresentationFormat>On-screen Show (4:3)</PresentationFormat>
  <Paragraphs>261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JustinSheridanTheme</vt:lpstr>
      <vt:lpstr>SYST 10199 Web Development 2</vt:lpstr>
      <vt:lpstr>Arrays in Java</vt:lpstr>
      <vt:lpstr>JavaScript Arrays vs. Java Arrays</vt:lpstr>
      <vt:lpstr>Declaring Arrays in JavaScript</vt:lpstr>
      <vt:lpstr>Getting Groups of Elements on a Page</vt:lpstr>
      <vt:lpstr>JavaScript Functions</vt:lpstr>
      <vt:lpstr>JavaScript Functions (continued)</vt:lpstr>
      <vt:lpstr>JavaScript Functions and Variable Scope</vt:lpstr>
      <vt:lpstr>Event Handling</vt:lpstr>
      <vt:lpstr>JavaScript Mouse Events</vt:lpstr>
      <vt:lpstr>Button/Link Events</vt:lpstr>
      <vt:lpstr>Exercises: Button Events</vt:lpstr>
      <vt:lpstr>Function Literals</vt:lpstr>
      <vt:lpstr>Event Handlers</vt:lpstr>
      <vt:lpstr>Adding Event Handlers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Windows User</cp:lastModifiedBy>
  <cp:revision>134</cp:revision>
  <dcterms:created xsi:type="dcterms:W3CDTF">2011-09-04T07:35:13Z</dcterms:created>
  <dcterms:modified xsi:type="dcterms:W3CDTF">2014-01-24T15:11:49Z</dcterms:modified>
</cp:coreProperties>
</file>