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280" r:id="rId2"/>
    <p:sldId id="282" r:id="rId3"/>
    <p:sldId id="296" r:id="rId4"/>
    <p:sldId id="297" r:id="rId5"/>
    <p:sldId id="298" r:id="rId6"/>
    <p:sldId id="299" r:id="rId7"/>
    <p:sldId id="300" r:id="rId8"/>
    <p:sldId id="301" r:id="rId9"/>
    <p:sldId id="283" r:id="rId10"/>
    <p:sldId id="285" r:id="rId11"/>
    <p:sldId id="286" r:id="rId12"/>
    <p:sldId id="302" r:id="rId13"/>
    <p:sldId id="287" r:id="rId14"/>
    <p:sldId id="290" r:id="rId15"/>
    <p:sldId id="25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1" autoAdjust="0"/>
    <p:restoredTop sz="94660"/>
  </p:normalViewPr>
  <p:slideViewPr>
    <p:cSldViewPr>
      <p:cViewPr varScale="1">
        <p:scale>
          <a:sx n="89" d="100"/>
          <a:sy n="8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066B8-A5D6-4D9D-B3FA-FF22F86E6FEA}" type="datetimeFigureOut">
              <a:rPr lang="en-CA" smtClean="0"/>
              <a:pPr/>
              <a:t>31/01/2014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3A94B-0677-4B89-A10D-938C5FA9996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16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152400" y="762000"/>
            <a:ext cx="762000" cy="5943600"/>
          </a:xfrm>
          <a:prstGeom prst="rect">
            <a:avLst/>
          </a:prstGeom>
          <a:gradFill rotWithShape="0">
            <a:gsLst>
              <a:gs pos="0">
                <a:srgbClr val="000066">
                  <a:gamma/>
                  <a:tint val="0"/>
                  <a:invGamma/>
                </a:srgbClr>
              </a:gs>
              <a:gs pos="100000">
                <a:srgbClr val="0000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" name="Picture 9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5" y="17463"/>
            <a:ext cx="10763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600200" y="1371600"/>
            <a:ext cx="6781800" cy="1433513"/>
          </a:xfrm>
          <a:prstGeom prst="rect">
            <a:avLst/>
          </a:prstGeom>
          <a:gradFill rotWithShape="0">
            <a:gsLst>
              <a:gs pos="0">
                <a:srgbClr val="C0C0C0"/>
              </a:gs>
              <a:gs pos="50000">
                <a:srgbClr val="C0C0C0">
                  <a:gamma/>
                  <a:tint val="56078"/>
                  <a:invGamma/>
                </a:srgbClr>
              </a:gs>
              <a:gs pos="100000">
                <a:srgbClr val="C0C0C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 b="1">
                <a:solidFill>
                  <a:srgbClr val="000066"/>
                </a:solidFill>
                <a:latin typeface="Technical" pitchFamily="66" charset="0"/>
              </a:rPr>
              <a:t>PROG 10082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3200" b="1">
                <a:solidFill>
                  <a:srgbClr val="000066"/>
                </a:solidFill>
                <a:latin typeface="Technical" pitchFamily="66" charset="0"/>
              </a:rPr>
              <a:t>Object Oriented Programming 1</a:t>
            </a: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828800" y="3962400"/>
            <a:ext cx="624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CA"/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1828800" y="3962400"/>
            <a:ext cx="609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CA">
              <a:latin typeface="Verdana" pitchFamily="34" charset="0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990600" y="4005263"/>
            <a:ext cx="8001000" cy="17097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FFCC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1042988" y="4365625"/>
            <a:ext cx="7921625" cy="4318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CA" dirty="0" smtClean="0"/>
              <a:t>Description</a:t>
            </a:r>
            <a:endParaRPr lang="en-CA" dirty="0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b="1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Lesson_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ctr">
              <a:buNone/>
              <a:defRPr sz="3200" b="0" cap="none" baseline="0">
                <a:solidFill>
                  <a:srgbClr val="FF0000"/>
                </a:solidFill>
              </a:defRPr>
            </a:lvl1pPr>
          </a:lstStyle>
          <a:p>
            <a:r>
              <a:rPr kumimoji="0" lang="en-US" dirty="0" smtClean="0"/>
              <a:t>PROG 10082</a:t>
            </a:r>
            <a:br>
              <a:rPr kumimoji="0" lang="en-US" dirty="0" smtClean="0"/>
            </a:br>
            <a:r>
              <a:rPr kumimoji="0" lang="en-US" dirty="0" smtClean="0"/>
              <a:t>Object Oriented Programming 1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Lesson XX</a:t>
            </a:r>
          </a:p>
          <a:p>
            <a:pPr lvl="0" eaLnBrk="1" latinLnBrk="0" hangingPunct="1"/>
            <a:r>
              <a:rPr kumimoji="0" lang="en-US" dirty="0" smtClean="0"/>
              <a:t>Lesson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5915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62" r:id="rId13"/>
  </p:sldLayoutIdLst>
  <p:transition>
    <p:wipe dir="d"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SYST 10199</a:t>
            </a:r>
            <a:br>
              <a:rPr lang="en-CA" dirty="0" smtClean="0"/>
            </a:br>
            <a:r>
              <a:rPr lang="en-CA" dirty="0" smtClean="0"/>
              <a:t>Web Development 2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04</a:t>
            </a:r>
          </a:p>
          <a:p>
            <a:r>
              <a:rPr lang="en-US" dirty="0" smtClean="0"/>
              <a:t>Client-Side Web Applications (HTML Forms)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6932773"/>
      </p:ext>
    </p:extLst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 Events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10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Many of the event handling you can implement for HTML page elements can also be applied to forms</a:t>
            </a:r>
          </a:p>
          <a:p>
            <a:pPr lvl="1"/>
            <a:r>
              <a:rPr lang="en-US" dirty="0" err="1" smtClean="0"/>
              <a:t>onclick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Triggered by the user clicking on the form element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onchange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 Triggered when an element’s value changes (after it loses focus, user hits ENTER)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oninput</a:t>
            </a:r>
            <a:r>
              <a:rPr lang="en-US" dirty="0" smtClean="0">
                <a:sym typeface="Wingdings" panose="05000000000000000000" pitchFamily="2" charset="2"/>
              </a:rPr>
              <a:t>  Triggered on every input action (e.g. key strokes)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onmouseover</a:t>
            </a:r>
            <a:r>
              <a:rPr lang="en-US" dirty="0" smtClean="0">
                <a:sym typeface="Wingdings" panose="05000000000000000000" pitchFamily="2" charset="2"/>
              </a:rPr>
              <a:t>/</a:t>
            </a:r>
            <a:r>
              <a:rPr lang="en-US" dirty="0" err="1" smtClean="0">
                <a:sym typeface="Wingdings" panose="05000000000000000000" pitchFamily="2" charset="2"/>
              </a:rPr>
              <a:t>onmouseout</a:t>
            </a:r>
            <a:r>
              <a:rPr lang="en-US" dirty="0" smtClean="0">
                <a:sym typeface="Wingdings" panose="05000000000000000000" pitchFamily="2" charset="2"/>
              </a:rPr>
              <a:t>  Whenever the mouse cursor hovers over/out of a form element respectively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onfocus</a:t>
            </a:r>
            <a:r>
              <a:rPr lang="en-US" dirty="0" smtClean="0">
                <a:sym typeface="Wingdings" panose="05000000000000000000" pitchFamily="2" charset="2"/>
              </a:rPr>
              <a:t>/</a:t>
            </a:r>
            <a:r>
              <a:rPr lang="en-US" dirty="0" err="1" smtClean="0">
                <a:sym typeface="Wingdings" panose="05000000000000000000" pitchFamily="2" charset="2"/>
              </a:rPr>
              <a:t>onblur</a:t>
            </a:r>
            <a:r>
              <a:rPr lang="en-US" dirty="0" smtClean="0">
                <a:sym typeface="Wingdings" panose="05000000000000000000" pitchFamily="2" charset="2"/>
              </a:rPr>
              <a:t>  Triggered when the form element becomes active/inactive respectively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Text elements receive focus when the cursor is inside it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Other form elements receive focus when it is highlighted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You can use the tab key to change the element with the focus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Only one form element can have the focus at a time!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onsubmit</a:t>
            </a:r>
            <a:r>
              <a:rPr lang="en-US" dirty="0" smtClean="0">
                <a:sym typeface="Wingdings" panose="05000000000000000000" pitchFamily="2" charset="2"/>
              </a:rPr>
              <a:t>  Triggered when the user submits the form using the submit input type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Useful for data validation before the request is submitted</a:t>
            </a:r>
          </a:p>
          <a:p>
            <a:pPr lvl="1"/>
            <a:endParaRPr lang="en-CA" dirty="0" smtClean="0"/>
          </a:p>
          <a:p>
            <a:pPr marL="0" indent="0">
              <a:buNone/>
            </a:pPr>
            <a:r>
              <a:rPr lang="en-CA" u="sng" dirty="0" smtClean="0">
                <a:solidFill>
                  <a:srgbClr val="FF0000"/>
                </a:solidFill>
              </a:rPr>
              <a:t>In-Class Exercise:</a:t>
            </a:r>
            <a:endParaRPr lang="en-CA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dirty="0" smtClean="0"/>
              <a:t>Add an </a:t>
            </a:r>
            <a:r>
              <a:rPr lang="en-CA" dirty="0" err="1" smtClean="0"/>
              <a:t>onclick</a:t>
            </a:r>
            <a:r>
              <a:rPr lang="en-CA" dirty="0" smtClean="0"/>
              <a:t> event to the text field in personalInfo.html that displays a dialog box stating “You are about to enter your name”.  Is there a way for you to enter your name in the text field without the dialog box displayed beforehand?  How?</a:t>
            </a:r>
            <a:endParaRPr lang="en-CA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23872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Accessing Form Elements Via the DOM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11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Usually you will need to access some form element(s) when handling form events</a:t>
            </a:r>
          </a:p>
          <a:p>
            <a:pPr lvl="1"/>
            <a:r>
              <a:rPr lang="en-US" dirty="0" smtClean="0"/>
              <a:t>Assign an id attribute to all form elements</a:t>
            </a:r>
          </a:p>
          <a:p>
            <a:pPr lvl="1"/>
            <a:r>
              <a:rPr lang="en-US" dirty="0" smtClean="0"/>
              <a:t>Using the global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US" dirty="0" smtClean="0"/>
              <a:t> object’s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forms</a:t>
            </a:r>
            <a:r>
              <a:rPr lang="en-US" dirty="0" smtClean="0"/>
              <a:t> property</a:t>
            </a:r>
          </a:p>
          <a:p>
            <a:endParaRPr lang="en-US" dirty="0" smtClean="0"/>
          </a:p>
          <a:p>
            <a:r>
              <a:rPr lang="en-US" dirty="0" smtClean="0"/>
              <a:t>Accessing form elements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forms</a:t>
            </a:r>
            <a:r>
              <a:rPr lang="en-US" dirty="0" smtClean="0"/>
              <a:t> property is standard practice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forms</a:t>
            </a:r>
            <a:r>
              <a:rPr lang="en-US" dirty="0" smtClean="0"/>
              <a:t> contains a list of all &lt;form&gt; elements on the page ordered based on their location within the DOM</a:t>
            </a:r>
          </a:p>
          <a:p>
            <a:pPr lvl="1"/>
            <a:r>
              <a:rPr lang="en-US" dirty="0" smtClean="0"/>
              <a:t>Each &lt;form&gt; element in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forms</a:t>
            </a:r>
            <a:r>
              <a:rPr lang="en-US" dirty="0" smtClean="0"/>
              <a:t> consists of a list of form elements ordered based on their location in the DOM</a:t>
            </a:r>
          </a:p>
          <a:p>
            <a:pPr lvl="1"/>
            <a:r>
              <a:rPr lang="en-US" dirty="0" smtClean="0"/>
              <a:t>A form/form element </a:t>
            </a:r>
            <a:r>
              <a:rPr lang="en-US" dirty="0"/>
              <a:t>can be accessed either </a:t>
            </a:r>
            <a:r>
              <a:rPr lang="en-US" dirty="0" smtClean="0"/>
              <a:t>based on its </a:t>
            </a:r>
            <a:r>
              <a:rPr lang="en-US" dirty="0"/>
              <a:t>index or by its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/>
              <a:t> property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In-Class Exercise: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Run personalInfo.html and enter the following in the JavaScript Console:</a:t>
            </a:r>
          </a:p>
          <a:p>
            <a:pPr marL="0" indent="0">
              <a:buNone/>
            </a:pPr>
            <a:endParaRPr lang="en-US" dirty="0"/>
          </a:p>
          <a:p>
            <a:pPr marL="0" indent="0" defTabSz="45720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document.forms.infoForm.name.style.backgroundColor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‘red’;</a:t>
            </a:r>
          </a:p>
          <a:p>
            <a:pPr marL="0" indent="0" defTabSz="45720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document.forms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[0][“name”].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style.backgroundColor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‘green’;</a:t>
            </a:r>
          </a:p>
          <a:p>
            <a:pPr marL="0" indent="0" defTabSz="45720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document.forms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infoForm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”][0].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style.backgroundColor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‘blue’;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20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document.forms.infoForm.zodiac-sign.style.backgroundColor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‘yellow’;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20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dirty="0" smtClean="0"/>
              <a:t>Good practice to always use the square bracket notation for accessing form elements</a:t>
            </a:r>
          </a:p>
          <a:p>
            <a:pPr lvl="1" defTabSz="457200"/>
            <a:r>
              <a:rPr lang="en-US" dirty="0" smtClean="0"/>
              <a:t>It is possible for the name property to contain characters that prevent the dot notation from working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925805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In-Class Exercises: Accessing Form Elements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12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Modify personalInfo.html so that all text input fields have a background color of </a:t>
            </a:r>
            <a:r>
              <a:rPr lang="en-US" dirty="0" err="1" smtClean="0"/>
              <a:t>lightsalmon</a:t>
            </a: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JavaScript function </a:t>
            </a:r>
            <a:r>
              <a:rPr lang="en-US" dirty="0" err="1" smtClean="0"/>
              <a:t>changeTextFieldColor</a:t>
            </a:r>
            <a:r>
              <a:rPr lang="en-US" dirty="0" smtClean="0"/>
              <a:t>(element) with one parameter, the name of the attribute to change.  This function should change the background color of the attribute name passed in to white.  </a:t>
            </a:r>
            <a:r>
              <a:rPr lang="en-US" dirty="0" smtClean="0">
                <a:solidFill>
                  <a:srgbClr val="FF0000"/>
                </a:solidFill>
              </a:rPr>
              <a:t>HINT: You can use the square bracket notation to dynamically specify the form element to get!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Modify the page so that once any of the text input fields is active, it calls your function from Question 2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3990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Accessing Form Contents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13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Recall that you can use JavaScript to access the value of any attribute specified for an HTML element</a:t>
            </a:r>
          </a:p>
          <a:p>
            <a:endParaRPr lang="en-US" dirty="0"/>
          </a:p>
          <a:p>
            <a:r>
              <a:rPr lang="en-US" dirty="0" smtClean="0"/>
              <a:t>Text-based form input fields have an attribute called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dirty="0" smtClean="0"/>
              <a:t> which holds the content entered by the user</a:t>
            </a:r>
          </a:p>
          <a:p>
            <a:pPr lvl="1"/>
            <a:r>
              <a:rPr lang="en-US" dirty="0" smtClean="0"/>
              <a:t>This attribute </a:t>
            </a:r>
            <a:r>
              <a:rPr lang="en-US" i="1" dirty="0" smtClean="0"/>
              <a:t>always</a:t>
            </a:r>
            <a:r>
              <a:rPr lang="en-US" dirty="0" smtClean="0"/>
              <a:t> contains a String representation of the input entered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Elements that are grouped together (have the same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 smtClean="0"/>
              <a:t> attribute value) are also stored in an array based on their ordering in the DOM</a:t>
            </a:r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document.forms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[0][“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btn_grp_name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”];</a:t>
            </a:r>
          </a:p>
          <a:p>
            <a:endParaRPr lang="en-US" dirty="0" smtClean="0"/>
          </a:p>
          <a:p>
            <a:r>
              <a:rPr lang="en-US" dirty="0"/>
              <a:t>Boolean-based form input fields have an attribute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checked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/>
              <a:t>which indicates whether the user selected the </a:t>
            </a:r>
            <a:r>
              <a:rPr lang="en-US" dirty="0" smtClean="0"/>
              <a:t>option</a:t>
            </a:r>
          </a:p>
          <a:p>
            <a:pPr lvl="1"/>
            <a:r>
              <a:rPr lang="en-US" dirty="0" smtClean="0"/>
              <a:t>You can programmatically select/deselect a </a:t>
            </a:r>
            <a:r>
              <a:rPr lang="en-US" dirty="0" err="1" smtClean="0"/>
              <a:t>boolean</a:t>
            </a:r>
            <a:r>
              <a:rPr lang="en-US" dirty="0" smtClean="0"/>
              <a:t> input field by assigning its checked attribute value</a:t>
            </a:r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nodes[0].checked  // value will be true or false</a:t>
            </a:r>
          </a:p>
        </p:txBody>
      </p:sp>
    </p:spTree>
    <p:extLst>
      <p:ext uri="{BB962C8B-B14F-4D97-AF65-F5344CB8AC3E}">
        <p14:creationId xmlns:p14="http://schemas.microsoft.com/office/powerpoint/2010/main" val="112704898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In-Class Exercises: Accessing Form Contents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14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the “Submit Data” button by adding a click event which displays the following info in the blue output window: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Zodiac Sign</a:t>
            </a:r>
          </a:p>
          <a:p>
            <a:pPr lvl="1"/>
            <a:r>
              <a:rPr lang="en-US" dirty="0" smtClean="0"/>
              <a:t>Hair </a:t>
            </a:r>
            <a:r>
              <a:rPr lang="en-US" dirty="0" err="1" smtClean="0"/>
              <a:t>Colour</a:t>
            </a:r>
            <a:endParaRPr lang="en-US" dirty="0" smtClean="0"/>
          </a:p>
          <a:p>
            <a:pPr lvl="1"/>
            <a:r>
              <a:rPr lang="en-US" dirty="0" smtClean="0"/>
              <a:t>Date of Birth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Modify your solution to Question 1 to also display the gender as the character M/F as well as the list of sports the user selected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Modify your solution to Question 2 so that the output text is displayed in the user’s </a:t>
            </a:r>
            <a:r>
              <a:rPr lang="en-US" dirty="0" err="1" smtClean="0"/>
              <a:t>favourite</a:t>
            </a:r>
            <a:r>
              <a:rPr lang="en-US" dirty="0" smtClean="0"/>
              <a:t> color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event handling so that when a text input field loses the focus the background color is changed back to </a:t>
            </a:r>
            <a:r>
              <a:rPr lang="en-US" dirty="0" err="1"/>
              <a:t>lightsalmon</a:t>
            </a:r>
            <a:r>
              <a:rPr lang="en-US" dirty="0"/>
              <a:t> </a:t>
            </a:r>
            <a:r>
              <a:rPr lang="en-US" u="sng" dirty="0"/>
              <a:t>only</a:t>
            </a:r>
            <a:r>
              <a:rPr lang="en-US" dirty="0"/>
              <a:t> if the field is still empty.  You can either create a new function or modify </a:t>
            </a:r>
            <a:r>
              <a:rPr lang="en-US" dirty="0" err="1"/>
              <a:t>changeTextFieldColor</a:t>
            </a:r>
            <a:r>
              <a:rPr lang="en-US" dirty="0" smtClean="0"/>
              <a:t>().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6701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Exercise: Metric Conversion App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15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Implement functionality so that whenever the user either </a:t>
            </a:r>
            <a:r>
              <a:rPr lang="en-US" dirty="0" smtClean="0"/>
              <a:t>changes the value </a:t>
            </a:r>
            <a:r>
              <a:rPr lang="en-US" dirty="0" smtClean="0"/>
              <a:t>in </a:t>
            </a:r>
            <a:r>
              <a:rPr lang="en-US" dirty="0" smtClean="0"/>
              <a:t>the left text field or changes the value of the dropdown list, it dynamically calculates the metric conversion value and displays it in the </a:t>
            </a:r>
            <a:r>
              <a:rPr lang="en-US" dirty="0" smtClean="0"/>
              <a:t>read-only text </a:t>
            </a:r>
            <a:r>
              <a:rPr lang="en-US" dirty="0" smtClean="0"/>
              <a:t>field (including units).  Format the converted value to two decimal places by using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toFixed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dirty="0" smtClean="0"/>
              <a:t> method of the </a:t>
            </a:r>
            <a:r>
              <a:rPr lang="en-US" smtClean="0"/>
              <a:t>Number </a:t>
            </a:r>
            <a:r>
              <a:rPr lang="en-US" smtClean="0"/>
              <a:t>object; the </a:t>
            </a:r>
            <a:r>
              <a:rPr lang="en-US" dirty="0" smtClean="0"/>
              <a:t>argument you specify is the number of decimal places to format the number to.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Your solution should check whether the value the user entered is a number.  If it is not, display a dialog to the user indicating invalid input and clear the values inside the two text fields.  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Which event do you need to handle whenever the user changes the text?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Which event do you need to handle whenever the user changes the value of the dropdown?</a:t>
            </a:r>
            <a:endParaRPr lang="en-CA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CA" dirty="0" smtClean="0"/>
          </a:p>
          <a:p>
            <a:pPr lvl="2"/>
            <a:endParaRPr lang="en-CA" dirty="0" smtClean="0"/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(Client-Side) Web Applications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2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User interaction with any web application is typically done via a web browser</a:t>
            </a:r>
          </a:p>
          <a:p>
            <a:pPr lvl="1"/>
            <a:r>
              <a:rPr lang="en-US" dirty="0" smtClean="0"/>
              <a:t>The interface of the web application is displayed within the browser window</a:t>
            </a:r>
          </a:p>
          <a:p>
            <a:endParaRPr lang="en-US" dirty="0"/>
          </a:p>
          <a:p>
            <a:r>
              <a:rPr lang="en-US" dirty="0" smtClean="0"/>
              <a:t>User interactions introduced so far:</a:t>
            </a:r>
          </a:p>
          <a:p>
            <a:pPr lvl="1"/>
            <a:r>
              <a:rPr lang="en-US" dirty="0" smtClean="0"/>
              <a:t>Dialog boxes</a:t>
            </a:r>
          </a:p>
          <a:p>
            <a:pPr lvl="1"/>
            <a:r>
              <a:rPr lang="en-US" dirty="0" smtClean="0"/>
              <a:t>HTML buttons</a:t>
            </a:r>
          </a:p>
          <a:p>
            <a:pPr lvl="1"/>
            <a:r>
              <a:rPr lang="en-US" dirty="0" smtClean="0"/>
              <a:t>Mouse events</a:t>
            </a:r>
          </a:p>
          <a:p>
            <a:endParaRPr lang="en-US" dirty="0"/>
          </a:p>
          <a:p>
            <a:r>
              <a:rPr lang="en-US" dirty="0" smtClean="0"/>
              <a:t>HTML forms provide an extensive set of tools used to gather user input</a:t>
            </a:r>
          </a:p>
          <a:p>
            <a:pPr lvl="1"/>
            <a:r>
              <a:rPr lang="en-US" dirty="0" smtClean="0"/>
              <a:t>The information collected from the form can be:</a:t>
            </a:r>
          </a:p>
          <a:p>
            <a:pPr lvl="2"/>
            <a:r>
              <a:rPr lang="en-US" dirty="0" smtClean="0"/>
              <a:t>Processed on the client-side</a:t>
            </a:r>
          </a:p>
          <a:p>
            <a:pPr lvl="2"/>
            <a:r>
              <a:rPr lang="en-US" dirty="0" smtClean="0"/>
              <a:t>Sent to the server to generate dynamic content</a:t>
            </a:r>
          </a:p>
          <a:p>
            <a:endParaRPr lang="en-US" dirty="0"/>
          </a:p>
          <a:p>
            <a:r>
              <a:rPr lang="en-US" dirty="0" smtClean="0"/>
              <a:t>All processing for client-side web applications are done entirely on the client’s end</a:t>
            </a:r>
          </a:p>
          <a:p>
            <a:pPr lvl="1"/>
            <a:r>
              <a:rPr lang="en-US" dirty="0" smtClean="0"/>
              <a:t>The server’s sole responsibility is to send the program </a:t>
            </a:r>
            <a:r>
              <a:rPr lang="en-US" dirty="0" smtClean="0"/>
              <a:t>which the client will load</a:t>
            </a:r>
            <a:endParaRPr lang="en-US" dirty="0" smtClean="0"/>
          </a:p>
          <a:p>
            <a:pPr lvl="1"/>
            <a:r>
              <a:rPr lang="en-US" dirty="0" smtClean="0"/>
              <a:t>Form-based client-side applications can perform similarly to desktop (standalone) applications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262671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&lt;FORM&gt;</a:t>
            </a:r>
            <a:r>
              <a:rPr lang="en-US" dirty="0" smtClean="0"/>
              <a:t> Elements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3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Most HTML tags consist of an opening and closing tag</a:t>
            </a:r>
          </a:p>
          <a:p>
            <a:endParaRPr lang="en-US" dirty="0"/>
          </a:p>
          <a:p>
            <a:r>
              <a:rPr lang="en-US" dirty="0" smtClean="0"/>
              <a:t>HTML forms have the following structure: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&lt;FORM&gt;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&lt;!-- form input elements --&gt;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&lt;/FORM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Forms </a:t>
            </a:r>
            <a:r>
              <a:rPr lang="en-US" u="sng" dirty="0" smtClean="0"/>
              <a:t>cannot</a:t>
            </a:r>
            <a:r>
              <a:rPr lang="en-US" dirty="0" smtClean="0"/>
              <a:t> be nested</a:t>
            </a:r>
          </a:p>
          <a:p>
            <a:endParaRPr lang="en-US" dirty="0"/>
          </a:p>
          <a:p>
            <a:r>
              <a:rPr lang="en-US" dirty="0" smtClean="0"/>
              <a:t>To refresh your knowledge of HTML forms consult the HTML5 section of w3schools:</a:t>
            </a:r>
          </a:p>
          <a:p>
            <a:pPr lvl="1"/>
            <a:r>
              <a:rPr lang="en-US" dirty="0" smtClean="0"/>
              <a:t>HTML5 input fields</a:t>
            </a:r>
          </a:p>
          <a:p>
            <a:pPr lvl="1"/>
            <a:r>
              <a:rPr lang="en-US" dirty="0" smtClean="0"/>
              <a:t>HTML5 form elements</a:t>
            </a:r>
          </a:p>
          <a:p>
            <a:pPr lvl="1"/>
            <a:r>
              <a:rPr lang="en-US" dirty="0" smtClean="0"/>
              <a:t>HTML5 form attributes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955453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of an HTML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&lt;FORM&gt;</a:t>
            </a:r>
            <a:r>
              <a:rPr lang="en-US" dirty="0" smtClean="0"/>
              <a:t> Tag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4</a:t>
            </a:fld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FORM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ormName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 action=“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whereToSubmitForm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 	method = “GET|POST”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&lt;!-- form input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elements --&gt;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name – specifies the name of the form; useful when you have multiple forms on an HTML page and you need to reference a particular form</a:t>
            </a:r>
          </a:p>
          <a:p>
            <a:endParaRPr lang="en-US" dirty="0"/>
          </a:p>
          <a:p>
            <a:r>
              <a:rPr lang="en-US" dirty="0" smtClean="0"/>
              <a:t>action – define the location (absolute or relative URL) of the page or program that processes the form’s request</a:t>
            </a:r>
          </a:p>
          <a:p>
            <a:pPr lvl="1"/>
            <a:r>
              <a:rPr lang="en-US" dirty="0" smtClean="0"/>
              <a:t>Used in conjunction with Submit buttons</a:t>
            </a:r>
          </a:p>
          <a:p>
            <a:pPr lvl="1"/>
            <a:r>
              <a:rPr lang="en-US" dirty="0" smtClean="0"/>
              <a:t>For client-side apps, this attribute is typically not defined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method – specifies the type of HTTP request; can be either GET or POST</a:t>
            </a:r>
          </a:p>
          <a:p>
            <a:pPr lvl="1"/>
            <a:r>
              <a:rPr lang="en-US" dirty="0" smtClean="0"/>
              <a:t>More discussion when we get to server-side processing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907195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FORM&gt;</a:t>
            </a:r>
            <a:r>
              <a:rPr lang="en-US" dirty="0" smtClean="0"/>
              <a:t> Input Elements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5</a:t>
            </a:fld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Attributes of the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&lt;input&gt;</a:t>
            </a:r>
            <a:r>
              <a:rPr lang="en-US" dirty="0" smtClean="0"/>
              <a:t> tag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attribute specifies the style of input field</a:t>
            </a:r>
          </a:p>
          <a:p>
            <a:pPr marL="274320" lvl="1" indent="0">
              <a:buNone/>
            </a:pPr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900530"/>
              </p:ext>
            </p:extLst>
          </p:nvPr>
        </p:nvGraphicFramePr>
        <p:xfrm>
          <a:off x="827584" y="2204864"/>
          <a:ext cx="7776864" cy="388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63367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Input Types</a:t>
                      </a:r>
                      <a:endParaRPr lang="en-CA" sz="12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Purpose</a:t>
                      </a:r>
                      <a:endParaRPr lang="en-CA" sz="12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checkbox</a:t>
                      </a:r>
                      <a:endParaRPr lang="en-CA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Has two states: ON and</a:t>
                      </a:r>
                      <a:r>
                        <a:rPr lang="en-US" sz="1200" baseline="0" dirty="0" smtClean="0"/>
                        <a:t> OFF.  State is ON if checkbox is checked.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date</a:t>
                      </a:r>
                      <a:endParaRPr lang="en-CA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Allows the user to select a date.  (New in HTML5)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image</a:t>
                      </a:r>
                      <a:endParaRPr lang="en-CA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Clickable</a:t>
                      </a:r>
                      <a:r>
                        <a:rPr lang="en-US" sz="1200" baseline="0" dirty="0" smtClean="0"/>
                        <a:t> image that can be used to submit a form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number</a:t>
                      </a:r>
                      <a:endParaRPr lang="en-CA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Used</a:t>
                      </a:r>
                      <a:r>
                        <a:rPr lang="en-US" sz="1200" baseline="0" dirty="0" smtClean="0"/>
                        <a:t> for input fields that should contain a numeric value.  The input will be validated when the form is submitted.  (New in HTML5)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password</a:t>
                      </a:r>
                      <a:endParaRPr lang="en-CA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 </a:t>
                      </a:r>
                      <a:r>
                        <a:rPr lang="en-US" sz="1200" dirty="0" err="1" smtClean="0"/>
                        <a:t>textfield</a:t>
                      </a:r>
                      <a:r>
                        <a:rPr lang="en-US" sz="1200" dirty="0" smtClean="0"/>
                        <a:t> that masks user input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radio</a:t>
                      </a:r>
                      <a:endParaRPr lang="en-CA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Allow the user to select</a:t>
                      </a:r>
                      <a:r>
                        <a:rPr lang="en-US" sz="1200" baseline="0" dirty="0" smtClean="0"/>
                        <a:t> from a number of small options.  Specifying the CHECKED attribute makes this type selected for initial state.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reset</a:t>
                      </a:r>
                      <a:endParaRPr lang="en-CA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Clicking this button resets values of all form</a:t>
                      </a:r>
                      <a:r>
                        <a:rPr lang="en-US" sz="1200" baseline="0" dirty="0" smtClean="0"/>
                        <a:t> fields to initial states.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submit</a:t>
                      </a:r>
                      <a:endParaRPr lang="en-CA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When clicked, sends the form data according to the</a:t>
                      </a:r>
                      <a:r>
                        <a:rPr lang="en-US" sz="1200" baseline="0" dirty="0" smtClean="0"/>
                        <a:t> form method.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text</a:t>
                      </a:r>
                      <a:endParaRPr lang="en-CA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 single</a:t>
                      </a:r>
                      <a:r>
                        <a:rPr lang="en-US" sz="1200" baseline="0" dirty="0" smtClean="0"/>
                        <a:t> line text-entry field.</a:t>
                      </a:r>
                      <a:endParaRPr lang="en-CA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19084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&lt;INPUT&gt;</a:t>
            </a:r>
            <a:r>
              <a:rPr lang="en-US" dirty="0" smtClean="0"/>
              <a:t> Attributes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6</a:t>
            </a:fld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attributes of the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&lt;input&gt;</a:t>
            </a:r>
            <a:r>
              <a:rPr lang="en-US" dirty="0" smtClean="0"/>
              <a:t> tag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 smtClean="0"/>
              <a:t> – Used to refer to the field on the server side (servlets)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alue</a:t>
            </a:r>
            <a:r>
              <a:rPr lang="en-US" dirty="0" smtClean="0"/>
              <a:t> – The default value for the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&lt;input&gt;</a:t>
            </a:r>
            <a:r>
              <a:rPr lang="en-US" dirty="0" smtClean="0"/>
              <a:t> tag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checked</a:t>
            </a:r>
            <a:r>
              <a:rPr lang="en-US" dirty="0" smtClean="0"/>
              <a:t> – Applies to checkboxes and radio </a:t>
            </a:r>
            <a:r>
              <a:rPr lang="en-US" dirty="0" smtClean="0"/>
              <a:t>buttons; specifying </a:t>
            </a:r>
            <a:r>
              <a:rPr lang="en-US" dirty="0" smtClean="0"/>
              <a:t>CHECKED sets the default state of the checkbox or radio button as selected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 smtClean="0"/>
              <a:t> – The size or dimension of the input field view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maxlength</a:t>
            </a:r>
            <a:r>
              <a:rPr lang="en-US" dirty="0" smtClean="0"/>
              <a:t> – The maximum number of characters allowed to be entered in the input field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 smtClean="0"/>
              <a:t> – The URL associated with an image (for image types)</a:t>
            </a:r>
          </a:p>
        </p:txBody>
      </p:sp>
    </p:spTree>
    <p:extLst>
      <p:ext uri="{BB962C8B-B14F-4D97-AF65-F5344CB8AC3E}">
        <p14:creationId xmlns:p14="http://schemas.microsoft.com/office/powerpoint/2010/main" val="377762202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&lt;FORM&gt;</a:t>
            </a:r>
            <a:r>
              <a:rPr lang="en-US" dirty="0" smtClean="0"/>
              <a:t> Input Elements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7</a:t>
            </a:fld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&lt;select&gt;</a:t>
            </a:r>
            <a:r>
              <a:rPr lang="en-US" dirty="0" smtClean="0"/>
              <a:t> tag</a:t>
            </a:r>
          </a:p>
          <a:p>
            <a:pPr lvl="1"/>
            <a:r>
              <a:rPr lang="en-US" dirty="0" smtClean="0"/>
              <a:t>Render a drop-down selection menu</a:t>
            </a:r>
          </a:p>
          <a:p>
            <a:pPr lvl="1"/>
            <a:r>
              <a:rPr lang="en-US" dirty="0" smtClean="0"/>
              <a:t>Used when there are numerous selectable options that may fit in the same category</a:t>
            </a:r>
          </a:p>
          <a:p>
            <a:pPr lvl="1"/>
            <a:r>
              <a:rPr lang="en-US" dirty="0" smtClean="0"/>
              <a:t>The options in the drop-down menu are defined with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&lt;option&gt;</a:t>
            </a:r>
            <a:r>
              <a:rPr lang="en-US" dirty="0" smtClean="0"/>
              <a:t> tags and enclosed by the closing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&lt;/select&gt;</a:t>
            </a:r>
            <a:r>
              <a:rPr lang="en-US" dirty="0" smtClean="0"/>
              <a:t> tag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&lt;option&gt;</a:t>
            </a:r>
            <a:r>
              <a:rPr lang="en-US" dirty="0" smtClean="0"/>
              <a:t> tag</a:t>
            </a:r>
          </a:p>
          <a:p>
            <a:pPr lvl="2"/>
            <a:r>
              <a:rPr lang="en-US" dirty="0" smtClean="0"/>
              <a:t>value – An attribute that represents a drop-down value</a:t>
            </a:r>
          </a:p>
          <a:p>
            <a:endParaRPr lang="en-US" dirty="0" smtClean="0"/>
          </a:p>
          <a:p>
            <a:r>
              <a:rPr lang="en-US" dirty="0"/>
              <a:t>The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datalist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</a:t>
            </a:r>
            <a:r>
              <a:rPr lang="en-US" dirty="0"/>
              <a:t>tag</a:t>
            </a:r>
          </a:p>
          <a:p>
            <a:pPr lvl="1"/>
            <a:r>
              <a:rPr lang="en-US" dirty="0" smtClean="0"/>
              <a:t>New in HTML5</a:t>
            </a:r>
          </a:p>
          <a:p>
            <a:pPr lvl="1"/>
            <a:r>
              <a:rPr lang="en-US" dirty="0" smtClean="0"/>
              <a:t>Uses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 smtClean="0"/>
              <a:t> attribute to bind with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attribute of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 smtClean="0"/>
              <a:t> tag</a:t>
            </a:r>
            <a:endParaRPr lang="en-US" dirty="0"/>
          </a:p>
          <a:p>
            <a:pPr lvl="1"/>
            <a:r>
              <a:rPr lang="en-US" dirty="0" smtClean="0"/>
              <a:t>Specifies a pre-defined list of options that can be “auto-completed” as the user enters text</a:t>
            </a:r>
          </a:p>
          <a:p>
            <a:pPr lvl="1"/>
            <a:r>
              <a:rPr lang="en-US" dirty="0" smtClean="0"/>
              <a:t>Different from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&lt;select&gt;</a:t>
            </a:r>
            <a:r>
              <a:rPr lang="en-US" dirty="0" smtClean="0"/>
              <a:t> in that the user is not forced to select one of the pre-defined options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textarea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tag</a:t>
            </a:r>
          </a:p>
          <a:p>
            <a:pPr lvl="1"/>
            <a:r>
              <a:rPr lang="en-US" dirty="0" smtClean="0"/>
              <a:t>Used for multiline text entries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wrap</a:t>
            </a:r>
            <a:r>
              <a:rPr lang="en-US" dirty="0" smtClean="0"/>
              <a:t> attribute controls word wrapping in the field</a:t>
            </a:r>
          </a:p>
          <a:p>
            <a:pPr lvl="2"/>
            <a:r>
              <a:rPr lang="en-US" dirty="0" smtClean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wrap</a:t>
            </a:r>
            <a:r>
              <a:rPr lang="en-US" dirty="0" smtClean="0"/>
              <a:t> is set to </a:t>
            </a:r>
            <a:r>
              <a:rPr lang="en-US" b="1" dirty="0" smtClean="0"/>
              <a:t>Virtual</a:t>
            </a:r>
            <a:r>
              <a:rPr lang="en-US" dirty="0" smtClean="0"/>
              <a:t>, the words wrap in the </a:t>
            </a:r>
            <a:r>
              <a:rPr lang="en-US" dirty="0" err="1" smtClean="0"/>
              <a:t>textarea</a:t>
            </a:r>
            <a:r>
              <a:rPr lang="en-US" dirty="0" smtClean="0"/>
              <a:t> but the field is sent as one line when form is submitted</a:t>
            </a:r>
          </a:p>
          <a:p>
            <a:pPr lvl="2"/>
            <a:r>
              <a:rPr lang="en-US" dirty="0" smtClean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wrap</a:t>
            </a:r>
            <a:r>
              <a:rPr lang="en-US" dirty="0" smtClean="0"/>
              <a:t> is set to </a:t>
            </a:r>
            <a:r>
              <a:rPr lang="en-US" b="1" dirty="0" smtClean="0"/>
              <a:t>Physical</a:t>
            </a:r>
            <a:r>
              <a:rPr lang="en-US" dirty="0" smtClean="0"/>
              <a:t>, the text wraps and is sent as the user typed it in the </a:t>
            </a:r>
            <a:r>
              <a:rPr lang="en-US" dirty="0" err="1" smtClean="0"/>
              <a:t>textarea</a:t>
            </a:r>
            <a:endParaRPr lang="en-US" dirty="0"/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339974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Tables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8</a:t>
            </a:fld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can present and align forms in an organized format by displaying it inside an HTML table</a:t>
            </a:r>
          </a:p>
          <a:p>
            <a:endParaRPr lang="en-US" dirty="0"/>
          </a:p>
          <a:p>
            <a:r>
              <a:rPr lang="en-US" dirty="0" smtClean="0"/>
              <a:t>HTML elements that define a table:</a:t>
            </a:r>
          </a:p>
          <a:p>
            <a:pPr marL="0" indent="0" defTabSz="457200">
              <a:buNone/>
            </a:pP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&lt;table&gt;</a:t>
            </a:r>
            <a:r>
              <a:rPr lang="en-US" dirty="0" smtClean="0"/>
              <a:t>					</a:t>
            </a:r>
            <a:r>
              <a:rPr lang="en-US" dirty="0" smtClean="0">
                <a:sym typeface="Wingdings" pitchFamily="2" charset="2"/>
              </a:rPr>
              <a:t> indicates the start of a new table</a:t>
            </a:r>
            <a:endParaRPr lang="en-US" dirty="0" smtClean="0"/>
          </a:p>
          <a:p>
            <a:pPr marL="0" indent="0" defTabSz="45720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					</a:t>
            </a:r>
            <a:r>
              <a:rPr lang="en-US" dirty="0" smtClean="0">
                <a:sym typeface="Wingdings" pitchFamily="2" charset="2"/>
              </a:rPr>
              <a:t> identifies start of a new table row</a:t>
            </a:r>
            <a:endParaRPr lang="en-US" dirty="0" smtClean="0"/>
          </a:p>
          <a:p>
            <a:pPr marL="0" indent="0" defTabSz="45720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&lt;td&gt;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&lt;/td&gt;</a:t>
            </a: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 identifies a cell within the row</a:t>
            </a:r>
            <a:endParaRPr lang="en-US" dirty="0" smtClean="0"/>
          </a:p>
          <a:p>
            <a:pPr marL="0" indent="0" defTabSz="457200">
              <a:buNone/>
            </a:pPr>
            <a:r>
              <a:rPr lang="en-US" dirty="0"/>
              <a:t>	</a:t>
            </a:r>
            <a:r>
              <a:rPr lang="en-US" dirty="0" smtClean="0"/>
              <a:t>	. . .</a:t>
            </a:r>
          </a:p>
          <a:p>
            <a:pPr marL="0" indent="0" defTabSz="45720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&lt;td&gt;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&lt;/td&gt;</a:t>
            </a: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 identifies a cell within the row</a:t>
            </a:r>
            <a:endParaRPr lang="en-US" dirty="0" smtClean="0"/>
          </a:p>
          <a:p>
            <a:pPr marL="0" indent="0" defTabSz="45720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					</a:t>
            </a:r>
            <a:r>
              <a:rPr lang="en-US" dirty="0" smtClean="0">
                <a:sym typeface="Wingdings" pitchFamily="2" charset="2"/>
              </a:rPr>
              <a:t> indicates the end of a table row</a:t>
            </a:r>
            <a:endParaRPr lang="en-US" dirty="0" smtClean="0"/>
          </a:p>
          <a:p>
            <a:pPr marL="0" indent="0" defTabSz="457200">
              <a:buNone/>
            </a:pPr>
            <a:r>
              <a:rPr lang="en-US" dirty="0"/>
              <a:t>	</a:t>
            </a:r>
            <a:r>
              <a:rPr lang="en-US" dirty="0" smtClean="0"/>
              <a:t>. . .</a:t>
            </a:r>
          </a:p>
          <a:p>
            <a:pPr marL="0" indent="0" defTabSz="457200">
              <a:buNone/>
            </a:pP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&lt;/table&gt;	</a:t>
            </a:r>
            <a:r>
              <a:rPr lang="en-US" dirty="0" smtClean="0"/>
              <a:t>			</a:t>
            </a:r>
            <a:r>
              <a:rPr lang="en-US" dirty="0" smtClean="0">
                <a:sym typeface="Wingdings" pitchFamily="2" charset="2"/>
              </a:rPr>
              <a:t> indicates the end of a table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899637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submit vs. button Form Input Types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9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&lt;input type=‘button’&gt;</a:t>
            </a:r>
          </a:p>
          <a:p>
            <a:pPr lvl="1"/>
            <a:r>
              <a:rPr lang="en-US" dirty="0" smtClean="0"/>
              <a:t>It is your responsibility to handle all events with this button as the source</a:t>
            </a:r>
          </a:p>
          <a:p>
            <a:pPr lvl="2"/>
            <a:r>
              <a:rPr lang="en-US" dirty="0" smtClean="0"/>
              <a:t>i.e. </a:t>
            </a:r>
            <a:r>
              <a:rPr lang="en-US" dirty="0" err="1" smtClean="0"/>
              <a:t>onclick</a:t>
            </a:r>
            <a:r>
              <a:rPr lang="en-US" dirty="0" smtClean="0"/>
              <a:t>, </a:t>
            </a:r>
            <a:r>
              <a:rPr lang="en-US" dirty="0" err="1" smtClean="0"/>
              <a:t>onmouseover</a:t>
            </a:r>
            <a:r>
              <a:rPr lang="en-US" dirty="0" smtClean="0"/>
              <a:t>, </a:t>
            </a:r>
            <a:r>
              <a:rPr lang="en-US" dirty="0" err="1" smtClean="0"/>
              <a:t>onfocus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Used within client-side web applications for form submissions, resets, cancellations, etc.</a:t>
            </a:r>
          </a:p>
          <a:p>
            <a:endParaRPr lang="en-US" dirty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&lt;input type=‘submit’&gt;</a:t>
            </a:r>
          </a:p>
          <a:p>
            <a:pPr lvl="1"/>
            <a:r>
              <a:rPr lang="en-US" dirty="0" smtClean="0"/>
              <a:t>A special type of button that when clicked, submits the &lt;form&gt; to the resource specified in its action attribute</a:t>
            </a:r>
          </a:p>
          <a:p>
            <a:pPr lvl="1"/>
            <a:r>
              <a:rPr lang="en-US" dirty="0" smtClean="0"/>
              <a:t>Never used within client-side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67372088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ustinSheridanThem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JustinSheridanTheme</Template>
  <TotalTime>3215</TotalTime>
  <Words>1727</Words>
  <Application>Microsoft Office PowerPoint</Application>
  <PresentationFormat>On-screen Show (4:3)</PresentationFormat>
  <Paragraphs>243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JustinSheridanTheme</vt:lpstr>
      <vt:lpstr>SYST 10199 Web Development 2</vt:lpstr>
      <vt:lpstr>(Client-Side) Web Applications</vt:lpstr>
      <vt:lpstr>HTML &lt;FORM&gt; Elements</vt:lpstr>
      <vt:lpstr>Attributes of an HTML &lt;FORM&gt; Tag</vt:lpstr>
      <vt:lpstr>Common &lt;FORM&gt; Input Elements</vt:lpstr>
      <vt:lpstr>&lt;INPUT&gt; Attributes</vt:lpstr>
      <vt:lpstr>More &lt;FORM&gt; Input Elements</vt:lpstr>
      <vt:lpstr>HTML Tables</vt:lpstr>
      <vt:lpstr>The submit vs. button Form Input Types</vt:lpstr>
      <vt:lpstr>Form Events</vt:lpstr>
      <vt:lpstr>Accessing Form Elements Via the DOM</vt:lpstr>
      <vt:lpstr>In-Class Exercises: Accessing Form Elements</vt:lpstr>
      <vt:lpstr>Accessing Form Contents</vt:lpstr>
      <vt:lpstr>In-Class Exercises: Accessing Form Contents</vt:lpstr>
      <vt:lpstr>Exercise: Metric Conversion App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Justin</dc:creator>
  <cp:lastModifiedBy>Windows User</cp:lastModifiedBy>
  <cp:revision>165</cp:revision>
  <dcterms:created xsi:type="dcterms:W3CDTF">2011-09-04T07:35:13Z</dcterms:created>
  <dcterms:modified xsi:type="dcterms:W3CDTF">2014-01-31T09:53:48Z</dcterms:modified>
</cp:coreProperties>
</file>