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1"/>
  </p:sldMasterIdLst>
  <p:notesMasterIdLst>
    <p:notesMasterId r:id="rId14"/>
  </p:notesMasterIdLst>
  <p:sldIdLst>
    <p:sldId id="264" r:id="rId2"/>
    <p:sldId id="265" r:id="rId3"/>
    <p:sldId id="280" r:id="rId4"/>
    <p:sldId id="267" r:id="rId5"/>
    <p:sldId id="281" r:id="rId6"/>
    <p:sldId id="271" r:id="rId7"/>
    <p:sldId id="272" r:id="rId8"/>
    <p:sldId id="274" r:id="rId9"/>
    <p:sldId id="275" r:id="rId10"/>
    <p:sldId id="276" r:id="rId11"/>
    <p:sldId id="277" r:id="rId12"/>
    <p:sldId id="27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96" autoAdjust="0"/>
    <p:restoredTop sz="94660"/>
  </p:normalViewPr>
  <p:slideViewPr>
    <p:cSldViewPr>
      <p:cViewPr>
        <p:scale>
          <a:sx n="100" d="100"/>
          <a:sy n="100" d="100"/>
        </p:scale>
        <p:origin x="-111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F07AB7-BB2C-4C23-8324-B2CD1CC4061B}" type="datetimeFigureOut">
              <a:rPr lang="en-CA" smtClean="0"/>
              <a:pPr/>
              <a:t>10/01/2014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69E06-82ED-454B-97DD-98897729CCC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0598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0C5DFA6-1B1D-4896-B2CC-4DA83C45CB5B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DFA6-1B1D-4896-B2CC-4DA83C45CB5B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DFA6-1B1D-4896-B2CC-4DA83C45CB5B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1042988" y="4365625"/>
            <a:ext cx="7921625" cy="4318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CA" dirty="0" smtClean="0"/>
              <a:t>Description</a:t>
            </a:r>
            <a:endParaRPr lang="en-CA" dirty="0"/>
          </a:p>
        </p:txBody>
      </p:sp>
    </p:spTree>
  </p:cSld>
  <p:clrMapOvr>
    <a:masterClrMapping/>
  </p:clrMapOvr>
  <p:transition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DFA6-1B1D-4896-B2CC-4DA83C45CB5B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042988" y="1196975"/>
            <a:ext cx="7921625" cy="2592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1042988" y="3789363"/>
            <a:ext cx="7921625" cy="244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0203031"/>
      </p:ext>
    </p:extLst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DFA6-1B1D-4896-B2CC-4DA83C45CB5B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 b="1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ctr">
              <a:buNone/>
              <a:defRPr sz="3200" b="0" cap="none" baseline="0"/>
            </a:lvl1pPr>
          </a:lstStyle>
          <a:p>
            <a:r>
              <a:rPr lang="en-US" smtClean="0">
                <a:solidFill>
                  <a:srgbClr val="FF0000"/>
                </a:solidFill>
              </a:rPr>
              <a:t>PROG 10082</a:t>
            </a:r>
            <a:br>
              <a:rPr lang="en-US" smtClean="0">
                <a:solidFill>
                  <a:srgbClr val="FF0000"/>
                </a:solidFill>
              </a:rPr>
            </a:br>
            <a:r>
              <a:rPr lang="en-US" smtClean="0">
                <a:solidFill>
                  <a:srgbClr val="FF0000"/>
                </a:solidFill>
              </a:rPr>
              <a:t>Object Oriented Programming 1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0C5DFA6-1B1D-4896-B2CC-4DA83C45CB5B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DFA6-1B1D-4896-B2CC-4DA83C45CB5B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DFA6-1B1D-4896-B2CC-4DA83C45CB5B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DFA6-1B1D-4896-B2CC-4DA83C45CB5B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DFA6-1B1D-4896-B2CC-4DA83C45CB5B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DFA6-1B1D-4896-B2CC-4DA83C45CB5B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DFA6-1B1D-4896-B2CC-4DA83C45CB5B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0C5DFA6-1B1D-4896-B2CC-4DA83C45CB5B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ransition>
    <p:wipe dir="d"/>
  </p:transition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justin.alerta@sheridancollege.c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SYST 10199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Web Development 2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Course Introduction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DFA6-1B1D-4896-B2CC-4DA83C45CB5B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9327317"/>
      </p:ext>
    </p:extLst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Classroom Protocols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10</a:t>
            </a:fld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Avoid the temptation to use your laptop for purposes other than SYST 10199</a:t>
            </a:r>
          </a:p>
          <a:p>
            <a:pPr lvl="1"/>
            <a:r>
              <a:rPr lang="en-CA" dirty="0" smtClean="0"/>
              <a:t>You are paying to be here – use the time spent in class wisely!</a:t>
            </a:r>
          </a:p>
          <a:p>
            <a:pPr lvl="1"/>
            <a:r>
              <a:rPr lang="en-CA" dirty="0" smtClean="0"/>
              <a:t>It may be a distraction to other students in the class</a:t>
            </a:r>
          </a:p>
          <a:p>
            <a:endParaRPr lang="en-US" dirty="0"/>
          </a:p>
          <a:p>
            <a:r>
              <a:rPr lang="en-US" dirty="0" smtClean="0"/>
              <a:t>Please turn off/mute all phones</a:t>
            </a:r>
          </a:p>
          <a:p>
            <a:pPr lvl="1"/>
            <a:r>
              <a:rPr lang="en-US" dirty="0" smtClean="0"/>
              <a:t>If you wish to talk on the phone, quietly leave the classroom</a:t>
            </a:r>
          </a:p>
          <a:p>
            <a:pPr lvl="1"/>
            <a:endParaRPr lang="en-US" dirty="0"/>
          </a:p>
          <a:p>
            <a:r>
              <a:rPr lang="en-US" dirty="0" smtClean="0"/>
              <a:t>Please be respectful to all </a:t>
            </a:r>
            <a:r>
              <a:rPr lang="en-US" i="1" dirty="0" smtClean="0"/>
              <a:t>objects</a:t>
            </a:r>
            <a:r>
              <a:rPr lang="en-US" dirty="0" smtClean="0"/>
              <a:t> in the classroom and related to the SYST 10199 course</a:t>
            </a:r>
          </a:p>
          <a:p>
            <a:pPr lvl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43317016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Academic Integrity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11</a:t>
            </a:fld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Severe consequences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Typically, a grade of zero (0) for that particular/quiz/test/exam if you get caught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Meeting with the Associate Dean if it is not your first offence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Mark on your permanent record</a:t>
            </a:r>
          </a:p>
          <a:p>
            <a:pPr lvl="2"/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Violations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Writing portions of code for a colleague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Providing colleagues with your program for them to use as a template, to copy and paste snippets of code, or change slightly and hand in as their own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Unauthorized communication and/or resources during assessments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Not worth it!</a:t>
            </a:r>
          </a:p>
          <a:p>
            <a:endParaRPr lang="en-CA" dirty="0" smtClean="0">
              <a:solidFill>
                <a:srgbClr val="FF0000"/>
              </a:solidFill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6620977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12</a:t>
            </a:fld>
            <a:endParaRPr lang="en-CA"/>
          </a:p>
        </p:txBody>
      </p:sp>
      <p:pic>
        <p:nvPicPr>
          <p:cNvPr id="7" name="Picture 2" descr="C:\Users\Pejman\Desktop\question-mark3a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2667000" y="1306512"/>
            <a:ext cx="3810000" cy="4762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147440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 10199 (Web Development 2)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2</a:t>
            </a:fld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 20368:</a:t>
            </a:r>
          </a:p>
          <a:p>
            <a:pPr lvl="1"/>
            <a:r>
              <a:rPr lang="en-US" dirty="0" smtClean="0"/>
              <a:t>Fridays: 3:00 pm – 6:00 pm in B303</a:t>
            </a:r>
          </a:p>
          <a:p>
            <a:endParaRPr lang="en-US" dirty="0"/>
          </a:p>
          <a:p>
            <a:r>
              <a:rPr lang="en-US" dirty="0" smtClean="0"/>
              <a:t>Class 22531:</a:t>
            </a:r>
          </a:p>
          <a:p>
            <a:pPr lvl="1"/>
            <a:r>
              <a:rPr lang="en-US" dirty="0" smtClean="0"/>
              <a:t>Fridays: 11:00 am – 2:00 pm in G407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Justin </a:t>
            </a:r>
            <a:r>
              <a:rPr lang="en-US" dirty="0" err="1" smtClean="0"/>
              <a:t>Alerta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justin.alerta@sheridancollege.ca</a:t>
            </a:r>
            <a:endParaRPr lang="en-US" dirty="0" smtClean="0"/>
          </a:p>
          <a:p>
            <a:pPr lvl="1"/>
            <a:r>
              <a:rPr lang="en-US" dirty="0" smtClean="0"/>
              <a:t>905.845.9430 	x32298</a:t>
            </a:r>
          </a:p>
          <a:p>
            <a:pPr lvl="1"/>
            <a:r>
              <a:rPr lang="en-US" dirty="0" smtClean="0"/>
              <a:t>Please use Sheridan e-mail as primary mode of communication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736596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SYST 10199 – Web Development 2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DFA6-1B1D-4896-B2CC-4DA83C45CB5B}" type="slidenum">
              <a:rPr lang="en-CA" smtClean="0"/>
              <a:pPr/>
              <a:t>3</a:t>
            </a:fld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SLATE2</a:t>
            </a:r>
          </a:p>
          <a:p>
            <a:pPr lvl="1"/>
            <a:r>
              <a:rPr lang="en-CA" dirty="0" smtClean="0"/>
              <a:t>All pertinent course information will be found here</a:t>
            </a:r>
          </a:p>
          <a:p>
            <a:pPr lvl="2"/>
            <a:r>
              <a:rPr lang="en-CA" dirty="0" smtClean="0"/>
              <a:t>Lecture notes and Class Plan</a:t>
            </a:r>
          </a:p>
          <a:p>
            <a:pPr lvl="3"/>
            <a:r>
              <a:rPr lang="en-CA" dirty="0" smtClean="0"/>
              <a:t>Under the Content menu</a:t>
            </a:r>
          </a:p>
          <a:p>
            <a:pPr lvl="2"/>
            <a:r>
              <a:rPr lang="en-CA" dirty="0" smtClean="0"/>
              <a:t>Assignments and Due Dates</a:t>
            </a:r>
          </a:p>
          <a:p>
            <a:pPr lvl="3"/>
            <a:r>
              <a:rPr lang="en-CA" dirty="0" smtClean="0"/>
              <a:t>Under the </a:t>
            </a:r>
            <a:r>
              <a:rPr lang="en-CA" dirty="0" err="1" smtClean="0"/>
              <a:t>Dropbox</a:t>
            </a:r>
            <a:r>
              <a:rPr lang="en-CA" dirty="0" smtClean="0"/>
              <a:t> menu</a:t>
            </a:r>
          </a:p>
          <a:p>
            <a:pPr lvl="2"/>
            <a:r>
              <a:rPr lang="en-CA" dirty="0" smtClean="0"/>
              <a:t>Announcements relative to the course</a:t>
            </a:r>
          </a:p>
          <a:p>
            <a:pPr lvl="3"/>
            <a:r>
              <a:rPr lang="en-CA" dirty="0" smtClean="0"/>
              <a:t>Under </a:t>
            </a:r>
            <a:r>
              <a:rPr lang="en-CA" dirty="0" smtClean="0"/>
              <a:t>News</a:t>
            </a:r>
          </a:p>
          <a:p>
            <a:endParaRPr lang="en-CA" dirty="0"/>
          </a:p>
          <a:p>
            <a:r>
              <a:rPr lang="en-CA" dirty="0" smtClean="0"/>
              <a:t>JavaScript fo</a:t>
            </a:r>
            <a:r>
              <a:rPr lang="en-CA" dirty="0" smtClean="0"/>
              <a:t>r Sheridan Students by Sam Scott</a:t>
            </a:r>
          </a:p>
          <a:p>
            <a:endParaRPr lang="en-CA" dirty="0"/>
          </a:p>
          <a:p>
            <a:r>
              <a:rPr lang="en-CA" smtClean="0"/>
              <a:t>www.w3schools.com</a:t>
            </a:r>
            <a:endParaRPr lang="en-CA" dirty="0" smtClean="0"/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032126303"/>
      </p:ext>
    </p:extLst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Topics in SYST 10199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4</a:t>
            </a:fld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Client-Side Scripting and Web Development</a:t>
            </a:r>
          </a:p>
          <a:p>
            <a:pPr lvl="1"/>
            <a:r>
              <a:rPr lang="en-US" dirty="0" smtClean="0"/>
              <a:t>JavaScript</a:t>
            </a:r>
          </a:p>
          <a:p>
            <a:pPr lvl="2"/>
            <a:r>
              <a:rPr lang="en-US" dirty="0" smtClean="0"/>
              <a:t>Syntax</a:t>
            </a:r>
          </a:p>
          <a:p>
            <a:pPr lvl="2"/>
            <a:r>
              <a:rPr lang="en-US" dirty="0" smtClean="0"/>
              <a:t>Control structures</a:t>
            </a:r>
          </a:p>
          <a:p>
            <a:pPr lvl="2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The Document Object Model (DOM)</a:t>
            </a:r>
          </a:p>
          <a:p>
            <a:pPr lvl="1"/>
            <a:r>
              <a:rPr lang="en-US" dirty="0" smtClean="0"/>
              <a:t>HTML Forms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HTML5 Canvas</a:t>
            </a:r>
          </a:p>
          <a:p>
            <a:pPr lvl="1"/>
            <a:r>
              <a:rPr lang="en-US" dirty="0" smtClean="0"/>
              <a:t>Canvas creation and configuration</a:t>
            </a:r>
          </a:p>
          <a:p>
            <a:pPr lvl="1"/>
            <a:r>
              <a:rPr lang="en-US" dirty="0" smtClean="0"/>
              <a:t>Using JavaScript to draw a canvas</a:t>
            </a:r>
          </a:p>
          <a:p>
            <a:pPr lvl="1"/>
            <a:r>
              <a:rPr lang="en-US" dirty="0" smtClean="0"/>
              <a:t>Event-handling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Server Side Scripting</a:t>
            </a:r>
          </a:p>
          <a:p>
            <a:pPr lvl="1"/>
            <a:r>
              <a:rPr lang="en-US" dirty="0" smtClean="0"/>
              <a:t>Web servers</a:t>
            </a:r>
          </a:p>
          <a:p>
            <a:pPr lvl="2"/>
            <a:r>
              <a:rPr lang="en-US" dirty="0" smtClean="0"/>
              <a:t>Configuration</a:t>
            </a:r>
          </a:p>
          <a:p>
            <a:pPr lvl="2"/>
            <a:r>
              <a:rPr lang="en-US" dirty="0" smtClean="0"/>
              <a:t>Running</a:t>
            </a:r>
          </a:p>
          <a:p>
            <a:pPr lvl="1"/>
            <a:r>
              <a:rPr lang="en-US" dirty="0" smtClean="0"/>
              <a:t>PHP</a:t>
            </a:r>
          </a:p>
          <a:p>
            <a:pPr lvl="2"/>
            <a:r>
              <a:rPr lang="en-US" dirty="0" smtClean="0"/>
              <a:t>Data types</a:t>
            </a:r>
          </a:p>
          <a:p>
            <a:pPr lvl="2"/>
            <a:r>
              <a:rPr lang="en-US" dirty="0" smtClean="0"/>
              <a:t>Request/response model</a:t>
            </a:r>
          </a:p>
          <a:p>
            <a:endParaRPr lang="en-US" dirty="0" smtClean="0"/>
          </a:p>
          <a:p>
            <a:r>
              <a:rPr lang="en-US" dirty="0" smtClean="0"/>
              <a:t>Database Access on the Server with MySQL</a:t>
            </a:r>
          </a:p>
          <a:p>
            <a:pPr lvl="1"/>
            <a:endParaRPr lang="en-US" dirty="0" smtClean="0"/>
          </a:p>
          <a:p>
            <a:pPr marL="514350" indent="-514350">
              <a:buSzPct val="100000"/>
              <a:buNone/>
            </a:pPr>
            <a:endParaRPr lang="en-CA" dirty="0" smtClean="0"/>
          </a:p>
          <a:p>
            <a:pPr marL="514350" indent="-514350">
              <a:buSzPct val="10000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3574725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Course Evaluation Breakdown</a:t>
            </a: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DFA6-1B1D-4896-B2CC-4DA83C45CB5B}" type="slidenum">
              <a:rPr lang="en-CA" smtClean="0"/>
              <a:pPr/>
              <a:t>5</a:t>
            </a:fld>
            <a:endParaRPr lang="en-CA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702614794"/>
              </p:ext>
            </p:extLst>
          </p:nvPr>
        </p:nvGraphicFramePr>
        <p:xfrm>
          <a:off x="1043608" y="1484784"/>
          <a:ext cx="7921626" cy="2225040"/>
        </p:xfrm>
        <a:graphic>
          <a:graphicData uri="http://schemas.openxmlformats.org/drawingml/2006/table">
            <a:tbl>
              <a:tblPr lastRow="1" bandRow="1">
                <a:tableStyleId>{073A0DAA-6AF3-43AB-8588-CEC1D06C72B9}</a:tableStyleId>
              </a:tblPr>
              <a:tblGrid>
                <a:gridCol w="6048672"/>
                <a:gridCol w="1872954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Midterm Exam</a:t>
                      </a:r>
                      <a:endParaRPr lang="en-CA" dirty="0"/>
                    </a:p>
                  </a:txBody>
                  <a:tcPr marL="44849" marR="4484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25%</a:t>
                      </a:r>
                      <a:endParaRPr lang="en-CA" dirty="0"/>
                    </a:p>
                  </a:txBody>
                  <a:tcPr marL="44849" marR="44849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Final Exam</a:t>
                      </a:r>
                      <a:endParaRPr lang="en-CA" dirty="0"/>
                    </a:p>
                  </a:txBody>
                  <a:tcPr marL="44849" marR="4484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25%</a:t>
                      </a:r>
                      <a:endParaRPr lang="en-CA" dirty="0"/>
                    </a:p>
                  </a:txBody>
                  <a:tcPr marL="44849" marR="44849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Project</a:t>
                      </a:r>
                      <a:endParaRPr lang="en-CA" dirty="0"/>
                    </a:p>
                  </a:txBody>
                  <a:tcPr marL="44849" marR="4484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20%</a:t>
                      </a:r>
                      <a:endParaRPr lang="en-CA" dirty="0"/>
                    </a:p>
                  </a:txBody>
                  <a:tcPr marL="44849" marR="44849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Assignments (1 @ 10%;</a:t>
                      </a:r>
                      <a:r>
                        <a:rPr lang="en-CA" baseline="0" dirty="0" smtClean="0"/>
                        <a:t> 2 @ 5%</a:t>
                      </a:r>
                      <a:r>
                        <a:rPr lang="en-CA" dirty="0" smtClean="0"/>
                        <a:t>)</a:t>
                      </a:r>
                      <a:endParaRPr lang="en-CA" dirty="0"/>
                    </a:p>
                  </a:txBody>
                  <a:tcPr marL="44849" marR="4484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20%</a:t>
                      </a:r>
                      <a:endParaRPr lang="en-CA" dirty="0"/>
                    </a:p>
                  </a:txBody>
                  <a:tcPr marL="44849" marR="44849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In-Class Exercises</a:t>
                      </a:r>
                      <a:endParaRPr lang="en-CA" dirty="0"/>
                    </a:p>
                  </a:txBody>
                  <a:tcPr marL="44849" marR="4484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10%</a:t>
                      </a:r>
                      <a:endParaRPr lang="en-CA" dirty="0"/>
                    </a:p>
                  </a:txBody>
                  <a:tcPr marL="44849" marR="44849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Total</a:t>
                      </a:r>
                      <a:endParaRPr lang="en-CA" dirty="0"/>
                    </a:p>
                  </a:txBody>
                  <a:tcPr marL="44849" marR="4484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100%</a:t>
                      </a:r>
                      <a:endParaRPr lang="en-CA" dirty="0"/>
                    </a:p>
                  </a:txBody>
                  <a:tcPr marL="44849" marR="44849"/>
                </a:tc>
              </a:tr>
            </a:tbl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Requirements to pass this course:</a:t>
            </a:r>
          </a:p>
          <a:p>
            <a:pPr lvl="1"/>
            <a:r>
              <a:rPr lang="en-US" dirty="0"/>
              <a:t>Achieve a minimum of 50% overall grade</a:t>
            </a:r>
          </a:p>
          <a:p>
            <a:pPr marL="274320" lvl="1" indent="0">
              <a:buNone/>
            </a:pPr>
            <a:r>
              <a:rPr lang="en-US" b="1" u="sng" dirty="0">
                <a:solidFill>
                  <a:srgbClr val="7030A0"/>
                </a:solidFill>
              </a:rPr>
              <a:t>AND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Achieve a weighted average of at least 50% </a:t>
            </a:r>
            <a:r>
              <a:rPr lang="en-US" b="1" dirty="0" smtClean="0">
                <a:solidFill>
                  <a:srgbClr val="FF0000"/>
                </a:solidFill>
              </a:rPr>
              <a:t>across all exams</a:t>
            </a:r>
            <a:endParaRPr lang="en-C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691162"/>
      </p:ext>
    </p:extLst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Expectations – Lectures/Exercises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6</a:t>
            </a:fld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slides/lecture notes will be available on SLATE2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Contains overview of content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Not a complete resource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In-class exercises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Some as a class, others individually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The graded in-class exercises are indicated on the class plan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Attendance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Not mandatory but all assignments, quizzes, exams </a:t>
            </a:r>
            <a:r>
              <a:rPr lang="en-US" b="1" u="sng" dirty="0" smtClean="0">
                <a:solidFill>
                  <a:srgbClr val="000000"/>
                </a:solidFill>
              </a:rPr>
              <a:t>must</a:t>
            </a:r>
            <a:r>
              <a:rPr lang="en-US" dirty="0" smtClean="0">
                <a:solidFill>
                  <a:srgbClr val="000000"/>
                </a:solidFill>
              </a:rPr>
              <a:t> be completed on the date/time specified for your class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It is </a:t>
            </a:r>
            <a:r>
              <a:rPr lang="en-US" b="1" u="sng" dirty="0" smtClean="0">
                <a:solidFill>
                  <a:srgbClr val="000000"/>
                </a:solidFill>
              </a:rPr>
              <a:t>your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responsibility to catch up on any materials missed</a:t>
            </a:r>
            <a:endParaRPr lang="en-CA" dirty="0" smtClean="0">
              <a:solidFill>
                <a:srgbClr val="000000"/>
              </a:solidFill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1583385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Expectations – Assignments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7</a:t>
            </a:fld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Submit all assignments via SLATE2 </a:t>
            </a:r>
            <a:r>
              <a:rPr lang="en-US" dirty="0" err="1" smtClean="0"/>
              <a:t>Dropbox</a:t>
            </a:r>
            <a:r>
              <a:rPr lang="en-US" dirty="0" smtClean="0"/>
              <a:t> unless otherwise specified</a:t>
            </a:r>
          </a:p>
          <a:p>
            <a:endParaRPr lang="en-US" dirty="0" smtClean="0"/>
          </a:p>
          <a:p>
            <a:r>
              <a:rPr lang="en-US" dirty="0" smtClean="0"/>
              <a:t>Usually have at least 1 week to complete from the date assigned</a:t>
            </a:r>
          </a:p>
          <a:p>
            <a:endParaRPr lang="en-US" dirty="0" smtClean="0"/>
          </a:p>
          <a:p>
            <a:r>
              <a:rPr lang="en-US" dirty="0" smtClean="0"/>
              <a:t>Late submissions will be penalized 10% per day up to 5 days</a:t>
            </a:r>
          </a:p>
          <a:p>
            <a:pPr lvl="2"/>
            <a:r>
              <a:rPr lang="en-US" dirty="0" smtClean="0"/>
              <a:t>Submissions after 5 late days will NOT be accepted and a grade of zero (0) will be given</a:t>
            </a:r>
          </a:p>
          <a:p>
            <a:pPr lvl="2"/>
            <a:r>
              <a:rPr lang="en-US" dirty="0" smtClean="0"/>
              <a:t>Your submission is based on the SLATE2 timestamp!</a:t>
            </a:r>
          </a:p>
          <a:p>
            <a:pPr lvl="2"/>
            <a:r>
              <a:rPr lang="en-US" dirty="0" smtClean="0"/>
              <a:t>One minute late will result in a 10% penalty!</a:t>
            </a:r>
          </a:p>
          <a:p>
            <a:pPr lvl="2"/>
            <a:r>
              <a:rPr lang="en-US" dirty="0" smtClean="0"/>
              <a:t>A late submission is better than no submission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If you have </a:t>
            </a:r>
            <a:r>
              <a:rPr lang="en-US" i="1" dirty="0" smtClean="0"/>
              <a:t>legitimate</a:t>
            </a:r>
            <a:r>
              <a:rPr lang="en-US" dirty="0" smtClean="0"/>
              <a:t> reason for missing a deadline, notify the professor ASAP via email</a:t>
            </a:r>
          </a:p>
          <a:p>
            <a:pPr lvl="2"/>
            <a:r>
              <a:rPr lang="en-US" b="1" dirty="0" smtClean="0"/>
              <a:t>Do NOT wait until the due date (or after) to request an extension or provide reasoning – in most cases it will NOT be granted</a:t>
            </a:r>
            <a:endParaRPr lang="en-US" dirty="0" smtClean="0"/>
          </a:p>
          <a:p>
            <a:pPr lvl="2"/>
            <a:r>
              <a:rPr lang="en-US" dirty="0" smtClean="0"/>
              <a:t>Broken laptop is NOT a legitimate reason – it is your responsibility to ensure your tools are in working order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6697213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Expectations – Exams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8</a:t>
            </a:fld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Exams will be 2 hours in length (unless otherwise specified by the professor)</a:t>
            </a:r>
          </a:p>
          <a:p>
            <a:pPr lvl="1"/>
            <a:r>
              <a:rPr lang="en-CA" dirty="0" smtClean="0"/>
              <a:t>Notification will be provided as to the content covered as well as the style of the test/exam</a:t>
            </a:r>
          </a:p>
          <a:p>
            <a:endParaRPr lang="en-US" dirty="0" smtClean="0"/>
          </a:p>
          <a:p>
            <a:r>
              <a:rPr lang="en-US" dirty="0" smtClean="0"/>
              <a:t>Exams </a:t>
            </a:r>
            <a:r>
              <a:rPr lang="en-US" u="sng" dirty="0" smtClean="0"/>
              <a:t>must</a:t>
            </a:r>
            <a:r>
              <a:rPr lang="en-US" dirty="0" smtClean="0"/>
              <a:t> be written during your scheduled class</a:t>
            </a:r>
          </a:p>
          <a:p>
            <a:pPr lvl="2"/>
            <a:r>
              <a:rPr lang="en-US" dirty="0" smtClean="0"/>
              <a:t>If you are absent for an exam you </a:t>
            </a:r>
            <a:r>
              <a:rPr lang="en-US" dirty="0"/>
              <a:t>will </a:t>
            </a:r>
            <a:r>
              <a:rPr lang="en-US" b="1" u="sng" dirty="0"/>
              <a:t>not</a:t>
            </a:r>
            <a:r>
              <a:rPr lang="en-US" dirty="0"/>
              <a:t> be able to write it unless you have original documentation along with valid </a:t>
            </a:r>
            <a:r>
              <a:rPr lang="en-US" dirty="0" smtClean="0"/>
              <a:t>reasoning for your absence</a:t>
            </a:r>
          </a:p>
          <a:p>
            <a:pPr lvl="2"/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REMEMBER: You </a:t>
            </a:r>
            <a:r>
              <a:rPr lang="en-US" b="1" u="sng" dirty="0" smtClean="0">
                <a:solidFill>
                  <a:srgbClr val="FF0000"/>
                </a:solidFill>
              </a:rPr>
              <a:t>MUST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b="1" dirty="0" smtClean="0">
                <a:solidFill>
                  <a:srgbClr val="FF0000"/>
                </a:solidFill>
              </a:rPr>
              <a:t>chieve </a:t>
            </a:r>
            <a:r>
              <a:rPr lang="en-US" b="1" dirty="0">
                <a:solidFill>
                  <a:srgbClr val="FF0000"/>
                </a:solidFill>
              </a:rPr>
              <a:t>a weighted average of at least 50% </a:t>
            </a:r>
            <a:r>
              <a:rPr lang="en-US" b="1" dirty="0" smtClean="0">
                <a:solidFill>
                  <a:srgbClr val="FF0000"/>
                </a:solidFill>
              </a:rPr>
              <a:t>across the exams combined to pass the course</a:t>
            </a:r>
            <a:endParaRPr lang="en-C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20614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Expectations of Students for Success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9</a:t>
            </a:fld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CA" dirty="0" smtClean="0"/>
              <a:t>Read </a:t>
            </a:r>
            <a:r>
              <a:rPr lang="en-US" dirty="0" smtClean="0"/>
              <a:t>required materials from the textbook as well as any online materials</a:t>
            </a:r>
          </a:p>
          <a:p>
            <a:endParaRPr lang="en-US" dirty="0"/>
          </a:p>
          <a:p>
            <a:r>
              <a:rPr lang="en-US" dirty="0" smtClean="0"/>
              <a:t>Don’t just attend class </a:t>
            </a:r>
            <a:endParaRPr lang="en-US" dirty="0"/>
          </a:p>
          <a:p>
            <a:pPr lvl="1"/>
            <a:r>
              <a:rPr lang="en-US" dirty="0" smtClean="0"/>
              <a:t>Take notes and pay attention</a:t>
            </a:r>
          </a:p>
          <a:p>
            <a:pPr lvl="1"/>
            <a:r>
              <a:rPr lang="en-US" dirty="0" smtClean="0"/>
              <a:t>Complete all in-class exercises</a:t>
            </a:r>
          </a:p>
          <a:p>
            <a:endParaRPr lang="en-US" dirty="0"/>
          </a:p>
          <a:p>
            <a:r>
              <a:rPr lang="en-CA" dirty="0"/>
              <a:t>Submit all assignments on time and meet all requirements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Ask questions/clarification </a:t>
            </a:r>
            <a:r>
              <a:rPr lang="en-US" i="1" dirty="0" smtClean="0"/>
              <a:t>in class</a:t>
            </a:r>
            <a:r>
              <a:rPr lang="en-US" dirty="0"/>
              <a:t> </a:t>
            </a:r>
            <a:r>
              <a:rPr lang="en-US" dirty="0" smtClean="0"/>
              <a:t>– do not wait until exam time</a:t>
            </a:r>
          </a:p>
          <a:p>
            <a:endParaRPr lang="en-US" dirty="0"/>
          </a:p>
          <a:p>
            <a:r>
              <a:rPr lang="en-US" dirty="0" smtClean="0"/>
              <a:t>Help each other</a:t>
            </a:r>
          </a:p>
          <a:p>
            <a:pPr lvl="1"/>
            <a:r>
              <a:rPr lang="en-US" dirty="0" smtClean="0"/>
              <a:t>Explain concepts learned in class</a:t>
            </a:r>
          </a:p>
          <a:p>
            <a:pPr lvl="1"/>
            <a:r>
              <a:rPr lang="en-US" dirty="0" smtClean="0"/>
              <a:t>Direct someone to where information can be found</a:t>
            </a:r>
          </a:p>
          <a:p>
            <a:pPr lvl="1"/>
            <a:r>
              <a:rPr lang="en-US" dirty="0" smtClean="0"/>
              <a:t>Sharing experiences on debugging techniques</a:t>
            </a:r>
          </a:p>
          <a:p>
            <a:pPr lvl="1"/>
            <a:r>
              <a:rPr lang="en-US" dirty="0" smtClean="0"/>
              <a:t>Sharing knowledge of development environment</a:t>
            </a:r>
          </a:p>
          <a:p>
            <a:endParaRPr lang="en-US" dirty="0"/>
          </a:p>
          <a:p>
            <a:r>
              <a:rPr lang="en-US" dirty="0" smtClean="0"/>
              <a:t>Code! Code! Code!</a:t>
            </a:r>
          </a:p>
          <a:p>
            <a:pPr lvl="1"/>
            <a:r>
              <a:rPr lang="en-US" dirty="0"/>
              <a:t>Programming is like learning a musical instrument... practice is </a:t>
            </a:r>
            <a:r>
              <a:rPr lang="en-US" dirty="0" smtClean="0"/>
              <a:t>required</a:t>
            </a:r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613330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ustinSheridanTheme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JustinSheridanTheme</Template>
  <TotalTime>1134</TotalTime>
  <Words>859</Words>
  <Application>Microsoft Office PowerPoint</Application>
  <PresentationFormat>On-screen Show (4:3)</PresentationFormat>
  <Paragraphs>179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JustinSheridanTheme</vt:lpstr>
      <vt:lpstr>SYST 10199 Web Development 2</vt:lpstr>
      <vt:lpstr>SYST 10199 (Web Development 2)</vt:lpstr>
      <vt:lpstr>SYST 10199 – Web Development 2</vt:lpstr>
      <vt:lpstr>Topics in SYST 10199</vt:lpstr>
      <vt:lpstr>Course Evaluation Breakdown</vt:lpstr>
      <vt:lpstr>Expectations – Lectures/Exercises</vt:lpstr>
      <vt:lpstr>Expectations – Assignments</vt:lpstr>
      <vt:lpstr>Expectations – Exams</vt:lpstr>
      <vt:lpstr>Expectations of Students for Success</vt:lpstr>
      <vt:lpstr>Classroom Protocols</vt:lpstr>
      <vt:lpstr>Academic Integrity</vt:lpstr>
      <vt:lpstr>Questions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Justin</dc:creator>
  <cp:lastModifiedBy>Windows User</cp:lastModifiedBy>
  <cp:revision>34</cp:revision>
  <dcterms:created xsi:type="dcterms:W3CDTF">2011-09-04T05:54:20Z</dcterms:created>
  <dcterms:modified xsi:type="dcterms:W3CDTF">2014-01-10T12:12:12Z</dcterms:modified>
</cp:coreProperties>
</file>