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50"/>
  </p:notesMasterIdLst>
  <p:handoutMasterIdLst>
    <p:handoutMasterId r:id="rId51"/>
  </p:handoutMasterIdLst>
  <p:sldIdLst>
    <p:sldId id="257" r:id="rId3"/>
    <p:sldId id="293" r:id="rId4"/>
    <p:sldId id="291" r:id="rId5"/>
    <p:sldId id="292" r:id="rId6"/>
    <p:sldId id="295" r:id="rId7"/>
    <p:sldId id="310" r:id="rId8"/>
    <p:sldId id="296" r:id="rId9"/>
    <p:sldId id="294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97" r:id="rId18"/>
    <p:sldId id="299" r:id="rId19"/>
    <p:sldId id="300" r:id="rId20"/>
    <p:sldId id="303" r:id="rId21"/>
    <p:sldId id="319" r:id="rId22"/>
    <p:sldId id="320" r:id="rId23"/>
    <p:sldId id="321" r:id="rId24"/>
    <p:sldId id="307" r:id="rId25"/>
    <p:sldId id="308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0" r:id="rId34"/>
    <p:sldId id="331" r:id="rId35"/>
    <p:sldId id="333" r:id="rId36"/>
    <p:sldId id="334" r:id="rId37"/>
    <p:sldId id="335" r:id="rId38"/>
    <p:sldId id="336" r:id="rId39"/>
    <p:sldId id="337" r:id="rId40"/>
    <p:sldId id="338" r:id="rId41"/>
    <p:sldId id="347" r:id="rId42"/>
    <p:sldId id="339" r:id="rId43"/>
    <p:sldId id="341" r:id="rId44"/>
    <p:sldId id="342" r:id="rId45"/>
    <p:sldId id="343" r:id="rId46"/>
    <p:sldId id="344" r:id="rId47"/>
    <p:sldId id="345" r:id="rId48"/>
    <p:sldId id="27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Course:</a:t>
            </a:r>
            <a:r>
              <a:rPr lang="en-US" dirty="0" smtClean="0"/>
              <a:t> </a:t>
            </a:r>
            <a:r>
              <a:rPr lang="en-US" dirty="0"/>
              <a:t>PROG20799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LINKED LISTS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 member of a structure is declared as a pointer to the structure itself, then the structure is called self-referential </a:t>
            </a:r>
            <a:r>
              <a:rPr lang="en-CA" dirty="0" smtClean="0"/>
              <a:t>structure.</a:t>
            </a:r>
          </a:p>
          <a:p>
            <a:r>
              <a:rPr lang="en-CA" dirty="0" smtClean="0"/>
              <a:t>Consider </a:t>
            </a:r>
            <a:r>
              <a:rPr lang="en-CA" dirty="0"/>
              <a:t>the following declaration: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853453" y="3469341"/>
            <a:ext cx="8485094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chain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chain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30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structure called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2000" dirty="0" smtClean="0"/>
              <a:t> consists </a:t>
            </a:r>
            <a:r>
              <a:rPr lang="en-CA" sz="2000" dirty="0"/>
              <a:t>of two </a:t>
            </a:r>
            <a:r>
              <a:rPr lang="en-CA" sz="2000" dirty="0" smtClean="0"/>
              <a:t>members:</a:t>
            </a:r>
          </a:p>
          <a:p>
            <a:pPr lvl="1"/>
            <a:r>
              <a:rPr lang="en-CA" sz="18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CA" sz="1800" dirty="0" smtClean="0"/>
              <a:t> and </a:t>
            </a:r>
            <a:r>
              <a:rPr lang="en-C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r>
              <a:rPr lang="en-CA" sz="2000" dirty="0" smtClean="0"/>
              <a:t>The </a:t>
            </a:r>
            <a:r>
              <a:rPr lang="en-CA" sz="2000" dirty="0"/>
              <a:t>member </a:t>
            </a:r>
            <a:r>
              <a:rPr lang="en-CA" sz="20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CA" sz="2000" dirty="0" smtClean="0"/>
              <a:t> </a:t>
            </a:r>
            <a:r>
              <a:rPr lang="en-CA" sz="2000" dirty="0"/>
              <a:t>is a variable of type </a:t>
            </a:r>
            <a:r>
              <a:rPr lang="en-CA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/>
              <a:t> whereas the member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A" sz="2000" dirty="0"/>
              <a:t> is a pointer to a structure of type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Thus</a:t>
            </a:r>
            <a:r>
              <a:rPr lang="en-CA" sz="2000" dirty="0"/>
              <a:t>, the structure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2000" dirty="0" smtClean="0"/>
              <a:t> </a:t>
            </a:r>
            <a:r>
              <a:rPr lang="en-CA" sz="2000" dirty="0"/>
              <a:t>has a member that can point to a structure of type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2000" dirty="0" smtClean="0"/>
              <a:t> </a:t>
            </a:r>
            <a:r>
              <a:rPr lang="en-CA" sz="2000" dirty="0"/>
              <a:t>or may be </a:t>
            </a:r>
            <a:r>
              <a:rPr lang="en-CA" sz="2000" dirty="0" smtClean="0"/>
              <a:t>itself.</a:t>
            </a:r>
          </a:p>
          <a:p>
            <a:r>
              <a:rPr lang="en-CA" sz="2000" dirty="0" smtClean="0"/>
              <a:t>This </a:t>
            </a:r>
            <a:r>
              <a:rPr lang="en-CA" sz="2000" dirty="0"/>
              <a:t>type of self-referencing structure can be viewed as shown in </a:t>
            </a:r>
            <a:r>
              <a:rPr lang="en-CA" sz="2000" dirty="0" smtClean="0"/>
              <a:t>figure.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99" y="4622682"/>
            <a:ext cx="4155601" cy="1095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8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071392"/>
          </a:xfrm>
        </p:spPr>
        <p:txBody>
          <a:bodyPr>
            <a:noAutofit/>
          </a:bodyPr>
          <a:lstStyle/>
          <a:p>
            <a:r>
              <a:rPr lang="en-CA" sz="2400" dirty="0"/>
              <a:t>Since pointer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A" sz="2400" dirty="0"/>
              <a:t> can point to a structure variable of type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2400" dirty="0"/>
              <a:t>, we can connect two such structure variables,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2400" dirty="0"/>
              <a:t> and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2400" dirty="0"/>
              <a:t>, to obtain a linked structure as </a:t>
            </a:r>
            <a:r>
              <a:rPr lang="en-CA" sz="2400" dirty="0" smtClean="0"/>
              <a:t>shown below: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2" y="2715311"/>
            <a:ext cx="5070216" cy="1277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468090"/>
            <a:ext cx="10477499" cy="1888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The linked structure given </a:t>
            </a:r>
            <a:r>
              <a:rPr lang="en-CA" sz="2400" dirty="0" smtClean="0"/>
              <a:t>above can </a:t>
            </a:r>
            <a:r>
              <a:rPr lang="en-CA" sz="2400" dirty="0"/>
              <a:t>be obtained by the following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800" dirty="0" smtClean="0"/>
              <a:t>Declare </a:t>
            </a:r>
            <a:r>
              <a:rPr lang="en-CA" sz="1800" dirty="0"/>
              <a:t>structure </a:t>
            </a:r>
            <a:r>
              <a:rPr lang="en-C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18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800" dirty="0" smtClean="0"/>
              <a:t>Declare </a:t>
            </a:r>
            <a:r>
              <a:rPr lang="en-CA" sz="1800" dirty="0"/>
              <a:t>variables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800" dirty="0"/>
              <a:t> and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1800" dirty="0"/>
              <a:t> of type </a:t>
            </a:r>
            <a:r>
              <a:rPr lang="en-C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CA" sz="18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8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</a:t>
            </a:r>
            <a:r>
              <a:rPr lang="en-C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&amp;B</a:t>
            </a:r>
            <a:endParaRPr lang="en-CA" sz="1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496864" y="2652965"/>
            <a:ext cx="5187951" cy="1708153"/>
            <a:chOff x="676" y="2405"/>
            <a:chExt cx="3268" cy="1076"/>
          </a:xfrm>
        </p:grpSpPr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2236" y="3250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Linked list with </a:t>
              </a:r>
              <a:r>
                <a:rPr lang="en-US" dirty="0" smtClean="0">
                  <a:solidFill>
                    <a:schemeClr val="tx2"/>
                  </a:solidFill>
                </a:rPr>
                <a:t>2 </a:t>
              </a:r>
              <a:r>
                <a:rPr lang="en-US" dirty="0">
                  <a:solidFill>
                    <a:schemeClr val="tx2"/>
                  </a:solidFill>
                </a:rPr>
                <a:t>nodes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76" y="2405"/>
              <a:ext cx="500" cy="281"/>
              <a:chOff x="1248" y="1248"/>
              <a:chExt cx="582" cy="384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1270" y="1281"/>
                <a:ext cx="56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/>
                  <a:t>Start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1499" y="2581"/>
              <a:ext cx="947" cy="531"/>
              <a:chOff x="2448" y="1389"/>
              <a:chExt cx="1104" cy="723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Text Box 22"/>
              <p:cNvSpPr txBox="1">
                <a:spLocks noChangeArrowheads="1"/>
              </p:cNvSpPr>
              <p:nvPr/>
            </p:nvSpPr>
            <p:spPr bwMode="auto">
              <a:xfrm>
                <a:off x="2495" y="1729"/>
                <a:ext cx="397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err="1" smtClean="0"/>
                  <a:t>val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3" name="Text Box 23"/>
              <p:cNvSpPr txBox="1">
                <a:spLocks noChangeArrowheads="1"/>
              </p:cNvSpPr>
              <p:nvPr/>
            </p:nvSpPr>
            <p:spPr bwMode="auto">
              <a:xfrm>
                <a:off x="3071" y="1729"/>
                <a:ext cx="251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p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4" name="Text Box 24"/>
              <p:cNvSpPr txBox="1">
                <a:spLocks noChangeArrowheads="1"/>
              </p:cNvSpPr>
              <p:nvPr/>
            </p:nvSpPr>
            <p:spPr bwMode="auto">
              <a:xfrm>
                <a:off x="2877" y="1389"/>
                <a:ext cx="427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A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397" y="2899"/>
              <a:ext cx="83" cy="70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cxnSp>
          <p:nvCxnSpPr>
            <p:cNvPr id="15" name="AutoShape 27"/>
            <p:cNvCxnSpPr>
              <a:cxnSpLocks noChangeShapeType="1"/>
              <a:stCxn id="35" idx="3"/>
              <a:endCxn id="30" idx="1"/>
            </p:cNvCxnSpPr>
            <p:nvPr/>
          </p:nvCxnSpPr>
          <p:spPr bwMode="auto">
            <a:xfrm>
              <a:off x="1181" y="2547"/>
              <a:ext cx="310" cy="42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865" y="2614"/>
              <a:ext cx="1058" cy="501"/>
              <a:chOff x="2448" y="1431"/>
              <a:chExt cx="1231" cy="68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Text Box 40"/>
              <p:cNvSpPr txBox="1">
                <a:spLocks noChangeArrowheads="1"/>
              </p:cNvSpPr>
              <p:nvPr/>
            </p:nvSpPr>
            <p:spPr bwMode="auto">
              <a:xfrm>
                <a:off x="2496" y="1729"/>
                <a:ext cx="396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err="1" smtClean="0"/>
                  <a:t>val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3048" y="1756"/>
                <a:ext cx="63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1600" b="1" dirty="0" smtClean="0">
                    <a:latin typeface="Times New Roman" pitchFamily="18" charset="0"/>
                  </a:rPr>
                  <a:t>NULL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>
                <a:off x="2892" y="1431"/>
                <a:ext cx="405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B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24" name="AutoShape 43"/>
            <p:cNvCxnSpPr>
              <a:cxnSpLocks noChangeShapeType="1"/>
            </p:cNvCxnSpPr>
            <p:nvPr/>
          </p:nvCxnSpPr>
          <p:spPr bwMode="auto">
            <a:xfrm>
              <a:off x="2450" y="2934"/>
              <a:ext cx="412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Content Placeholder 1"/>
          <p:cNvSpPr txBox="1">
            <a:spLocks/>
          </p:cNvSpPr>
          <p:nvPr/>
        </p:nvSpPr>
        <p:spPr>
          <a:xfrm>
            <a:off x="7392707" y="4935682"/>
            <a:ext cx="3278757" cy="142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chain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chain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}A,B;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604323"/>
          </a:xfrm>
        </p:spPr>
        <p:txBody>
          <a:bodyPr/>
          <a:lstStyle/>
          <a:p>
            <a:r>
              <a:rPr lang="en-CA" dirty="0"/>
              <a:t>These steps </a:t>
            </a:r>
            <a:r>
              <a:rPr lang="en-CA" dirty="0" smtClean="0"/>
              <a:t>could be </a:t>
            </a:r>
            <a:r>
              <a:rPr lang="en-CA" dirty="0"/>
              <a:t>coded </a:t>
            </a:r>
            <a:r>
              <a:rPr lang="en-CA" dirty="0" smtClean="0"/>
              <a:t>as </a:t>
            </a:r>
            <a:r>
              <a:rPr lang="en-CA" dirty="0"/>
              <a:t>below: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2207834"/>
            <a:ext cx="10515599" cy="381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chain	    /*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declare structure chain */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chain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*p;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chain A, B;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/*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declare structure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variables A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and B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err="1">
                <a:latin typeface="Consolas" pitchFamily="49" charset="0"/>
                <a:cs typeface="Consolas" pitchFamily="49" charset="0"/>
              </a:rPr>
              <a:t>A.p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= &amp;B;         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/*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connect A to B*/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2349126"/>
          </a:xfrm>
        </p:spPr>
        <p:txBody>
          <a:bodyPr>
            <a:noAutofit/>
          </a:bodyPr>
          <a:lstStyle/>
          <a:p>
            <a:r>
              <a:rPr lang="en-CA" sz="2400" dirty="0" smtClean="0"/>
              <a:t>We </a:t>
            </a:r>
            <a:r>
              <a:rPr lang="en-CA" sz="2400" dirty="0"/>
              <a:t>observe that the pointer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A" sz="2400" dirty="0"/>
              <a:t> of structure variable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2400" dirty="0"/>
              <a:t> is dangling, i.e., it is pointing to </a:t>
            </a:r>
            <a:r>
              <a:rPr lang="en-CA" sz="2400" dirty="0" smtClean="0"/>
              <a:t>nowhere.</a:t>
            </a:r>
          </a:p>
          <a:p>
            <a:r>
              <a:rPr lang="en-CA" sz="2400" dirty="0" smtClean="0"/>
              <a:t>Such </a:t>
            </a:r>
            <a:r>
              <a:rPr lang="en-CA" sz="2400" dirty="0"/>
              <a:t>pointer can be assigned to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 smtClean="0"/>
              <a:t>, </a:t>
            </a:r>
            <a:r>
              <a:rPr lang="en-CA" sz="2400" dirty="0"/>
              <a:t>indicating that there is no valid address in this </a:t>
            </a:r>
            <a:r>
              <a:rPr lang="en-CA" sz="2400" dirty="0" smtClean="0"/>
              <a:t>pointer.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following statement will do the desired operation: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1" y="3727352"/>
            <a:ext cx="10515599" cy="454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itchFamily="49" charset="0"/>
                <a:cs typeface="Consolas" pitchFamily="49" charset="0"/>
              </a:rPr>
              <a:t>B.p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NULL;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372811"/>
            <a:ext cx="10515600" cy="748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The data elements in this linked structure can be assigned by the following statements: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312050"/>
            <a:ext cx="10515599" cy="833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itchFamily="49" charset="0"/>
                <a:cs typeface="Consolas" pitchFamily="49" charset="0"/>
              </a:rPr>
              <a:t>A.val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50;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itchFamily="49" charset="0"/>
                <a:cs typeface="Consolas" pitchFamily="49" charset="0"/>
              </a:rPr>
              <a:t>B.val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60;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5"/>
            <a:ext cx="10515600" cy="19339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2000" dirty="0"/>
              <a:t>We can see that the members of structure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2000" dirty="0"/>
              <a:t> can be reached by the following two methods: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800" dirty="0" smtClean="0"/>
              <a:t>From </a:t>
            </a:r>
            <a:r>
              <a:rPr lang="en-CA" sz="1800" dirty="0"/>
              <a:t>its variable name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1800" dirty="0"/>
              <a:t> through dot </a:t>
            </a:r>
            <a:r>
              <a:rPr lang="en-CA" sz="1800" dirty="0" smtClean="0"/>
              <a:t>operator.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800" dirty="0" smtClean="0"/>
              <a:t>From </a:t>
            </a:r>
            <a:r>
              <a:rPr lang="en-CA" sz="1800" dirty="0"/>
              <a:t>the pointer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A" sz="1800" dirty="0"/>
              <a:t> of variable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800" dirty="0"/>
              <a:t> because it is also pointing to the structure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CA" sz="1800" dirty="0"/>
              <a:t>. However, in this case the arrow operator (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–&gt;</a:t>
            </a:r>
            <a:r>
              <a:rPr lang="en-CA" sz="1800" dirty="0"/>
              <a:t>) is needed to access the field called </a:t>
            </a:r>
            <a:r>
              <a:rPr lang="en-CA" sz="1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CA" sz="1800" dirty="0"/>
              <a:t> as shown </a:t>
            </a:r>
            <a:r>
              <a:rPr lang="en-CA" sz="1800" dirty="0" smtClean="0"/>
              <a:t>below:</a:t>
            </a:r>
            <a:endParaRPr lang="en-CA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Self-referential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523227"/>
            <a:ext cx="10515599" cy="774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("The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contents of member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of B = %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d\n",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B.val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("The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contents of member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of B = %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d\n",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A.p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199" y="4646323"/>
            <a:ext cx="10515600" cy="45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Once the above statements are executed, the output would be: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312050"/>
            <a:ext cx="10515599" cy="833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The contents of member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of B = 60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The contents of member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of B = 60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78227"/>
            <a:ext cx="10435937" cy="3391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Let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 </a:t>
            </a:r>
            <a:r>
              <a:rPr lang="en-US" dirty="0"/>
              <a:t>be a linked list in memory stored in </a:t>
            </a:r>
            <a:r>
              <a:rPr lang="en-US" dirty="0" smtClean="0"/>
              <a:t>linear manner,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/>
              <a:t> with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/>
              <a:t> pointing to the first element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indicating the end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We want to traverse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in order to process each node exactly once.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Pointer variable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 points to the node that is currently being processed.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PTR-&gt;LINK</a:t>
            </a:r>
            <a:r>
              <a:rPr lang="en-US" dirty="0" smtClean="0"/>
              <a:t> </a:t>
            </a:r>
            <a:r>
              <a:rPr lang="en-US" dirty="0"/>
              <a:t>points to the next node to be processed.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Thus, </a:t>
            </a:r>
            <a:r>
              <a:rPr lang="en-US" dirty="0"/>
              <a:t>update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 by the assignment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PTR-&gt;LINK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</a:t>
            </a: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288087" y="3584580"/>
            <a:ext cx="4579938" cy="2555877"/>
            <a:chOff x="1239" y="1958"/>
            <a:chExt cx="2885" cy="161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39" y="1958"/>
              <a:ext cx="2640" cy="1161"/>
              <a:chOff x="1440" y="2151"/>
              <a:chExt cx="2640" cy="1161"/>
            </a:xfrm>
          </p:grpSpPr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b="1"/>
                  <a:t>START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07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41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482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79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13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3202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584" y="3057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656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738" y="319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506" y="31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3226" y="31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840" y="30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2642" y="2823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/>
                  <a:t>INFO</a:t>
                </a:r>
                <a:r>
                  <a:rPr lang="en-US"/>
                  <a:t> </a:t>
                </a:r>
                <a:r>
                  <a:rPr lang="en-US" b="1"/>
                  <a:t>LINK</a:t>
                </a:r>
              </a:p>
            </p:txBody>
          </p: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263" y="2151"/>
                <a:ext cx="432" cy="480"/>
                <a:chOff x="1824" y="2160"/>
                <a:chExt cx="432" cy="480"/>
              </a:xfrm>
            </p:grpSpPr>
            <p:grpSp>
              <p:nvGrpSpPr>
                <p:cNvPr id="29" name="Group 28"/>
                <p:cNvGrpSpPr>
                  <a:grpSpLocks/>
                </p:cNvGrpSpPr>
                <p:nvPr/>
              </p:nvGrpSpPr>
              <p:grpSpPr bwMode="auto">
                <a:xfrm>
                  <a:off x="1824" y="2160"/>
                  <a:ext cx="432" cy="480"/>
                  <a:chOff x="2256" y="1920"/>
                  <a:chExt cx="432" cy="480"/>
                </a:xfrm>
              </p:grpSpPr>
              <p:sp>
                <p:nvSpPr>
                  <p:cNvPr id="3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920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r>
                      <a:rPr lang="en-US" b="1"/>
                      <a:t>PTR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160"/>
                    <a:ext cx="240" cy="240"/>
                  </a:xfrm>
                  <a:prstGeom prst="rect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>
                  <a:off x="1977" y="2466"/>
                  <a:ext cx="96" cy="96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cxnSp>
            <p:nvCxnSpPr>
              <p:cNvPr id="27" name="AutoShape 44"/>
              <p:cNvCxnSpPr>
                <a:cxnSpLocks noChangeShapeType="1"/>
                <a:stCxn id="30" idx="6"/>
                <a:endCxn id="14" idx="1"/>
              </p:cNvCxnSpPr>
              <p:nvPr/>
            </p:nvCxnSpPr>
            <p:spPr bwMode="auto">
              <a:xfrm>
                <a:off x="2512" y="2505"/>
                <a:ext cx="273" cy="687"/>
              </a:xfrm>
              <a:prstGeom prst="bentConnector3">
                <a:avLst>
                  <a:gd name="adj1" fmla="val 68130"/>
                </a:avLst>
              </a:prstGeom>
              <a:noFill/>
              <a:ln w="31750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45"/>
              <p:cNvCxnSpPr>
                <a:cxnSpLocks noChangeShapeType="1"/>
                <a:stCxn id="30" idx="6"/>
                <a:endCxn id="23" idx="1"/>
              </p:cNvCxnSpPr>
              <p:nvPr/>
            </p:nvCxnSpPr>
            <p:spPr bwMode="auto">
              <a:xfrm>
                <a:off x="2512" y="2505"/>
                <a:ext cx="983" cy="687"/>
              </a:xfrm>
              <a:prstGeom prst="bentConnector3">
                <a:avLst>
                  <a:gd name="adj1" fmla="val 9135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1765" y="3337"/>
              <a:ext cx="2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Fig : PTR </a:t>
              </a:r>
              <a:r>
                <a:rPr lang="en-US" dirty="0" smtClean="0"/>
                <a:t>:= </a:t>
              </a:r>
              <a:r>
                <a:rPr lang="en-US" dirty="0"/>
                <a:t>LINK[PTR]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0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  <a:r>
              <a:rPr lang="en-US" dirty="0" smtClean="0"/>
              <a:t> - Traversing a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7"/>
            <a:ext cx="10515600" cy="3979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smtClean="0">
                <a:latin typeface="Consolas" pitchFamily="49" charset="0"/>
                <a:cs typeface="Consolas" pitchFamily="49" charset="0"/>
              </a:rPr>
              <a:t>Traverse():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 smtClean="0">
                <a:latin typeface="Consolas" pitchFamily="49" charset="0"/>
                <a:cs typeface="Consolas" pitchFamily="49" charset="0"/>
              </a:rPr>
              <a:t>Description: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Here START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is a pointer variable which contains the address of first node.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PROCESS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is any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operation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that is to be performed on the node.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1.  Set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PTR = START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2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  Repeat While (PTR != NULL)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3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Apply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PROCESS to PTR-&gt;INFO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4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PTR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PTR-&gt;LINK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    [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End of While Loop]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5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  Exit</a:t>
            </a:r>
          </a:p>
        </p:txBody>
      </p:sp>
    </p:spTree>
    <p:extLst>
      <p:ext uri="{BB962C8B-B14F-4D97-AF65-F5344CB8AC3E}">
        <p14:creationId xmlns:p14="http://schemas.microsoft.com/office/powerpoint/2010/main" val="835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- Traversing a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traverse a linked list, we must have some items in the linked list.</a:t>
            </a:r>
          </a:p>
          <a:p>
            <a:r>
              <a:rPr lang="en-CA" dirty="0" smtClean="0"/>
              <a:t>Therefore, we’ll see the INSERTION operation first to add items into the linked list.</a:t>
            </a:r>
          </a:p>
          <a:p>
            <a:r>
              <a:rPr lang="en-CA" dirty="0" smtClean="0"/>
              <a:t>Then, we’ll see the TRAVERSING operation to print the items on the screen.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8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Insertion means </a:t>
            </a:r>
            <a:r>
              <a:rPr lang="en-CA" dirty="0" smtClean="0"/>
              <a:t>adding a new element into </a:t>
            </a:r>
            <a:r>
              <a:rPr lang="en-CA" dirty="0"/>
              <a:t>the </a:t>
            </a:r>
            <a:r>
              <a:rPr lang="en-CA" dirty="0" smtClean="0"/>
              <a:t>linked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insertion can be </a:t>
            </a:r>
            <a:r>
              <a:rPr lang="en-CA" dirty="0" smtClean="0"/>
              <a:t>done: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at the </a:t>
            </a:r>
            <a:r>
              <a:rPr lang="en-CA" dirty="0"/>
              <a:t>beginning</a:t>
            </a:r>
            <a:r>
              <a:rPr lang="en-CA" dirty="0" smtClean="0"/>
              <a:t>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a</a:t>
            </a:r>
            <a:r>
              <a:rPr lang="en-CA" dirty="0" smtClean="0"/>
              <a:t>t the end,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s</a:t>
            </a:r>
            <a:r>
              <a:rPr lang="en-CA" dirty="0" smtClean="0"/>
              <a:t>omewhere in between </a:t>
            </a:r>
            <a:r>
              <a:rPr lang="en-CA" dirty="0"/>
              <a:t>the list</a:t>
            </a:r>
            <a:r>
              <a:rPr lang="en-CA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32457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6600"/>
                </a:solidFill>
              </a:rPr>
              <a:t>linked </a:t>
            </a:r>
            <a:r>
              <a:rPr lang="en-US" sz="2000" dirty="0" smtClean="0">
                <a:solidFill>
                  <a:srgbClr val="FF6600"/>
                </a:solidFill>
              </a:rPr>
              <a:t>list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linear collection of data elements, called </a:t>
            </a:r>
            <a:r>
              <a:rPr lang="en-US" sz="2000" b="1" i="1" dirty="0">
                <a:solidFill>
                  <a:schemeClr val="accent6"/>
                </a:solidFill>
              </a:rPr>
              <a:t>nodes</a:t>
            </a:r>
            <a:r>
              <a:rPr lang="en-US" sz="2000" dirty="0"/>
              <a:t>, where the linear order is given by means of </a:t>
            </a:r>
            <a:r>
              <a:rPr lang="en-US" sz="2000" dirty="0" smtClean="0"/>
              <a:t>pointers.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Each </a:t>
            </a:r>
            <a:r>
              <a:rPr lang="en-US" sz="2000" dirty="0"/>
              <a:t>node is divided into two </a:t>
            </a:r>
            <a:r>
              <a:rPr lang="en-US" sz="2000" dirty="0" smtClean="0"/>
              <a:t>parts: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The </a:t>
            </a:r>
            <a:r>
              <a:rPr lang="en-US" sz="1600" dirty="0">
                <a:solidFill>
                  <a:srgbClr val="FF6600"/>
                </a:solidFill>
              </a:rPr>
              <a:t>first part</a:t>
            </a:r>
            <a:r>
              <a:rPr lang="en-US" sz="1600" dirty="0"/>
              <a:t> contains the </a:t>
            </a:r>
            <a:r>
              <a:rPr lang="en-US" sz="1600" dirty="0" smtClean="0"/>
              <a:t>information (Info) </a:t>
            </a:r>
            <a:r>
              <a:rPr lang="en-US" sz="1600" dirty="0"/>
              <a:t>of the element, and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The </a:t>
            </a:r>
            <a:r>
              <a:rPr lang="en-US" sz="1600" dirty="0">
                <a:solidFill>
                  <a:srgbClr val="FF6600"/>
                </a:solidFill>
              </a:rPr>
              <a:t>second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6600"/>
                </a:solidFill>
              </a:rPr>
              <a:t>part</a:t>
            </a:r>
            <a:r>
              <a:rPr lang="en-US" sz="1600" dirty="0"/>
              <a:t>, called the link field or next pointer field, contains the address of the next node in the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pointer of the last node contains a special value</a:t>
            </a:r>
            <a:r>
              <a:rPr lang="en-US" sz="2000" dirty="0" smtClean="0"/>
              <a:t>, called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6600"/>
                </a:solidFill>
              </a:rPr>
              <a:t>null </a:t>
            </a:r>
            <a:r>
              <a:rPr lang="en-US" sz="2000" dirty="0" smtClean="0">
                <a:solidFill>
                  <a:srgbClr val="FF6600"/>
                </a:solidFill>
              </a:rPr>
              <a:t>pointer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 special pointer </a:t>
            </a:r>
            <a:r>
              <a:rPr lang="en-US" sz="2000" dirty="0"/>
              <a:t>variable – called </a:t>
            </a:r>
            <a:r>
              <a:rPr lang="en-US" sz="2000" dirty="0" smtClean="0">
                <a:solidFill>
                  <a:srgbClr val="FF6600"/>
                </a:solidFill>
              </a:rPr>
              <a:t>START</a:t>
            </a:r>
            <a:r>
              <a:rPr lang="en-US" sz="2000" dirty="0" smtClean="0"/>
              <a:t> </a:t>
            </a:r>
            <a:r>
              <a:rPr lang="en-US" sz="2000" dirty="0"/>
              <a:t>contains the address of the first </a:t>
            </a:r>
            <a:r>
              <a:rPr lang="en-US" sz="2000" dirty="0" smtClean="0"/>
              <a:t>node.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 </a:t>
            </a:r>
            <a:r>
              <a:rPr lang="en-US" sz="2000" dirty="0"/>
              <a:t>special case is the list that has no nodes, such a list is called the null list or </a:t>
            </a:r>
            <a:r>
              <a:rPr lang="en-US" sz="2000" dirty="0">
                <a:solidFill>
                  <a:srgbClr val="FF6600"/>
                </a:solidFill>
              </a:rPr>
              <a:t>empty list</a:t>
            </a:r>
            <a:r>
              <a:rPr lang="en-US" sz="2000" dirty="0"/>
              <a:t> and is denoted by the null pointer in the variable START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07032" y="4623955"/>
            <a:ext cx="7135814" cy="1708153"/>
            <a:chOff x="676" y="2405"/>
            <a:chExt cx="4495" cy="1076"/>
          </a:xfrm>
        </p:grpSpPr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2236" y="3250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Linked list with 3 nodes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76" y="2405"/>
              <a:ext cx="500" cy="281"/>
              <a:chOff x="1248" y="1248"/>
              <a:chExt cx="582" cy="384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1270" y="1281"/>
                <a:ext cx="56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/>
                  <a:t>Start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499" y="2620"/>
              <a:ext cx="983" cy="494"/>
              <a:chOff x="2448" y="1440"/>
              <a:chExt cx="1146" cy="672"/>
            </a:xfrm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2495" y="1729"/>
                <a:ext cx="481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Info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3071" y="1729"/>
                <a:ext cx="523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Link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2550" y="1440"/>
                <a:ext cx="853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Node 1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97" y="2899"/>
              <a:ext cx="83" cy="70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cxnSp>
          <p:nvCxnSpPr>
            <p:cNvPr id="12" name="AutoShape 26"/>
            <p:cNvCxnSpPr>
              <a:cxnSpLocks noChangeShapeType="1"/>
            </p:cNvCxnSpPr>
            <p:nvPr/>
          </p:nvCxnSpPr>
          <p:spPr bwMode="auto">
            <a:xfrm>
              <a:off x="3810" y="2934"/>
              <a:ext cx="412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7"/>
            <p:cNvCxnSpPr>
              <a:cxnSpLocks noChangeShapeType="1"/>
              <a:stCxn id="33" idx="3"/>
              <a:endCxn id="28" idx="1"/>
            </p:cNvCxnSpPr>
            <p:nvPr/>
          </p:nvCxnSpPr>
          <p:spPr bwMode="auto">
            <a:xfrm>
              <a:off x="1181" y="2547"/>
              <a:ext cx="310" cy="42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4295" y="2571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 b="1" dirty="0" smtClean="0"/>
                <a:t>Node 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924" y="3005"/>
              <a:ext cx="82" cy="70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22" y="2793"/>
              <a:ext cx="495" cy="28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17" y="2793"/>
              <a:ext cx="454" cy="28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265" y="2793"/>
              <a:ext cx="4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 b="1" dirty="0" smtClean="0"/>
                <a:t>Info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4841" y="2864"/>
              <a:ext cx="124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4841" y="2864"/>
              <a:ext cx="124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865" y="2614"/>
              <a:ext cx="985" cy="501"/>
              <a:chOff x="2448" y="1431"/>
              <a:chExt cx="1146" cy="681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496" y="1729"/>
                <a:ext cx="47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Info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3072" y="1729"/>
                <a:ext cx="522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Link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2569" y="1431"/>
                <a:ext cx="811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Node 2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22" name="AutoShape 43"/>
            <p:cNvCxnSpPr>
              <a:cxnSpLocks noChangeShapeType="1"/>
            </p:cNvCxnSpPr>
            <p:nvPr/>
          </p:nvCxnSpPr>
          <p:spPr bwMode="auto">
            <a:xfrm>
              <a:off x="2450" y="2934"/>
              <a:ext cx="412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353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is to be inserted </a:t>
            </a:r>
            <a:r>
              <a:rPr lang="en-CA" dirty="0" smtClean="0"/>
              <a:t>as the first node in the linked list.</a:t>
            </a:r>
            <a:endParaRPr lang="en-CA" dirty="0"/>
          </a:p>
          <a:p>
            <a:r>
              <a:rPr lang="en-CA" dirty="0" smtClean="0"/>
              <a:t>There could be two cases:</a:t>
            </a:r>
          </a:p>
          <a:p>
            <a:pPr lvl="1"/>
            <a:r>
              <a:rPr lang="en-CA" dirty="0" smtClean="0"/>
              <a:t>Linked list is empty, i.e.,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Linked list has some items, and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points to the first node.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Insert as First Node in a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b="1" dirty="0" smtClean="0"/>
              <a:t>Linked list is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Create a new node and assign the address of this new node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Enter some data in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 smtClean="0"/>
              <a:t> field.</a:t>
            </a:r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pointer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, as this is the only node in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as </a:t>
            </a:r>
            <a:r>
              <a:rPr lang="en-CA" dirty="0" smtClean="0"/>
              <a:t>First Node in </a:t>
            </a:r>
            <a:r>
              <a:rPr lang="en-CA" dirty="0"/>
              <a:t>a </a:t>
            </a:r>
            <a:r>
              <a:rPr lang="en-CA" dirty="0" smtClean="0"/>
              <a:t>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Linked list is NOT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the address of the first node.</a:t>
            </a:r>
          </a:p>
          <a:p>
            <a:pPr lvl="1"/>
            <a:r>
              <a:rPr lang="en-CA" dirty="0" smtClean="0"/>
              <a:t>Initialize a pointer variable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by assigning the value of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to it, so that it also points to the first node: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</a:t>
            </a:r>
          </a:p>
          <a:p>
            <a:pPr lvl="1"/>
            <a:r>
              <a:rPr lang="en-CA" dirty="0"/>
              <a:t>Create a new node and assign the address of this new node to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Enter some data in 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/>
              <a:t> </a:t>
            </a:r>
            <a:r>
              <a:rPr lang="en-CA" dirty="0" smtClean="0"/>
              <a:t>field of the new node.</a:t>
            </a:r>
            <a:endParaRPr lang="en-CA" dirty="0"/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of the new node to the node being pointed by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/>
              <a:t>:</a:t>
            </a:r>
            <a:endParaRPr lang="en-CA" dirty="0" smtClean="0"/>
          </a:p>
          <a:p>
            <a:pPr marL="457200" lvl="1" indent="0" algn="ctr">
              <a:buNone/>
            </a:pP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START-&gt;LINK = PTR</a:t>
            </a:r>
            <a:endParaRPr lang="en-CA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as </a:t>
            </a:r>
            <a:r>
              <a:rPr lang="en-CA" dirty="0" smtClean="0"/>
              <a:t>First Node in </a:t>
            </a:r>
            <a:r>
              <a:rPr lang="en-CA" dirty="0"/>
              <a:t>a </a:t>
            </a:r>
            <a:r>
              <a:rPr lang="en-CA" dirty="0" smtClean="0"/>
              <a:t>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Algorithm - Insert </a:t>
            </a:r>
            <a:r>
              <a:rPr lang="en-CA" sz="3600" dirty="0"/>
              <a:t>as First Node in a 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7"/>
            <a:ext cx="10515600" cy="4894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Consolas" pitchFamily="49" charset="0"/>
                <a:cs typeface="Consolas" pitchFamily="49" charset="0"/>
              </a:rPr>
              <a:t>Insert First ( </a:t>
            </a:r>
            <a:r>
              <a:rPr lang="en-CA" sz="2000" b="1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onsolas" pitchFamily="49" charset="0"/>
                <a:cs typeface="Consolas" pitchFamily="49" charset="0"/>
              </a:rPr>
              <a:t>Description: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Here START  is a pointer variable which contains the address of first node .  ITEM  is the value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be inserted.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If (START == NULL)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2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 New Node  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  	[Create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 new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3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&gt;INFO = ITEM  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Assign ITEM to INFO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4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&gt;LINK = NULL  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Assign NULL to LINK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5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6.  	Set PTR = START        	[Initialize PTR with START]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7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 New Node  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  	[Create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 new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8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&gt;INFO = ITEM      	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Assign ITEM to INFO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9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&gt;LINK = PTR    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 	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Assign PTR to LINK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    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End of If]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10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Exit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1152940"/>
            <a:ext cx="5078508" cy="52192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 *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= NULL;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First\n2. Display\n3. Exit\n");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switch(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	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case 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	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insert_first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	break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case 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	display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case 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exit(0);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default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choice. Please try again.\n");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CA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 while 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Program </a:t>
            </a:r>
            <a:r>
              <a:rPr lang="en-CA" sz="3600" dirty="0"/>
              <a:t>- Insert as First Node in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64624" y="1152940"/>
            <a:ext cx="5895311" cy="5219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insert_first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item;</a:t>
            </a: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item: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if(start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inserted: %d\n",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nLinklist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is empty.\n");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nSr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 No.\t\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tAddress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tInfo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tLink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while(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{</a:t>
            </a: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info, 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&gt;link);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is to be inserted </a:t>
            </a:r>
            <a:r>
              <a:rPr lang="en-CA" dirty="0" smtClean="0"/>
              <a:t>as the last node in the linked list.</a:t>
            </a:r>
            <a:endParaRPr lang="en-CA" dirty="0"/>
          </a:p>
          <a:p>
            <a:r>
              <a:rPr lang="en-CA" dirty="0" smtClean="0"/>
              <a:t>There could be two cases:</a:t>
            </a:r>
          </a:p>
          <a:p>
            <a:pPr lvl="1"/>
            <a:r>
              <a:rPr lang="en-CA" dirty="0" smtClean="0"/>
              <a:t>Linked list is empty, i.e.,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Linked list has some items, and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points to the first node.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Insert as Last Node in a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b="1" dirty="0" smtClean="0"/>
              <a:t>Linked list is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Create a new node and assign the address of this new node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Enter some data in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 smtClean="0"/>
              <a:t> field.</a:t>
            </a:r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pointer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, as this is the only node in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as </a:t>
            </a:r>
            <a:r>
              <a:rPr lang="en-CA" dirty="0" smtClean="0"/>
              <a:t>Last Node in </a:t>
            </a:r>
            <a:r>
              <a:rPr lang="en-CA" dirty="0"/>
              <a:t>a </a:t>
            </a:r>
            <a:r>
              <a:rPr lang="en-CA" dirty="0" smtClean="0"/>
              <a:t>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fontScale="70000" lnSpcReduction="20000"/>
          </a:bodyPr>
          <a:lstStyle/>
          <a:p>
            <a:r>
              <a:rPr lang="en-CA" b="1" dirty="0" smtClean="0"/>
              <a:t>Linked list is NOT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the address of the first node.</a:t>
            </a:r>
          </a:p>
          <a:p>
            <a:pPr lvl="1"/>
            <a:r>
              <a:rPr lang="en-CA" dirty="0" smtClean="0"/>
              <a:t>Initialize a pointer variable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by assigning the value of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to it, so that it also points to the first node: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</a:t>
            </a:r>
          </a:p>
          <a:p>
            <a:pPr lvl="1"/>
            <a:r>
              <a:rPr lang="en-CA" dirty="0" smtClean="0"/>
              <a:t>Move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from the first node to the last node by using the statement: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PTR-&gt;LINK</a:t>
            </a:r>
          </a:p>
          <a:p>
            <a:pPr lvl="1"/>
            <a:r>
              <a:rPr lang="en-CA" dirty="0" smtClean="0"/>
              <a:t>The last node is the one which has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 in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field. Therefore, we can use a while loop to verify when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reaches the last node: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(PTR-&gt;LINK != NULL)</a:t>
            </a:r>
          </a:p>
          <a:p>
            <a:pPr lvl="1"/>
            <a:r>
              <a:rPr lang="en-CA" dirty="0" smtClean="0"/>
              <a:t>Once there, create </a:t>
            </a:r>
            <a:r>
              <a:rPr lang="en-CA" dirty="0"/>
              <a:t>a new node and assign the address of this new node to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PTR-&gt;LINK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Move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</a:t>
            </a:r>
            <a:r>
              <a:rPr lang="en-CA" dirty="0" smtClean="0"/>
              <a:t>to point to the newly created node.</a:t>
            </a:r>
            <a:endParaRPr lang="en-CA" dirty="0"/>
          </a:p>
          <a:p>
            <a:pPr lvl="1"/>
            <a:r>
              <a:rPr lang="en-CA" dirty="0"/>
              <a:t>Enter some data in 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/>
              <a:t> </a:t>
            </a:r>
            <a:r>
              <a:rPr lang="en-CA" dirty="0" smtClean="0"/>
              <a:t>field of the new node.</a:t>
            </a:r>
            <a:endParaRPr lang="en-CA" dirty="0"/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of the new node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as </a:t>
            </a:r>
            <a:r>
              <a:rPr lang="en-CA" dirty="0" smtClean="0"/>
              <a:t>Last Node in </a:t>
            </a:r>
            <a:r>
              <a:rPr lang="en-CA" dirty="0"/>
              <a:t>a </a:t>
            </a:r>
            <a:r>
              <a:rPr lang="en-CA" dirty="0" smtClean="0"/>
              <a:t>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Algorithm - Insert </a:t>
            </a:r>
            <a:r>
              <a:rPr lang="en-CA" sz="3600" dirty="0"/>
              <a:t>as </a:t>
            </a:r>
            <a:r>
              <a:rPr lang="en-CA" sz="3600" dirty="0" smtClean="0"/>
              <a:t>Last </a:t>
            </a:r>
            <a:r>
              <a:rPr lang="en-CA" sz="3600" dirty="0"/>
              <a:t>Node in a 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893136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onsolas" pitchFamily="49" charset="0"/>
                <a:cs typeface="Consolas" pitchFamily="49" charset="0"/>
              </a:rPr>
              <a:t>Insert Last </a:t>
            </a:r>
            <a:r>
              <a:rPr lang="en-CA" sz="1600" b="1" dirty="0" smtClean="0">
                <a:latin typeface="Consolas" pitchFamily="49" charset="0"/>
                <a:cs typeface="Consolas" pitchFamily="49" charset="0"/>
              </a:rPr>
              <a:t>():</a:t>
            </a:r>
            <a:endParaRPr lang="en-CA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onsolas" pitchFamily="49" charset="0"/>
                <a:cs typeface="Consolas" pitchFamily="49" charset="0"/>
              </a:rPr>
              <a:t>Description: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Here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START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is a pointer variable which contains the address of first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node. ITEM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is the value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be inserted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1.	If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(START == NULL)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Then			[Check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whether list is empty]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2.		START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== New Node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3.	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&gt;INFO = ITEM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4.		START-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&gt;LINK = NULL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5.	Else</a:t>
            </a:r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6.		Set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PTR =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START			[Initialize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PTR with START]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7.		Repeat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While (PTR-&gt;LINK != NULL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8.			PTR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LINK		[Until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PTR reaches last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		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End of While Loop]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9.		PTR-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&gt;LINK = New </a:t>
            </a:r>
            <a:r>
              <a:rPr lang="en-CA" sz="1600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en-CA" sz="160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smtClean="0">
                <a:latin typeface="Consolas" pitchFamily="49" charset="0"/>
                <a:cs typeface="Consolas" pitchFamily="49" charset="0"/>
              </a:rPr>
              <a:t> 	[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Assign 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address  of  new  node  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PTR-</a:t>
            </a:r>
            <a:r>
              <a:rPr lang="en-CA" sz="1600">
                <a:latin typeface="Consolas" pitchFamily="49" charset="0"/>
                <a:cs typeface="Consolas" pitchFamily="49" charset="0"/>
              </a:rPr>
              <a:t>&gt;</a:t>
            </a:r>
            <a:r>
              <a:rPr lang="en-CA" sz="1600" smtClean="0">
                <a:latin typeface="Consolas" pitchFamily="49" charset="0"/>
                <a:cs typeface="Consolas" pitchFamily="49" charset="0"/>
              </a:rPr>
              <a:t>LINK]</a:t>
            </a:r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10.		PTR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LINK			[Move 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PTR to next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11.		PTR-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&gt;INFO = ITEM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12.		PTR-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&gt;LINK = NULL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	[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End of If]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latin typeface="Consolas" pitchFamily="49" charset="0"/>
                <a:cs typeface="Consolas" pitchFamily="49" charset="0"/>
              </a:rPr>
              <a:t>	13.	Exit</a:t>
            </a:r>
            <a:endParaRPr lang="en-CA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1152940"/>
            <a:ext cx="5238752" cy="52192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7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info;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} *start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Last\n2. Display\n3. Exit\n");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switch(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case 1: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case 2: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display();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case 3: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exit(0);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default: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choice. Please try again.\n");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} while (1);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 item: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75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75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Program </a:t>
            </a:r>
            <a:r>
              <a:rPr lang="en-CA" sz="3600" dirty="0"/>
              <a:t>- Insert as </a:t>
            </a:r>
            <a:r>
              <a:rPr lang="en-CA" sz="3600" dirty="0" smtClean="0"/>
              <a:t>Last </a:t>
            </a:r>
            <a:r>
              <a:rPr lang="en-CA" sz="3600" dirty="0"/>
              <a:t>Node in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10300" y="1152940"/>
            <a:ext cx="5749635" cy="5219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if(start 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while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 =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-&gt;info =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inserted: %d\n", 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nLinklist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is empty.\n");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nSr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 No.\t\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tAddress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tInfo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tLink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while(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info, </a:t>
            </a:r>
            <a:r>
              <a:rPr lang="en-CA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&gt;link);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8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The items do </a:t>
            </a:r>
            <a:r>
              <a:rPr lang="en-CA" b="1" i="1" dirty="0">
                <a:solidFill>
                  <a:srgbClr val="339966"/>
                </a:solidFill>
              </a:rPr>
              <a:t>not</a:t>
            </a:r>
            <a:r>
              <a:rPr lang="en-CA" b="1" dirty="0"/>
              <a:t> </a:t>
            </a:r>
            <a:r>
              <a:rPr lang="en-CA" dirty="0"/>
              <a:t>have to be stored in consecutive memory locations: the successor can be anywhere </a:t>
            </a:r>
            <a:r>
              <a:rPr lang="en-CA" dirty="0" smtClean="0"/>
              <a:t>physically.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So, can be inserted and deleted items without shifting data.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Can </a:t>
            </a:r>
            <a:r>
              <a:rPr lang="en-CA" dirty="0"/>
              <a:t>increase the size of the data structure </a:t>
            </a:r>
            <a:r>
              <a:rPr lang="en-CA" dirty="0" smtClean="0"/>
              <a:t>easily.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Linked </a:t>
            </a:r>
            <a:r>
              <a:rPr lang="en-CA" dirty="0"/>
              <a:t>lists can grow </a:t>
            </a:r>
            <a:r>
              <a:rPr lang="en-CA" b="1" i="1" dirty="0">
                <a:solidFill>
                  <a:srgbClr val="CC3300"/>
                </a:solidFill>
              </a:rPr>
              <a:t>dynamically</a:t>
            </a:r>
            <a:r>
              <a:rPr lang="en-CA" dirty="0"/>
              <a:t> (i.e. at run </a:t>
            </a:r>
            <a:r>
              <a:rPr lang="en-CA" dirty="0" smtClean="0"/>
              <a:t>time):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The </a:t>
            </a:r>
            <a:r>
              <a:rPr lang="en-CA" dirty="0"/>
              <a:t>amount of memory space allocated can grow and shrink as </a:t>
            </a:r>
            <a:r>
              <a:rPr lang="en-CA" dirty="0" smtClean="0"/>
              <a:t>needed.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Insertion </a:t>
            </a:r>
            <a:r>
              <a:rPr lang="en-US" dirty="0"/>
              <a:t>and deletion of nodes is quicker with linked </a:t>
            </a:r>
            <a:r>
              <a:rPr lang="en-US" dirty="0" smtClean="0"/>
              <a:t>lists.</a:t>
            </a:r>
            <a:endParaRPr lang="en-US" dirty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Advantages of Linked Lists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is to be </a:t>
            </a:r>
            <a:r>
              <a:rPr lang="en-CA" dirty="0" smtClean="0"/>
              <a:t>inserted after a specific node in the linked list.</a:t>
            </a:r>
          </a:p>
          <a:p>
            <a:r>
              <a:rPr lang="en-CA" dirty="0" smtClean="0"/>
              <a:t>Because, this algorithm is about inserting after a specific node, there must be at least one node in the linked list.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 after Specific Node in a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5914"/>
            <a:ext cx="10515600" cy="530043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Initially,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4000" dirty="0" smtClean="0"/>
              <a:t> contains the address of the first node.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 smtClean="0"/>
              <a:t> will contain the address of the newly created node, and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will hold the address of the node after which the new node is to be inserted.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sz="4000" dirty="0" smtClean="0"/>
              <a:t> is the value after which the new node is to be inserted.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Initialize a pointer variables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by assigning the value of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4000" dirty="0" smtClean="0"/>
              <a:t> to it, so that it also points to the first node: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Move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from the first node to the node having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sz="4000" dirty="0" smtClean="0"/>
              <a:t> in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sz="4000" dirty="0" smtClean="0"/>
              <a:t> field by using the statement: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PTR-&gt;LINK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On the way, compare the value of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sz="4000" dirty="0" smtClean="0"/>
              <a:t> field of each node with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sz="4000" dirty="0" smtClean="0"/>
              <a:t> to find the appropriate node: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(PTR-&gt;INFO == N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4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If the match is found, create a new node</a:t>
            </a:r>
            <a:r>
              <a:rPr lang="en-CA" sz="4000" dirty="0"/>
              <a:t>, and assign the address of this new node to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 smtClean="0"/>
              <a:t> pointer. </a:t>
            </a:r>
            <a:r>
              <a:rPr lang="en-CA" sz="4000" dirty="0" smtClean="0"/>
              <a:t>Then, </a:t>
            </a:r>
            <a:r>
              <a:rPr lang="en-CA" sz="4000" dirty="0" smtClean="0"/>
              <a:t>assign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sz="4000" dirty="0" smtClean="0"/>
              <a:t> to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sz="4000" dirty="0" smtClean="0"/>
              <a:t> </a:t>
            </a:r>
            <a:r>
              <a:rPr lang="en-CA" sz="4000" dirty="0" smtClean="0"/>
              <a:t>field of new node.</a:t>
            </a:r>
            <a:endParaRPr lang="en-CA" sz="4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Assign the value of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4000" dirty="0" smtClean="0"/>
              <a:t> field of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node to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4000" dirty="0" smtClean="0"/>
              <a:t> field of the newly created node. Because, now the new node will be pointing to the node being pointed by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earlier.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NEW-&gt;LINK = PTR-&gt;LINK</a:t>
            </a:r>
            <a:endParaRPr lang="en-CA" sz="4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Assign the address of the new node to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4000" dirty="0" smtClean="0"/>
              <a:t> field of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node.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PTR-&gt;LINK = NEW</a:t>
            </a:r>
            <a:endParaRPr lang="en-CA" sz="4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 after Specific Node in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Algorithm - </a:t>
            </a:r>
            <a:r>
              <a:rPr lang="en-CA" sz="3600" dirty="0"/>
              <a:t>Insert after Specific Node in a 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b="1" dirty="0">
                <a:latin typeface="Consolas" pitchFamily="49" charset="0"/>
                <a:cs typeface="Consolas" pitchFamily="49" charset="0"/>
              </a:rPr>
              <a:t>Insert Specific </a:t>
            </a:r>
            <a:r>
              <a:rPr lang="en-CA" sz="1350" b="1" dirty="0" smtClean="0">
                <a:latin typeface="Consolas" pitchFamily="49" charset="0"/>
                <a:cs typeface="Consolas" pitchFamily="49" charset="0"/>
              </a:rPr>
              <a:t>():</a:t>
            </a:r>
            <a:endParaRPr lang="en-CA" sz="1350" b="1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b="1" dirty="0">
                <a:latin typeface="Consolas" pitchFamily="49" charset="0"/>
                <a:cs typeface="Consolas" pitchFamily="49" charset="0"/>
              </a:rPr>
              <a:t>Description: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 Here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START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is a pointer variable which contains the address of first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node. NEW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is a pointer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variable which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will contain address of new  node. N is the value after which new node is to be inserted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and ITEM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the value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to be inserted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1.	If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(START == NULL)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Then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2.		Print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: Linked-List is empty. It must have at least one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node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3.	Else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4.		Set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PTR =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START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5.		Repeat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While (PTR != NULL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6.			If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(PTR-&gt;INFO == N) Then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7.				NEW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Node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8.				NEW-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&gt;INFO = ITEM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9.				NEW-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&gt;LINK = PTR-&gt;</a:t>
            </a: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LINK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10.				PTR-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&gt;LINK = NEW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11.				Print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: ITEM inserted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12.			ELSE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13.				PTR 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= PTR-&gt;LINK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			[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End of Step 6 If]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		[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End of While Loop]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	[</a:t>
            </a:r>
            <a:r>
              <a:rPr lang="en-CA" sz="1350" dirty="0">
                <a:latin typeface="Consolas" pitchFamily="49" charset="0"/>
                <a:cs typeface="Consolas" pitchFamily="49" charset="0"/>
              </a:rPr>
              <a:t>End of Step 1 If]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 smtClean="0">
                <a:latin typeface="Consolas" pitchFamily="49" charset="0"/>
                <a:cs typeface="Consolas" pitchFamily="49" charset="0"/>
              </a:rPr>
              <a:t>	14.	Exit</a:t>
            </a:r>
            <a:endParaRPr lang="en-CA" sz="13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304106"/>
            <a:ext cx="5238752" cy="65538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info;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} *start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Last\n2. Insert Specific\n3. Display\n4. Exit\n");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switch(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case 1: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case 2: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insert_specific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case 3: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display();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case 4: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exit(0);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default: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choice: Please try again.\n");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} while(1);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item: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if(start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while 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-&gt;link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-&gt;link = 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-&gt;info =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-&gt;link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 inserted: %d\n", 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04106"/>
          </a:xfrm>
        </p:spPr>
        <p:txBody>
          <a:bodyPr>
            <a:normAutofit fontScale="90000"/>
          </a:bodyPr>
          <a:lstStyle/>
          <a:p>
            <a:r>
              <a:rPr lang="en-CA" sz="1800" dirty="0" smtClean="0"/>
              <a:t>Program </a:t>
            </a:r>
            <a:r>
              <a:rPr lang="en-CA" sz="1800" dirty="0"/>
              <a:t>- Insert after Specific Node in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30-May-13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10300" y="304106"/>
            <a:ext cx="5749635" cy="6553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insert_specific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n,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nLinked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list is empty. It must have at least one node.\n");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INFO after which new node is to be inserted: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&amp;n);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ITEM: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while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if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-&gt;info == n)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-&gt;info = item;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inserted: %d", 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return;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nLinklist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is empty.\n");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start</a:t>
            </a:r>
            <a:r>
              <a:rPr lang="en-CA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nSr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 No.\t\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tAddress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tInfo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tLink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while(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.\t\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-&gt;info,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8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Deletion </a:t>
            </a:r>
            <a:r>
              <a:rPr lang="en-CA" dirty="0"/>
              <a:t>means </a:t>
            </a:r>
            <a:r>
              <a:rPr lang="en-CA" dirty="0" smtClean="0"/>
              <a:t>removing an element from </a:t>
            </a:r>
            <a:r>
              <a:rPr lang="en-CA" dirty="0"/>
              <a:t>the </a:t>
            </a:r>
            <a:r>
              <a:rPr lang="en-CA" dirty="0" smtClean="0"/>
              <a:t>linked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The deletion </a:t>
            </a:r>
            <a:r>
              <a:rPr lang="en-CA" dirty="0"/>
              <a:t>can be </a:t>
            </a:r>
            <a:r>
              <a:rPr lang="en-CA" dirty="0" smtClean="0"/>
              <a:t>done: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at the </a:t>
            </a:r>
            <a:r>
              <a:rPr lang="en-CA" dirty="0"/>
              <a:t>beginning</a:t>
            </a:r>
            <a:r>
              <a:rPr lang="en-CA" dirty="0" smtClean="0"/>
              <a:t>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a</a:t>
            </a:r>
            <a:r>
              <a:rPr lang="en-CA" dirty="0" smtClean="0"/>
              <a:t>t the end,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s</a:t>
            </a:r>
            <a:r>
              <a:rPr lang="en-CA" dirty="0" smtClean="0"/>
              <a:t>omewhere in between </a:t>
            </a:r>
            <a:r>
              <a:rPr lang="en-CA" dirty="0"/>
              <a:t>the list</a:t>
            </a:r>
            <a:r>
              <a:rPr lang="en-CA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2767747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</a:t>
            </a:r>
            <a:r>
              <a:rPr lang="en-CA" dirty="0" smtClean="0"/>
              <a:t>be a </a:t>
            </a:r>
            <a:r>
              <a:rPr lang="en-CA" dirty="0"/>
              <a:t>first </a:t>
            </a:r>
            <a:r>
              <a:rPr lang="en-CA" dirty="0" smtClean="0"/>
              <a:t>node </a:t>
            </a:r>
            <a:r>
              <a:rPr lang="en-CA" dirty="0"/>
              <a:t>to be </a:t>
            </a:r>
            <a:r>
              <a:rPr lang="en-CA" dirty="0" smtClean="0"/>
              <a:t>deleted from the linked list.</a:t>
            </a:r>
            <a:endParaRPr lang="en-CA" dirty="0"/>
          </a:p>
          <a:p>
            <a:r>
              <a:rPr lang="en-CA" dirty="0" smtClean="0"/>
              <a:t>There could be two cases:</a:t>
            </a:r>
          </a:p>
          <a:p>
            <a:pPr lvl="1"/>
            <a:r>
              <a:rPr lang="en-CA" dirty="0" smtClean="0"/>
              <a:t>Linked list is empty, i.e.,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Linked list has some items, and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points to the first node.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First Node from a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fontScale="70000" lnSpcReduction="20000"/>
          </a:bodyPr>
          <a:lstStyle/>
          <a:p>
            <a:r>
              <a:rPr lang="en-CA" b="1" dirty="0" smtClean="0"/>
              <a:t>Linked List is empty:</a:t>
            </a:r>
          </a:p>
          <a:p>
            <a:pPr lvl="1"/>
            <a:r>
              <a:rPr lang="en-CA" dirty="0" smtClean="0"/>
              <a:t>If Linked List is empty that means there is nothing to delete.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Linked </a:t>
            </a:r>
            <a:r>
              <a:rPr lang="en-CA" b="1" dirty="0" smtClean="0"/>
              <a:t>List is </a:t>
            </a:r>
            <a:r>
              <a:rPr lang="en-CA" b="1" dirty="0"/>
              <a:t>NOT empty:</a:t>
            </a:r>
          </a:p>
          <a:p>
            <a:pPr lvl="1"/>
            <a:r>
              <a:rPr lang="en-CA" dirty="0"/>
              <a:t>Initially,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/>
              <a:t> contains the address of the first node.</a:t>
            </a:r>
          </a:p>
          <a:p>
            <a:pPr lvl="1"/>
            <a:r>
              <a:rPr lang="en-CA" dirty="0"/>
              <a:t>Initialize a pointer variable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/>
              <a:t> by assigning the value of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/>
              <a:t> to it, so that it also points to the first node:</a:t>
            </a:r>
          </a:p>
          <a:p>
            <a:pPr marL="457200" lvl="1" indent="0" algn="ctr">
              <a:buNone/>
            </a:pP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</a:t>
            </a:r>
          </a:p>
          <a:p>
            <a:pPr lvl="1"/>
            <a:r>
              <a:rPr lang="en-CA" dirty="0" smtClean="0"/>
              <a:t>Assign the value of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/>
              <a:t> field of </a:t>
            </a:r>
            <a:r>
              <a:rPr lang="en-CA" dirty="0" smtClean="0"/>
              <a:t>the first node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START-&gt;INFO</a:t>
            </a:r>
            <a:endParaRPr lang="en-CA" dirty="0"/>
          </a:p>
          <a:p>
            <a:pPr lvl="1"/>
            <a:r>
              <a:rPr lang="en-CA" dirty="0" smtClean="0"/>
              <a:t>Assign the value of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/>
              <a:t> field of </a:t>
            </a:r>
            <a:r>
              <a:rPr lang="en-CA" dirty="0" smtClean="0"/>
              <a:t>the first node to START so that it now points to the second node:</a:t>
            </a:r>
            <a:endParaRPr lang="en-CA" dirty="0"/>
          </a:p>
          <a:p>
            <a:pPr marL="457200" lvl="1" indent="0" algn="ctr">
              <a:buNone/>
            </a:pP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START-&gt;LINK</a:t>
            </a:r>
            <a:endParaRPr lang="en-CA" dirty="0"/>
          </a:p>
          <a:p>
            <a:pPr lvl="1"/>
            <a:r>
              <a:rPr lang="en-CA" dirty="0" smtClean="0"/>
              <a:t>Delete the first node, which is being pointed by PTR: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Delete 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First Node from the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32" y="5275023"/>
            <a:ext cx="4123468" cy="856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7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Algorithm - Delete </a:t>
            </a:r>
            <a:r>
              <a:rPr lang="en-CA" sz="3600" dirty="0"/>
              <a:t>First Node </a:t>
            </a:r>
            <a:r>
              <a:rPr lang="en-CA" sz="3600" dirty="0" smtClean="0"/>
              <a:t>from the </a:t>
            </a:r>
            <a:r>
              <a:rPr lang="en-CA" sz="3600" dirty="0"/>
              <a:t>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latin typeface="Consolas" pitchFamily="49" charset="0"/>
                <a:cs typeface="Consolas" pitchFamily="49" charset="0"/>
              </a:rPr>
              <a:t>Delete First():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latin typeface="Consolas" pitchFamily="49" charset="0"/>
                <a:cs typeface="Consolas" pitchFamily="49" charset="0"/>
              </a:rPr>
              <a:t>Description: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Here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START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is a pointer variable which contains the address of first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node. ITEM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is the value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deleted.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1.	If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(START == NULL) Then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2.		Print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: Linked-List is empty.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3.	Else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4.		PTR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START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5.		ITEM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START-&gt;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INFO		[Assign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INFO of first node to ITEM]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6.		START =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START-&gt;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LINK		[START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now points to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CA" sz="1800" baseline="30000" dirty="0" smtClean="0">
                <a:latin typeface="Consolas" pitchFamily="49" charset="0"/>
                <a:cs typeface="Consolas" pitchFamily="49" charset="0"/>
              </a:rPr>
              <a:t>nd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node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7.		Delete PTR				[Delete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first node]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8.		Print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: ITEM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deleted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	[End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of If]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10.	Exit</a:t>
            </a:r>
            <a:endParaRPr lang="en-CA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1152940"/>
            <a:ext cx="5172637" cy="52192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info;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 *start = NULL;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Last\n2. Delete First\n3. Display\n4. Exit\n");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switch(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case 1: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case 2: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delete_first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case 3: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display();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case 4: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exit(0);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default: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 choice: Please try again.\n");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	} while (1);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Program – Delete First </a:t>
            </a:r>
            <a:r>
              <a:rPr lang="en-CA" sz="3600" dirty="0"/>
              <a:t>Node </a:t>
            </a:r>
            <a:r>
              <a:rPr lang="en-CA" sz="3600" dirty="0" smtClean="0"/>
              <a:t>from the </a:t>
            </a:r>
            <a:r>
              <a:rPr lang="en-CA" sz="3600" dirty="0"/>
              <a:t>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17226" y="1152940"/>
            <a:ext cx="5742709" cy="5219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logic to insert last item goes here */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delete_first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item;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nLinked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list is empty.\n");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item = start-&gt;info;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start = start-&gt;link;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free(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deleted: %d", item);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logic to display linked list goes here */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4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</a:t>
            </a:r>
            <a:r>
              <a:rPr lang="en-CA" dirty="0" smtClean="0"/>
              <a:t>be the last node to be deleted from the linked list.</a:t>
            </a:r>
            <a:endParaRPr lang="en-CA" dirty="0"/>
          </a:p>
          <a:p>
            <a:r>
              <a:rPr lang="en-CA" dirty="0" smtClean="0"/>
              <a:t>There could be three cases:</a:t>
            </a:r>
          </a:p>
          <a:p>
            <a:pPr lvl="1"/>
            <a:r>
              <a:rPr lang="en-CA" dirty="0" smtClean="0"/>
              <a:t>Linked list is empty, i.e.,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Linked list has only one item.</a:t>
            </a:r>
          </a:p>
          <a:p>
            <a:pPr lvl="1"/>
            <a:r>
              <a:rPr lang="en-CA" dirty="0" smtClean="0"/>
              <a:t>Linked list has more than one items.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Last Node from the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A linked list is an ordered sequence of items called </a:t>
            </a:r>
            <a:r>
              <a:rPr lang="en-CA" b="1" i="1" dirty="0" smtClean="0">
                <a:solidFill>
                  <a:srgbClr val="CC3300"/>
                </a:solidFill>
              </a:rPr>
              <a:t>nodes.</a:t>
            </a:r>
            <a:endParaRPr lang="en-CA" b="1" i="1" dirty="0">
              <a:solidFill>
                <a:srgbClr val="CC33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339966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>
                <a:solidFill>
                  <a:schemeClr val="accent6"/>
                </a:solidFill>
              </a:rPr>
              <a:t>A node is the basic unit of representation in a linked </a:t>
            </a:r>
            <a:r>
              <a:rPr lang="en-CA" dirty="0" smtClean="0">
                <a:solidFill>
                  <a:schemeClr val="accent6"/>
                </a:solidFill>
              </a:rPr>
              <a:t>list.</a:t>
            </a:r>
            <a:endParaRPr lang="en-CA" dirty="0">
              <a:solidFill>
                <a:schemeClr val="accent6"/>
              </a:solidFill>
            </a:endParaRP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A</a:t>
            </a:r>
            <a:r>
              <a:rPr lang="en-CA" b="1" i="1" dirty="0"/>
              <a:t> </a:t>
            </a:r>
            <a:r>
              <a:rPr lang="en-CA" b="1" i="1" dirty="0">
                <a:solidFill>
                  <a:srgbClr val="CC3300"/>
                </a:solidFill>
              </a:rPr>
              <a:t>node</a:t>
            </a:r>
            <a:r>
              <a:rPr lang="en-CA" b="1" i="1" dirty="0">
                <a:solidFill>
                  <a:srgbClr val="CC0000"/>
                </a:solidFill>
              </a:rPr>
              <a:t> </a:t>
            </a:r>
            <a:r>
              <a:rPr lang="en-CA" dirty="0"/>
              <a:t>in a</a:t>
            </a:r>
            <a:r>
              <a:rPr lang="en-CA" b="1" i="1" dirty="0"/>
              <a:t> </a:t>
            </a:r>
            <a:r>
              <a:rPr lang="en-CA" b="1" i="1" dirty="0" smtClean="0">
                <a:solidFill>
                  <a:srgbClr val="CC3300"/>
                </a:solidFill>
              </a:rPr>
              <a:t>linked </a:t>
            </a:r>
            <a:r>
              <a:rPr lang="en-CA" b="1" i="1" dirty="0">
                <a:solidFill>
                  <a:srgbClr val="CC3300"/>
                </a:solidFill>
              </a:rPr>
              <a:t>list</a:t>
            </a:r>
            <a:r>
              <a:rPr lang="en-CA" b="1" i="1" dirty="0"/>
              <a:t> </a:t>
            </a:r>
            <a:r>
              <a:rPr lang="en-CA" dirty="0"/>
              <a:t>consists of two fields: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A </a:t>
            </a:r>
            <a:r>
              <a:rPr lang="en-CA" b="1" i="1" dirty="0">
                <a:solidFill>
                  <a:srgbClr val="CC3300"/>
                </a:solidFill>
              </a:rPr>
              <a:t>data</a:t>
            </a:r>
            <a:r>
              <a:rPr lang="en-CA" dirty="0"/>
              <a:t> portion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A </a:t>
            </a:r>
            <a:r>
              <a:rPr lang="en-CA" b="1" i="1" dirty="0">
                <a:solidFill>
                  <a:srgbClr val="CC3300"/>
                </a:solidFill>
              </a:rPr>
              <a:t>link (pointer)</a:t>
            </a:r>
            <a:r>
              <a:rPr lang="en-CA" dirty="0"/>
              <a:t> to the </a:t>
            </a:r>
            <a:r>
              <a:rPr lang="en-CA" b="1" i="1" dirty="0">
                <a:solidFill>
                  <a:srgbClr val="000099"/>
                </a:solidFill>
              </a:rPr>
              <a:t>next</a:t>
            </a:r>
            <a:r>
              <a:rPr lang="en-CA" dirty="0"/>
              <a:t> node in the structure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dirty="0" smtClean="0"/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The </a:t>
            </a:r>
            <a:r>
              <a:rPr lang="en-CA" dirty="0"/>
              <a:t>first item (node) in the linked list is accessed via a </a:t>
            </a:r>
            <a:r>
              <a:rPr lang="en-CA" b="1" i="1" dirty="0" smtClean="0">
                <a:solidFill>
                  <a:srgbClr val="CC3300"/>
                </a:solidFill>
              </a:rPr>
              <a:t>front</a:t>
            </a:r>
            <a:r>
              <a:rPr lang="en-CA" dirty="0" smtClean="0"/>
              <a:t>, </a:t>
            </a:r>
            <a:r>
              <a:rPr lang="en-CA" b="1" i="1" dirty="0">
                <a:solidFill>
                  <a:srgbClr val="CC3300"/>
                </a:solidFill>
              </a:rPr>
              <a:t>head</a:t>
            </a:r>
            <a:r>
              <a:rPr lang="en-CA" b="1" i="1" dirty="0">
                <a:solidFill>
                  <a:srgbClr val="CC0000"/>
                </a:solidFill>
              </a:rPr>
              <a:t> </a:t>
            </a:r>
            <a:r>
              <a:rPr lang="en-CA" dirty="0" smtClean="0"/>
              <a:t>or </a:t>
            </a:r>
            <a:r>
              <a:rPr lang="en-CA" b="1" i="1" dirty="0">
                <a:solidFill>
                  <a:srgbClr val="CC3300"/>
                </a:solidFill>
              </a:rPr>
              <a:t>start</a:t>
            </a:r>
            <a:r>
              <a:rPr lang="en-CA" dirty="0" smtClean="0"/>
              <a:t> pointer.</a:t>
            </a:r>
            <a:endParaRPr lang="en-CA" dirty="0"/>
          </a:p>
          <a:p>
            <a:pPr marL="741363" lvl="1" indent="-284163">
              <a:spcBef>
                <a:spcPts val="600"/>
              </a:spcBef>
              <a:buClr>
                <a:srgbClr val="339966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2800" b="1" i="1" dirty="0">
                <a:solidFill>
                  <a:srgbClr val="CC3300"/>
                </a:solidFill>
              </a:rPr>
              <a:t>Start</a:t>
            </a:r>
            <a:r>
              <a:rPr lang="en-CA" dirty="0" smtClean="0">
                <a:solidFill>
                  <a:srgbClr val="339966"/>
                </a:solidFill>
              </a:rPr>
              <a:t> is a special node that points to the first node.</a:t>
            </a:r>
            <a:endParaRPr lang="en-CA" dirty="0">
              <a:solidFill>
                <a:srgbClr val="33996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500" b="1" dirty="0" smtClean="0"/>
              <a:t>Linked list is empty: </a:t>
            </a:r>
            <a:r>
              <a:rPr lang="en-CA" sz="1500" dirty="0" smtClean="0"/>
              <a:t>If </a:t>
            </a:r>
            <a:r>
              <a:rPr lang="en-CA" sz="1500" dirty="0"/>
              <a:t>Linked List is empty that means there is nothing to delete</a:t>
            </a:r>
            <a:r>
              <a:rPr lang="en-CA" sz="1500" dirty="0" smtClean="0"/>
              <a:t>.</a:t>
            </a:r>
            <a:endParaRPr lang="en-CA" sz="1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500" b="1" dirty="0"/>
              <a:t>Linked list is NOT empty: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/>
              <a:t>Initially,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1500" dirty="0"/>
              <a:t> contains the address of the first node</a:t>
            </a:r>
            <a:r>
              <a:rPr lang="en-CA" sz="15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CA" sz="1500" dirty="0"/>
              <a:t>  is a </a:t>
            </a:r>
            <a:r>
              <a:rPr lang="en-CA" sz="1500" dirty="0" smtClean="0"/>
              <a:t>pointer  variable which  contains address of node  to be deleted. </a:t>
            </a:r>
            <a:r>
              <a:rPr lang="en-CA" sz="15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CA" sz="1500" dirty="0" smtClean="0"/>
              <a:t>  is a pointer variable which points to the node which is before the node to be deleted. </a:t>
            </a:r>
            <a:r>
              <a:rPr lang="en-CA" sz="15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CA" sz="1500" dirty="0"/>
              <a:t> is the value to be deleted.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/>
              <a:t>Initialize a pointer </a:t>
            </a:r>
            <a:r>
              <a:rPr lang="en-CA" sz="1500" dirty="0" smtClean="0"/>
              <a:t>variables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500" dirty="0"/>
              <a:t> </a:t>
            </a:r>
            <a:r>
              <a:rPr lang="en-CA" sz="1500" dirty="0" smtClean="0"/>
              <a:t>and </a:t>
            </a: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 </a:t>
            </a:r>
            <a:r>
              <a:rPr lang="en-CA" sz="1500" dirty="0" smtClean="0"/>
              <a:t>by assigning </a:t>
            </a:r>
            <a:r>
              <a:rPr lang="en-CA" sz="1500" dirty="0"/>
              <a:t>value of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1500" dirty="0"/>
              <a:t> to </a:t>
            </a:r>
            <a:r>
              <a:rPr lang="en-CA" sz="1500" dirty="0" smtClean="0"/>
              <a:t>them, </a:t>
            </a:r>
            <a:r>
              <a:rPr lang="en-CA" sz="1500" dirty="0"/>
              <a:t>so that </a:t>
            </a:r>
            <a:r>
              <a:rPr lang="en-CA" sz="1500" dirty="0" smtClean="0"/>
              <a:t>they also point </a:t>
            </a:r>
            <a:r>
              <a:rPr lang="en-CA" sz="1500" dirty="0"/>
              <a:t>to the </a:t>
            </a:r>
            <a:r>
              <a:rPr lang="en-CA" sz="1500" dirty="0" smtClean="0"/>
              <a:t>first node</a:t>
            </a:r>
            <a:r>
              <a:rPr lang="en-CA" sz="1500" dirty="0"/>
              <a:t>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START, PREV = START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/>
              <a:t>The last node is the one which has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500" dirty="0"/>
              <a:t> in the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1500" dirty="0"/>
              <a:t> field. Therefore, we can use a while loop to verify when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500" dirty="0"/>
              <a:t> reaches the last node: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(PTR-&gt;LINK != NULL</a:t>
            </a: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1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1500" dirty="0" smtClean="0"/>
              <a:t> points to the node which is just before the node being pointed by </a:t>
            </a: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500" dirty="0" smtClean="0"/>
              <a:t>:</a:t>
            </a:r>
            <a:endParaRPr lang="en-CA" sz="15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PREV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CA" sz="1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500" dirty="0" smtClean="0"/>
              <a:t>Move </a:t>
            </a:r>
            <a:r>
              <a:rPr lang="en-CA" sz="1500" dirty="0"/>
              <a:t>the </a:t>
            </a: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500" dirty="0"/>
              <a:t> from the first node to the last node by using the statement: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PTR-&gt;</a:t>
            </a:r>
            <a:r>
              <a:rPr lang="en-CA" sz="15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endParaRPr lang="en-CA" sz="15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Last Node from the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30-May-13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2000" b="1" dirty="0" smtClean="0"/>
              <a:t>Linked </a:t>
            </a:r>
            <a:r>
              <a:rPr lang="en-CA" sz="2000" b="1" dirty="0"/>
              <a:t>list is NOT empty: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2000" dirty="0" smtClean="0"/>
              <a:t>Check if there is only one node left in the list. We do that by checking the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2000" dirty="0" smtClean="0"/>
              <a:t> part of the node which is being pointed by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2000" dirty="0" smtClean="0"/>
              <a:t>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(START-&gt;LINK == NULL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2000" dirty="0" smtClean="0"/>
              <a:t>If the above statement is true, set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2000" dirty="0" smtClean="0"/>
              <a:t> to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000" dirty="0" smtClean="0"/>
              <a:t>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NULL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2000" dirty="0" smtClean="0"/>
              <a:t>Otherwise, set the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2000" dirty="0" smtClean="0"/>
              <a:t> field of the previous node to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000" dirty="0" smtClean="0"/>
              <a:t>, which is pointed by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2000" dirty="0" smtClean="0"/>
              <a:t>: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PREV-&gt;LINK = NULL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2000" dirty="0" smtClean="0"/>
              <a:t>Finally, delete the node pointed by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Last Node from the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30-May-13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Algorithm – Delete Last </a:t>
            </a:r>
            <a:r>
              <a:rPr lang="en-CA" sz="3600" dirty="0"/>
              <a:t>Node </a:t>
            </a:r>
            <a:r>
              <a:rPr lang="en-CA" sz="3600" dirty="0" smtClean="0"/>
              <a:t>from the </a:t>
            </a:r>
            <a:r>
              <a:rPr lang="en-CA" sz="3600" dirty="0"/>
              <a:t>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latin typeface="Consolas" pitchFamily="49" charset="0"/>
                <a:cs typeface="Consolas" pitchFamily="49" charset="0"/>
              </a:rPr>
              <a:t>Delete Last():</a:t>
            </a:r>
            <a:endParaRPr lang="en-CA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onsolas" pitchFamily="49" charset="0"/>
                <a:cs typeface="Consolas" pitchFamily="49" charset="0"/>
              </a:rPr>
              <a:t>Description: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Here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START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is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a pointer variable which contains the address of first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node. PTR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is a pointer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variable which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contains address of node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be deleted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 PREV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is a pointer variable which points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previous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. ITEM is the value to be deleted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1.	If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(START == NULL)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Then				[Check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whether list is empty]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2.		Print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: Linked-List is empty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3.	Else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4.		PTR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= START, PREV = START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5.		Repeat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While (PTR-&gt;LINK != NULL)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6.			PREV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PTR			[Assign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PTR to PREV]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7.			PTR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LINK			[Move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PTR to next node]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		[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End of While Loop]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8.		ITEM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INFO				[Assign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INFO of last node to ITEM]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9.		If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(START-&gt;LINK == NULL) Then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	[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If only one node is left]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10.			START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NULL			[Assign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NULL to START]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11.		Else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12.			PREV-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&gt;LINK =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NULL		[Assign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NULL to link field of second last node]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		[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End of Step 9 If]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13.		Delete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PTR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14.		Print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: ITEM deleted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	[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End of Step 1 If]</a:t>
            </a:r>
          </a:p>
          <a:p>
            <a:pPr marL="0" indent="0" defTabSz="7127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	15.	Exit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369288"/>
            <a:ext cx="6275296" cy="6352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info;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 *start = NULL;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Last\n2. Delete 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Last\n3. Display\n4. Exit\n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switch(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1: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2: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delete_last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3: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display();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4: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exit(0);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default: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CA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choice: Please try again.\n");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} while (1);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369287"/>
          </a:xfrm>
        </p:spPr>
        <p:txBody>
          <a:bodyPr>
            <a:noAutofit/>
          </a:bodyPr>
          <a:lstStyle/>
          <a:p>
            <a:r>
              <a:rPr lang="en-CA" sz="2000" dirty="0" smtClean="0"/>
              <a:t>Program – Delete Last </a:t>
            </a:r>
            <a:r>
              <a:rPr lang="en-CA" sz="2000" dirty="0"/>
              <a:t>Node </a:t>
            </a:r>
            <a:r>
              <a:rPr lang="en-CA" sz="2000" dirty="0" smtClean="0"/>
              <a:t>from the </a:t>
            </a:r>
            <a:r>
              <a:rPr lang="en-CA" sz="2000" dirty="0"/>
              <a:t>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355541" y="369288"/>
            <a:ext cx="4604394" cy="6352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/* logic to insert last item goes here */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delete_last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item;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nLinked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list is empty.\n");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while (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-&gt;link != NULL)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item =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-&gt;info;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if (start-&gt;link == NULL)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start = NULL;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-&gt;link = NULL;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free(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deleted: %d", item);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/* logic to display linked list goes here */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8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If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4000" dirty="0" smtClean="0"/>
              <a:t> contains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4000" dirty="0" smtClean="0"/>
              <a:t> then, linked list is empty.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Check if the first node contains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sz="4000" dirty="0" smtClean="0"/>
              <a:t> to be deleted: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(START-&gt;INFO == ITEM)</a:t>
            </a:r>
            <a:endParaRPr lang="en-CA" sz="4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Set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to point to the first node: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START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Make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sz="4000" dirty="0" smtClean="0"/>
              <a:t> point to the second node: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START-&gt;LINK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Delete the node pointed by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Otherwise, initialize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and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4000" dirty="0" smtClean="0"/>
              <a:t> from the first node and move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 from first node to last node.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4000" dirty="0" smtClean="0"/>
              <a:t> moves just behind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On the way, keep checking if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sz="4000" dirty="0" smtClean="0"/>
              <a:t> to be deleted is found.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If found, assign the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4000" dirty="0" smtClean="0"/>
              <a:t> field of the previous node (pointed by </a:t>
            </a: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4000" dirty="0" smtClean="0"/>
              <a:t>) to point to the node which is next to the node to be deleted: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4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PREV-&gt;LINK = PTR-&gt;LINK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4000" dirty="0" smtClean="0"/>
              <a:t>Delete the node pointed by </a:t>
            </a: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/>
              <a:t>. If </a:t>
            </a: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4000" dirty="0"/>
              <a:t> contains </a:t>
            </a: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4000" dirty="0"/>
              <a:t>, then the </a:t>
            </a:r>
            <a:r>
              <a:rPr lang="en-CA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sz="4000" dirty="0"/>
              <a:t> is not found.</a:t>
            </a:r>
            <a:endParaRPr lang="en-CA" sz="4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Delete Specific </a:t>
            </a:r>
            <a:r>
              <a:rPr lang="en-CA" dirty="0"/>
              <a:t>Node </a:t>
            </a:r>
            <a:r>
              <a:rPr lang="en-CA" dirty="0" smtClean="0"/>
              <a:t>from the </a:t>
            </a:r>
            <a:r>
              <a:rPr lang="en-CA" dirty="0"/>
              <a:t>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16" y="2527796"/>
            <a:ext cx="4361985" cy="938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7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Algorithm - </a:t>
            </a:r>
            <a:r>
              <a:rPr lang="en-CA" sz="3600" dirty="0"/>
              <a:t>Delete Specific Node from the 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 dirty="0">
                <a:latin typeface="Consolas" pitchFamily="49" charset="0"/>
                <a:cs typeface="Consolas" pitchFamily="49" charset="0"/>
              </a:rPr>
              <a:t>Delete </a:t>
            </a:r>
            <a:r>
              <a:rPr lang="en-CA" sz="1100" b="1" dirty="0" smtClean="0">
                <a:latin typeface="Consolas" pitchFamily="49" charset="0"/>
                <a:cs typeface="Consolas" pitchFamily="49" charset="0"/>
              </a:rPr>
              <a:t>Specific():</a:t>
            </a:r>
            <a:endParaRPr lang="en-CA" sz="1100" b="1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1" dirty="0">
                <a:latin typeface="Consolas" pitchFamily="49" charset="0"/>
                <a:cs typeface="Consolas" pitchFamily="49" charset="0"/>
              </a:rPr>
              <a:t>Description</a:t>
            </a:r>
            <a:r>
              <a:rPr lang="en-CA" sz="11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 Here START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is a pointer variable which contains the address of first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node. PTR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is a pointer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variable which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contains address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of node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to be deleted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. PREV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is a pointer variable which points to previous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. ITEM is the value to be deleted.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1.	If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(START == NULL)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Then							[Check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whether list is empty]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2.		Print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: Linked-List is empty.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3.	Else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If (START-&gt;INFO == ITEM)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Then				[Check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if ITEM is in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CA" sz="1100" baseline="30000" dirty="0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 node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4.		PTR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= START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5.		START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= START-&gt;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LINK							[START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now points to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CA" sz="1100" baseline="30000" dirty="0" smtClean="0">
                <a:latin typeface="Consolas" pitchFamily="49" charset="0"/>
                <a:cs typeface="Consolas" pitchFamily="49" charset="0"/>
              </a:rPr>
              <a:t>nd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 node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6.		Delete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PTR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7.	Else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8.		PTR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= START, PREV = START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9.		Repeat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While (PTR != NULL)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10.			If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(PTR-&gt;INFO == ITEM)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Then				[If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ITEM matches with PTR-&gt;INFO]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11.				PREV-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&gt;LINK = PTR-&gt;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LINK				[Assign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LINK field of PTR to PREV]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12.				Delete PTR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13.				Break out of the While loop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14.			Else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15.				PREV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PTR						[Assign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PTR to PREV]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16.				PTR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LINK					[Move 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PTR to next node]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			[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End of Step 10 If]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		[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End of While Loop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 [End of Step 1 If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17. If (PTR == NULL) Then							[If PTR goes beyond the last node]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18.		Print: ITEM not found</a:t>
            </a: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19.	Else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20.		Print</a:t>
            </a:r>
            <a:r>
              <a:rPr lang="en-CA" sz="1100" dirty="0">
                <a:latin typeface="Consolas" pitchFamily="49" charset="0"/>
                <a:cs typeface="Consolas" pitchFamily="49" charset="0"/>
              </a:rPr>
              <a:t>: ITEM </a:t>
            </a: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deleted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Consolas" pitchFamily="49" charset="0"/>
                <a:cs typeface="Consolas" pitchFamily="49" charset="0"/>
              </a:rPr>
              <a:t>	21.	Exit</a:t>
            </a:r>
            <a:endParaRPr lang="en-CA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304106"/>
            <a:ext cx="5238752" cy="65538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info;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node *link;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 *start = NULL;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do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("\n\n\n1. Insert Last\n2. Delete Specific\n3. </a:t>
            </a:r>
            <a:endParaRPr lang="en-CA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   Display\n4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. Exit\n");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your choice: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switch(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1: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2: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delete_specific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3: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display();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case 4: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exit(0);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default: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nInvalid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choice: Please try again.\n");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} while (1);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04106"/>
          </a:xfrm>
        </p:spPr>
        <p:txBody>
          <a:bodyPr>
            <a:normAutofit fontScale="90000"/>
          </a:bodyPr>
          <a:lstStyle/>
          <a:p>
            <a:r>
              <a:rPr lang="en-CA" sz="1800" dirty="0" smtClean="0"/>
              <a:t>Program </a:t>
            </a:r>
            <a:r>
              <a:rPr lang="en-CA" sz="1800" dirty="0"/>
              <a:t>- Delete Specific Node from the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30-May-13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10300" y="304106"/>
            <a:ext cx="5749635" cy="6553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insert_last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/* logic to insert last item goes here */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delete_specific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CA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ITEM which is to be deleted: 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</a:t>
            </a:r>
            <a:r>
              <a:rPr lang="en-CA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nLinked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list is empty.\n");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else if (start-&gt;info == item)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start = start-&gt;link;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free(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while (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if (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-&gt;info == item)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	free(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nSorry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. Item %d not found.", 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 deleted: %d", item);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void display()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	/* logic to display linked list goes here */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8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Singly </a:t>
            </a:r>
            <a:r>
              <a:rPr lang="en-CA" b="1" dirty="0" smtClean="0"/>
              <a:t>Linked List (One-Way Linked List):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Begins with a pointer to the first node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Terminates with a null pointer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Only traversed in one direction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Circular, </a:t>
            </a:r>
            <a:r>
              <a:rPr lang="en-CA" b="1" dirty="0" smtClean="0"/>
              <a:t>Singly Linked: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Pointer in the last node points back to the first node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b="1" dirty="0"/>
              <a:t>Doubly </a:t>
            </a:r>
            <a:r>
              <a:rPr lang="en-CA" b="1" dirty="0" smtClean="0"/>
              <a:t>Linked List</a:t>
            </a:r>
            <a:r>
              <a:rPr lang="en-CA" b="1" dirty="0"/>
              <a:t> </a:t>
            </a:r>
            <a:r>
              <a:rPr lang="en-CA" b="1" dirty="0" smtClean="0"/>
              <a:t>(Two-Way </a:t>
            </a:r>
            <a:r>
              <a:rPr lang="en-CA" b="1" dirty="0"/>
              <a:t>Linked List</a:t>
            </a:r>
            <a:r>
              <a:rPr lang="en-CA" b="1" dirty="0" smtClean="0"/>
              <a:t>):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Two “start pointers” – first element and last element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Each node has a forward pointer and a backward pointer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Allows traversals both forwards and backwards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Circular, </a:t>
            </a:r>
            <a:r>
              <a:rPr lang="en-CA" b="1" dirty="0" smtClean="0"/>
              <a:t>Doubly Linked List: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Forward pointer of the last node points to the first node and backward pointer of the first node points to the last 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In this type of linked list, two successive nodes of the linked list are linked with each other in sequential linear </a:t>
            </a:r>
            <a:r>
              <a:rPr lang="en-CA" dirty="0" smtClean="0"/>
              <a:t>manner.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 smtClean="0"/>
              <a:t>This type of linked list can only be traversed in one direction.</a:t>
            </a:r>
            <a:endParaRPr lang="en-CA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A linked list is a dynamic data structure with the ability to expand and shrink as per the program requirement. </a:t>
            </a:r>
            <a:endParaRPr lang="en-CA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singly liked list is easy and </a:t>
            </a:r>
            <a:r>
              <a:rPr lang="en-CA" dirty="0" smtClean="0"/>
              <a:t>straight-forward </a:t>
            </a:r>
            <a:r>
              <a:rPr lang="en-CA" dirty="0"/>
              <a:t>data structure as compared to other structure. </a:t>
            </a:r>
            <a:endParaRPr lang="en-CA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 smtClean="0"/>
              <a:t>By </a:t>
            </a:r>
            <a:r>
              <a:rPr lang="en-CA" dirty="0"/>
              <a:t>changing the </a:t>
            </a:r>
            <a:r>
              <a:rPr lang="en-CA" b="1" dirty="0">
                <a:solidFill>
                  <a:srgbClr val="FF0000"/>
                </a:solidFill>
              </a:rPr>
              <a:t>link position</a:t>
            </a:r>
            <a:r>
              <a:rPr lang="en-CA" dirty="0"/>
              <a:t>, other type of linked list such as circular</a:t>
            </a:r>
            <a:r>
              <a:rPr lang="en-CA" dirty="0" smtClean="0"/>
              <a:t>, or </a:t>
            </a:r>
            <a:r>
              <a:rPr lang="en-CA" dirty="0"/>
              <a:t>doubly linked list can be formed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</a:t>
            </a:r>
            <a:r>
              <a:rPr lang="en-US" dirty="0" smtClean="0"/>
              <a:t>Linked List in </a:t>
            </a:r>
            <a:r>
              <a:rPr lang="en-US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586706"/>
            <a:ext cx="422275" cy="414020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99" y="1589881"/>
            <a:ext cx="609600" cy="4013200"/>
          </a:xfrm>
          <a:prstGeom prst="rect">
            <a:avLst/>
          </a:prstGeom>
        </p:spPr>
      </p:pic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039937" y="2207418"/>
            <a:ext cx="434975" cy="376238"/>
          </a:xfrm>
          <a:prstGeom prst="rect">
            <a:avLst/>
          </a:prstGeom>
          <a:solidFill>
            <a:srgbClr val="EDFF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</a:t>
            </a:r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12" y="1578768"/>
            <a:ext cx="609600" cy="4013200"/>
          </a:xfrm>
          <a:prstGeom prst="rect">
            <a:avLst/>
          </a:prstGeom>
        </p:spPr>
      </p:pic>
      <p:cxnSp>
        <p:nvCxnSpPr>
          <p:cNvPr id="14" name="AutoShape 71"/>
          <p:cNvCxnSpPr>
            <a:cxnSpLocks noChangeShapeType="1"/>
            <a:stCxn id="12" idx="3"/>
          </p:cNvCxnSpPr>
          <p:nvPr/>
        </p:nvCxnSpPr>
        <p:spPr bwMode="auto">
          <a:xfrm>
            <a:off x="2474912" y="2396331"/>
            <a:ext cx="796925" cy="484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2287" y="1742281"/>
            <a:ext cx="1030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5551487" y="1742281"/>
            <a:ext cx="4848225" cy="2439987"/>
          </a:xfrm>
          <a:prstGeom prst="rect">
            <a:avLst/>
          </a:prstGeom>
          <a:solidFill>
            <a:srgbClr val="FFECD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START=3, INFO[3]=</a:t>
            </a:r>
            <a:r>
              <a:rPr lang="en-US">
                <a:solidFill>
                  <a:srgbClr val="FF6600"/>
                </a:solidFill>
              </a:rPr>
              <a:t>45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LINK[3]=2, INFO[2]=</a:t>
            </a:r>
            <a:r>
              <a:rPr lang="en-US">
                <a:solidFill>
                  <a:srgbClr val="FF6600"/>
                </a:solidFill>
              </a:rPr>
              <a:t>67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LINK[2]=5, INFO[5]=</a:t>
            </a:r>
            <a:r>
              <a:rPr lang="en-US">
                <a:solidFill>
                  <a:srgbClr val="FF6600"/>
                </a:solidFill>
              </a:rPr>
              <a:t>75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LINK[5]=4, INFO[4]=</a:t>
            </a:r>
            <a:r>
              <a:rPr lang="en-US">
                <a:solidFill>
                  <a:srgbClr val="FF6600"/>
                </a:solidFill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LINK[4]=7, INFO[7]=</a:t>
            </a:r>
            <a:r>
              <a:rPr lang="en-US">
                <a:solidFill>
                  <a:srgbClr val="FF6600"/>
                </a:solidFill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LINK[7]=0, NULL value, So the list has ended</a:t>
            </a:r>
          </a:p>
        </p:txBody>
      </p:sp>
      <p:sp>
        <p:nvSpPr>
          <p:cNvPr id="17" name="Text Box 74"/>
          <p:cNvSpPr txBox="1">
            <a:spLocks noChangeArrowheads="1"/>
          </p:cNvSpPr>
          <p:nvPr/>
        </p:nvSpPr>
        <p:spPr bwMode="auto">
          <a:xfrm>
            <a:off x="3694112" y="1131093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INFO</a:t>
            </a:r>
          </a:p>
        </p:txBody>
      </p:sp>
      <p:sp>
        <p:nvSpPr>
          <p:cNvPr id="18" name="Text Box 75"/>
          <p:cNvSpPr txBox="1">
            <a:spLocks noChangeArrowheads="1"/>
          </p:cNvSpPr>
          <p:nvPr/>
        </p:nvSpPr>
        <p:spPr bwMode="auto">
          <a:xfrm>
            <a:off x="4557712" y="1167606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0514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437710"/>
          </a:xfrm>
        </p:spPr>
        <p:txBody>
          <a:bodyPr/>
          <a:lstStyle/>
          <a:p>
            <a:r>
              <a:rPr lang="en-US" dirty="0"/>
              <a:t>There are several operations that can be performed on </a:t>
            </a:r>
            <a:r>
              <a:rPr lang="en-US" dirty="0" smtClean="0"/>
              <a:t>a linked list.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98135"/>
              </p:ext>
            </p:extLst>
          </p:nvPr>
        </p:nvGraphicFramePr>
        <p:xfrm>
          <a:off x="1082930" y="2550874"/>
          <a:ext cx="1039556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2"/>
                <a:gridCol w="2553995"/>
                <a:gridCol w="6891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S. 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Traversal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each node in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Search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the location of a node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given 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a new node to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a node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Sorting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the nodes in some 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now know </a:t>
            </a:r>
            <a:r>
              <a:rPr lang="en-CA" dirty="0"/>
              <a:t>that a </a:t>
            </a:r>
            <a:r>
              <a:rPr lang="en-CA" i="1" dirty="0">
                <a:solidFill>
                  <a:schemeClr val="accent6"/>
                </a:solidFill>
              </a:rPr>
              <a:t>node</a:t>
            </a:r>
            <a:r>
              <a:rPr lang="en-CA" dirty="0"/>
              <a:t> of a linked list is essentially a structure because it contains data of different types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It contains the </a:t>
            </a:r>
            <a:r>
              <a:rPr lang="en-CA" dirty="0"/>
              <a:t>information part</a:t>
            </a:r>
            <a:r>
              <a:rPr lang="en-CA" dirty="0" smtClean="0"/>
              <a:t>, and </a:t>
            </a:r>
            <a:r>
              <a:rPr lang="en-CA" dirty="0"/>
              <a:t>a pointer that can point to a </a:t>
            </a:r>
            <a:r>
              <a:rPr lang="en-CA" dirty="0" smtClean="0"/>
              <a:t>node, i.e., to </a:t>
            </a:r>
            <a:r>
              <a:rPr lang="en-CA" dirty="0"/>
              <a:t>itself or to some other </a:t>
            </a:r>
            <a:r>
              <a:rPr lang="en-CA" dirty="0" smtClean="0"/>
              <a:t>node.</a:t>
            </a:r>
          </a:p>
          <a:p>
            <a:r>
              <a:rPr lang="en-CA" dirty="0" smtClean="0"/>
              <a:t>Such </a:t>
            </a:r>
            <a:r>
              <a:rPr lang="en-CA" dirty="0"/>
              <a:t>structures are called </a:t>
            </a:r>
            <a:r>
              <a:rPr lang="en-CA" b="1" i="1" dirty="0">
                <a:solidFill>
                  <a:schemeClr val="accent6"/>
                </a:solidFill>
              </a:rPr>
              <a:t>self-referential </a:t>
            </a:r>
            <a:r>
              <a:rPr lang="en-CA" b="1" i="1" dirty="0" smtClean="0">
                <a:solidFill>
                  <a:schemeClr val="accent6"/>
                </a:solidFill>
              </a:rPr>
              <a:t>structures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The pointer variable inside the node contains the address of another node. Thus, a </a:t>
            </a:r>
            <a:r>
              <a:rPr lang="en-CA" dirty="0"/>
              <a:t>self-referential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of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3507</Words>
  <Application>Microsoft Office PowerPoint</Application>
  <PresentationFormat>Widescreen</PresentationFormat>
  <Paragraphs>1105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Berlin Sans FB Demi</vt:lpstr>
      <vt:lpstr>Century Gothic</vt:lpstr>
      <vt:lpstr>Consolas</vt:lpstr>
      <vt:lpstr>Times New Roman</vt:lpstr>
      <vt:lpstr>Wingdings</vt:lpstr>
      <vt:lpstr>Presentation level design</vt:lpstr>
      <vt:lpstr>LINKED LISTS</vt:lpstr>
      <vt:lpstr>Introduction</vt:lpstr>
      <vt:lpstr>Advantages of Linked Lists </vt:lpstr>
      <vt:lpstr>Nodes</vt:lpstr>
      <vt:lpstr>Types of Linked Lists</vt:lpstr>
      <vt:lpstr>Singly Linked List</vt:lpstr>
      <vt:lpstr>Representation of Linked List in Memory</vt:lpstr>
      <vt:lpstr>Linked List Operations</vt:lpstr>
      <vt:lpstr>Creation of a Linked List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  <vt:lpstr>Traversing a Linked List</vt:lpstr>
      <vt:lpstr>Algorithm - Traversing a Linked List</vt:lpstr>
      <vt:lpstr>Program - Traversing a Linked List</vt:lpstr>
      <vt:lpstr>Insertion into Linked List</vt:lpstr>
      <vt:lpstr>Insert as First Node in a Linked List</vt:lpstr>
      <vt:lpstr>Insert as First Node in a Linked List</vt:lpstr>
      <vt:lpstr>Insert as First Node in a Linked List</vt:lpstr>
      <vt:lpstr>Algorithm - Insert as First Node in a Linked List</vt:lpstr>
      <vt:lpstr>Program - Insert as First Node in a Linked List</vt:lpstr>
      <vt:lpstr>Insert as Last Node in a Linked List</vt:lpstr>
      <vt:lpstr>Insert as Last Node in a Linked List</vt:lpstr>
      <vt:lpstr>Insert as Last Node in a Linked List</vt:lpstr>
      <vt:lpstr>Algorithm - Insert as Last Node in a Linked List</vt:lpstr>
      <vt:lpstr>Program - Insert as Last Node in a Linked List</vt:lpstr>
      <vt:lpstr>Insert after Specific Node in a Linked List</vt:lpstr>
      <vt:lpstr>Insert after Specific Node in a Linked List</vt:lpstr>
      <vt:lpstr>Algorithm - Insert after Specific Node in a Linked List</vt:lpstr>
      <vt:lpstr>Program - Insert after Specific Node in a Linked List</vt:lpstr>
      <vt:lpstr>Deletion from Linked List</vt:lpstr>
      <vt:lpstr>Delete First Node from a Linked List</vt:lpstr>
      <vt:lpstr>Delete First Node from the Linked List</vt:lpstr>
      <vt:lpstr>Algorithm - Delete First Node from the Linked List</vt:lpstr>
      <vt:lpstr>Program – Delete First Node from the Linked List</vt:lpstr>
      <vt:lpstr>Delete Last Node from the Linked List</vt:lpstr>
      <vt:lpstr>Delete Last Node from the Linked List</vt:lpstr>
      <vt:lpstr>Delete Last Node from the Linked List</vt:lpstr>
      <vt:lpstr>Algorithm – Delete Last Node from the Linked List</vt:lpstr>
      <vt:lpstr>Program – Delete Last Node from the Linked List</vt:lpstr>
      <vt:lpstr>Delete Specific Node from the Linked List</vt:lpstr>
      <vt:lpstr>Algorithm - Delete Specific Node from the Linked List</vt:lpstr>
      <vt:lpstr>Program - Delete Specific Node from the Linked List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2015-02-18T21:58:25Z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