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291" r:id="rId4"/>
    <p:sldId id="312" r:id="rId5"/>
    <p:sldId id="294" r:id="rId6"/>
    <p:sldId id="335" r:id="rId7"/>
    <p:sldId id="297" r:id="rId8"/>
    <p:sldId id="299" r:id="rId9"/>
    <p:sldId id="300" r:id="rId10"/>
    <p:sldId id="303" r:id="rId11"/>
    <p:sldId id="319" r:id="rId12"/>
    <p:sldId id="320" r:id="rId13"/>
    <p:sldId id="321" r:id="rId14"/>
    <p:sldId id="334" r:id="rId15"/>
    <p:sldId id="307" r:id="rId16"/>
    <p:sldId id="308" r:id="rId17"/>
    <p:sldId id="34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8" y="0"/>
            <a:ext cx="12188952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611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26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4"/>
            <a:ext cx="10515600" cy="999846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12188952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nder.kaur2@sheridan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Instructor: </a:t>
            </a:r>
            <a:r>
              <a:rPr lang="en-US" dirty="0" smtClean="0"/>
              <a:t>Maninder Kaur</a:t>
            </a:r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maninder.kaur2@sheridancollege.ca</a:t>
            </a:r>
            <a:endParaRPr lang="en-US" dirty="0" smtClean="0"/>
          </a:p>
          <a:p>
            <a:r>
              <a:rPr lang="en-US" b="1" dirty="0" smtClean="0"/>
              <a:t>Course:</a:t>
            </a:r>
            <a:r>
              <a:rPr lang="en-US" dirty="0" smtClean="0"/>
              <a:t> </a:t>
            </a:r>
            <a:r>
              <a:rPr lang="en-US" dirty="0"/>
              <a:t>PROG20799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4094"/>
            <a:ext cx="9144000" cy="2816116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CIRCULAR LINKED LISTS</a:t>
            </a:r>
            <a:endParaRPr lang="en-US" sz="6600" b="1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dirty="0" smtClean="0"/>
              <a:t>Let node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CA" dirty="0"/>
              <a:t> is to be inserted </a:t>
            </a:r>
            <a:r>
              <a:rPr lang="en-CA" dirty="0" smtClean="0"/>
              <a:t>as the first node in the linked list.</a:t>
            </a:r>
            <a:endParaRPr lang="en-CA" dirty="0"/>
          </a:p>
          <a:p>
            <a:r>
              <a:rPr lang="en-CA" dirty="0" smtClean="0"/>
              <a:t>There could be two cases:</a:t>
            </a:r>
          </a:p>
          <a:p>
            <a:pPr lvl="1"/>
            <a:r>
              <a:rPr lang="en-CA" dirty="0" smtClean="0"/>
              <a:t>Linked list is empty, i.e.,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Linked list has some items, and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points to the first node.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 as First Node in a Circular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/>
          </a:bodyPr>
          <a:lstStyle/>
          <a:p>
            <a:r>
              <a:rPr lang="en-CA" b="1" dirty="0" smtClean="0"/>
              <a:t>Linked list is empty:</a:t>
            </a:r>
          </a:p>
          <a:p>
            <a:pPr lvl="1"/>
            <a:r>
              <a:rPr lang="en-CA" dirty="0" smtClean="0"/>
              <a:t>Initially,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Create a new node and assign the address of this new node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Enter some data in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 smtClean="0"/>
              <a:t> field.</a:t>
            </a:r>
          </a:p>
          <a:p>
            <a:pPr lvl="1"/>
            <a:r>
              <a:rPr lang="en-CA" dirty="0" smtClean="0"/>
              <a:t>Set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pointer to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, as this is the only node in the list, and therefore, points to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 as </a:t>
            </a:r>
            <a:r>
              <a:rPr lang="en-CA" dirty="0" smtClean="0"/>
              <a:t>First Node in a Circular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Linked list is NOT empty:</a:t>
            </a:r>
          </a:p>
          <a:p>
            <a:pPr lvl="1"/>
            <a:r>
              <a:rPr lang="en-CA" dirty="0" smtClean="0"/>
              <a:t>Initially,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contains the address of the first node.</a:t>
            </a:r>
          </a:p>
          <a:p>
            <a:pPr lvl="1"/>
            <a:r>
              <a:rPr lang="en-CA" dirty="0" smtClean="0"/>
              <a:t>Initialize a pointer variables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en-CA" dirty="0" smtClean="0"/>
              <a:t> by assigning the value of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 to them, so that they also point to the first node: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PTR = START, TEMP = START</a:t>
            </a:r>
          </a:p>
          <a:p>
            <a:pPr lvl="1"/>
            <a:r>
              <a:rPr lang="en-CA" dirty="0"/>
              <a:t>Create a new node and assign the address of this new node to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Enter some data in the </a:t>
            </a: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CA" dirty="0"/>
              <a:t> </a:t>
            </a:r>
            <a:r>
              <a:rPr lang="en-CA" dirty="0" smtClean="0"/>
              <a:t>field of the new node.</a:t>
            </a:r>
            <a:endParaRPr lang="en-CA" dirty="0"/>
          </a:p>
          <a:p>
            <a:pPr lvl="1"/>
            <a:r>
              <a:rPr lang="en-CA" dirty="0" smtClean="0"/>
              <a:t>Set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of the new node to the node being pointed by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/>
              <a:t>:</a:t>
            </a:r>
            <a:endParaRPr lang="en-CA" dirty="0" smtClean="0"/>
          </a:p>
          <a:p>
            <a:pPr marL="457200" lvl="1" indent="0" algn="ctr">
              <a:buNone/>
            </a:pPr>
            <a:r>
              <a:rPr lang="en-CA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START-&gt;LINK = PTR</a:t>
            </a:r>
            <a:endParaRPr lang="en-CA" dirty="0" smtClean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 as First Node in a Circular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78124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 smtClean="0"/>
              <a:t>Linked list is NOT empty (Continued):</a:t>
            </a:r>
          </a:p>
          <a:p>
            <a:pPr lvl="1"/>
            <a:r>
              <a:rPr lang="en-CA" dirty="0" smtClean="0"/>
              <a:t>Now, we need to access the last node so that we can update it’s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to point to the newly created node.</a:t>
            </a:r>
          </a:p>
          <a:p>
            <a:pPr lvl="1"/>
            <a:r>
              <a:rPr lang="en-CA" dirty="0" smtClean="0"/>
              <a:t>Use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r>
              <a:rPr lang="en-CA" dirty="0" smtClean="0"/>
              <a:t> loop to move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en-CA" dirty="0" smtClean="0"/>
              <a:t> variable to the last node: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= TEMP-&gt;LINK</a:t>
            </a:r>
          </a:p>
          <a:p>
            <a:pPr lvl="1"/>
            <a:r>
              <a:rPr lang="en-CA" dirty="0" smtClean="0"/>
              <a:t>The last node is the one whose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is pointing to the node which was the first node before insertion (now the second node).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dirty="0" smtClean="0"/>
              <a:t> is pointing to this node.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(TEMP-&gt;LINK != PTR)</a:t>
            </a:r>
          </a:p>
          <a:p>
            <a:pPr lvl="1"/>
            <a:r>
              <a:rPr lang="en-CA" dirty="0" smtClean="0"/>
              <a:t>Once the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r>
              <a:rPr lang="en-CA" dirty="0" smtClean="0"/>
              <a:t> reaches the last node, set it’s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to point to the newly created node, which is being pointed by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CA" dirty="0" smtClean="0"/>
              <a:t>:</a:t>
            </a:r>
          </a:p>
          <a:p>
            <a:pPr marL="457200" lvl="1" indent="0" algn="ctr">
              <a:buNone/>
            </a:pP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TEMP-&gt;LINK = 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 as First Node in a Circular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000" dirty="0" smtClean="0"/>
              <a:t>Algorithm - Insert as First Node in a Circular Linked List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515600" cy="51302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 smtClean="0">
                <a:latin typeface="Consolas" pitchFamily="49" charset="0"/>
                <a:cs typeface="Consolas" pitchFamily="49" charset="0"/>
              </a:rPr>
              <a:t>Circular Insert First( 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4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b="1" dirty="0">
                <a:latin typeface="Consolas" pitchFamily="49" charset="0"/>
                <a:cs typeface="Consolas" pitchFamily="49" charset="0"/>
              </a:rPr>
              <a:t>Description: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Here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START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is a pointer variable which contains the address of first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node. ITEM is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the value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to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be inserted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If (START == NULL) Then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2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START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Node			[Create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a new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3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&gt;INFO =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ITEM		[Assign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ITEM to INFO field]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4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&gt;LINK =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START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[Assign the address of new node to itself]</a:t>
            </a:r>
            <a:endParaRPr lang="en-CA" sz="15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5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6.  	Set PTR = START, TEMP = START	[Initialize PTR with START]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7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START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= New Node    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  		[Create 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a new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8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&gt;INFO = ITEM      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[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Assign ITEM to INFO field]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9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.  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START-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&gt;LINK = PTR      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 		[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Assign PTR to LINK field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10.	Begin Do Loop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11.		TEMP = TEMP-&gt;LINK		[Move the TEMP to the next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12.	While (TEMP-&gt;LINK != PTR)		[While TEMP doesn’t reach the last node]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13.	TEMP-&gt;LINK = START		[Assign address of first node to last node]</a:t>
            </a:r>
            <a:endParaRPr lang="en-CA" sz="15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    [</a:t>
            </a:r>
            <a:r>
              <a:rPr lang="en-CA" sz="1500" dirty="0">
                <a:latin typeface="Consolas" pitchFamily="49" charset="0"/>
                <a:cs typeface="Consolas" pitchFamily="49" charset="0"/>
              </a:rPr>
              <a:t>End of If]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 dirty="0" smtClean="0">
                <a:latin typeface="Consolas" pitchFamily="49" charset="0"/>
                <a:cs typeface="Consolas" pitchFamily="49" charset="0"/>
              </a:rPr>
              <a:t>	14. Exit</a:t>
            </a:r>
            <a:endParaRPr lang="en-CA" sz="1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475" y="685800"/>
            <a:ext cx="9005049" cy="56401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circular_insert_first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item;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, *temp;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("\n\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item: ");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("%d", &amp;item);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if(start == NULL)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start = (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start-&gt;info = item;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start-&gt;link = start;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= start; temp = start;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start = (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node *)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node));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start-&gt;info = item;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start-&gt;link =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do		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Move temp to the last node */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	temp = temp-&gt;link;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} while (temp-&gt;link != 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	temp-&gt;link = start;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nItem</a:t>
            </a: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 inserted: %d\n", item);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06818"/>
            <a:ext cx="10515600" cy="578982"/>
          </a:xfrm>
        </p:spPr>
        <p:txBody>
          <a:bodyPr>
            <a:normAutofit fontScale="90000"/>
          </a:bodyPr>
          <a:lstStyle/>
          <a:p>
            <a:r>
              <a:rPr lang="en-CA" sz="3600" dirty="0" smtClean="0"/>
              <a:t>Function </a:t>
            </a:r>
            <a:r>
              <a:rPr lang="en-CA" sz="3600" dirty="0"/>
              <a:t>- Insert as First Node in a Circular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3475" y="685800"/>
            <a:ext cx="10044343" cy="56401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circular_display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node *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=1;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if (start == NULL)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nLinklist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is empty.\n");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start;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nSr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 No.\t\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tAddress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tInfo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tLink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\n");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do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n%d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.\t\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\t\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t%d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-&gt;info,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-&gt;link);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	} while(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!= start);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defTabSz="7127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106818"/>
            <a:ext cx="10515600" cy="578982"/>
          </a:xfrm>
        </p:spPr>
        <p:txBody>
          <a:bodyPr>
            <a:normAutofit fontScale="90000"/>
          </a:bodyPr>
          <a:lstStyle/>
          <a:p>
            <a:r>
              <a:rPr lang="en-CA" sz="3600" dirty="0" smtClean="0"/>
              <a:t>Function </a:t>
            </a:r>
            <a:r>
              <a:rPr lang="en-CA" sz="3600" dirty="0"/>
              <a:t>- </a:t>
            </a:r>
            <a:r>
              <a:rPr lang="en-CA" sz="3600" dirty="0" smtClean="0"/>
              <a:t>Traverse </a:t>
            </a:r>
            <a:r>
              <a:rPr lang="en-CA" sz="3600" dirty="0"/>
              <a:t>a Circular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1" y="1412778"/>
            <a:ext cx="3240359" cy="32403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733800" y="5229200"/>
            <a:ext cx="4724400" cy="7728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CA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 please?</a:t>
            </a:r>
            <a:endParaRPr lang="en-CA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87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8982" y="1430181"/>
            <a:ext cx="10515600" cy="32353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</a:t>
            </a:r>
            <a:r>
              <a:rPr lang="tr-TR" dirty="0"/>
              <a:t> </a:t>
            </a:r>
            <a:r>
              <a:rPr lang="en-US" dirty="0" smtClean="0"/>
              <a:t>circular linked </a:t>
            </a:r>
            <a:r>
              <a:rPr lang="en-US" dirty="0"/>
              <a:t>list is very similar to the linear list where in the circular list the </a:t>
            </a:r>
            <a:r>
              <a:rPr lang="en-US" dirty="0">
                <a:solidFill>
                  <a:schemeClr val="accent2"/>
                </a:solidFill>
              </a:rPr>
              <a:t>pointer of the last node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points </a:t>
            </a:r>
            <a:r>
              <a:rPr lang="en-US" dirty="0" smtClean="0">
                <a:solidFill>
                  <a:schemeClr val="accent2"/>
                </a:solidFill>
              </a:rPr>
              <a:t>not to </a:t>
            </a:r>
            <a:r>
              <a:rPr lang="en-US" dirty="0">
                <a:solidFill>
                  <a:schemeClr val="accent2"/>
                </a:solidFill>
              </a:rPr>
              <a:t>NULL but the first node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A circular list is one in which the last node's </a:t>
            </a:r>
            <a:r>
              <a:rPr lang="en-CA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dirty="0" smtClean="0"/>
              <a:t> field points back to the first node.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This </a:t>
            </a:r>
            <a:r>
              <a:rPr lang="en-CA" dirty="0"/>
              <a:t>sort of list </a:t>
            </a:r>
            <a:r>
              <a:rPr lang="en-CA" dirty="0" smtClean="0"/>
              <a:t>is commonly </a:t>
            </a:r>
            <a:r>
              <a:rPr lang="en-CA" dirty="0"/>
              <a:t>used for a rotating collection of objects: the songs in a playlist, for example, might be </a:t>
            </a:r>
            <a:r>
              <a:rPr lang="en-CA" dirty="0" smtClean="0"/>
              <a:t>circularly linked</a:t>
            </a:r>
            <a:r>
              <a:rPr lang="en-CA" dirty="0"/>
              <a:t>, so that after the last song the player goes back to the first</a:t>
            </a:r>
            <a:r>
              <a:rPr lang="en-CA"/>
              <a:t>. 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Circular Linked </a:t>
            </a:r>
            <a:r>
              <a:rPr lang="en-US" dirty="0">
                <a:cs typeface="Times New Roman" pitchFamily="18" charset="0"/>
              </a:rPr>
              <a:t>Lists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4" name="Picture 2" descr="Click To exp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29" y="4942759"/>
            <a:ext cx="7640142" cy="9386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definition of the circular linked </a:t>
            </a:r>
            <a:r>
              <a:rPr lang="en-US" dirty="0" smtClean="0"/>
              <a:t>list is </a:t>
            </a:r>
            <a:r>
              <a:rPr lang="en-US" i="1" dirty="0" smtClean="0">
                <a:solidFill>
                  <a:schemeClr val="accent6"/>
                </a:solidFill>
              </a:rPr>
              <a:t>similar to</a:t>
            </a:r>
            <a:r>
              <a:rPr lang="en-US" dirty="0" smtClean="0"/>
              <a:t> singly </a:t>
            </a:r>
            <a:r>
              <a:rPr lang="en-US" dirty="0"/>
              <a:t>linked list is the same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Structure of Circular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250780" y="2918623"/>
            <a:ext cx="8485094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node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info;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*p;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30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1437710"/>
          </a:xfrm>
        </p:spPr>
        <p:txBody>
          <a:bodyPr/>
          <a:lstStyle/>
          <a:p>
            <a:r>
              <a:rPr lang="en-US" dirty="0"/>
              <a:t>There are several operations that can be performed on </a:t>
            </a:r>
            <a:r>
              <a:rPr lang="en-US" dirty="0" smtClean="0"/>
              <a:t>a linked list.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Circular Linked </a:t>
            </a:r>
            <a:r>
              <a:rPr lang="en-CA" dirty="0"/>
              <a:t>List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98135"/>
              </p:ext>
            </p:extLst>
          </p:nvPr>
        </p:nvGraphicFramePr>
        <p:xfrm>
          <a:off x="1082930" y="2550874"/>
          <a:ext cx="1039556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2"/>
                <a:gridCol w="2553995"/>
                <a:gridCol w="68919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S. 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Traversal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 each node in the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Search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Finding the location of a node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a given 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a new node to the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Deletion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Removing a node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the linked list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Sorting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Organizing the nodes in some 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251858"/>
            <a:ext cx="10435937" cy="51044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2200" dirty="0"/>
              <a:t>In a conventional linked list, you iterate by starting </a:t>
            </a:r>
            <a:r>
              <a:rPr lang="en-CA" sz="2200" dirty="0" smtClean="0"/>
              <a:t>from </a:t>
            </a:r>
            <a:r>
              <a:rPr lang="en-CA" sz="2200" dirty="0"/>
              <a:t>the </a:t>
            </a:r>
            <a:r>
              <a:rPr lang="en-CA" sz="2200" dirty="0" smtClean="0"/>
              <a:t>first node </a:t>
            </a:r>
            <a:r>
              <a:rPr lang="en-CA" sz="2200" dirty="0"/>
              <a:t>and following the </a:t>
            </a:r>
            <a:r>
              <a:rPr lang="en-CA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2200" dirty="0" smtClean="0"/>
              <a:t> </a:t>
            </a:r>
            <a:r>
              <a:rPr lang="en-CA" sz="2200" dirty="0"/>
              <a:t>pointers until you reach a </a:t>
            </a:r>
            <a:r>
              <a:rPr lang="en-CA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200" dirty="0"/>
              <a:t> </a:t>
            </a:r>
            <a:r>
              <a:rPr lang="en-CA" sz="2200" dirty="0" smtClean="0"/>
              <a:t>pointer.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A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sz="1800" dirty="0"/>
              <a:t> loop is ideal for this </a:t>
            </a:r>
            <a:r>
              <a:rPr lang="en-CA" sz="1800" dirty="0" smtClean="0"/>
              <a:t>purpose.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2200" dirty="0" smtClean="0"/>
              <a:t>In </a:t>
            </a:r>
            <a:r>
              <a:rPr lang="en-CA" sz="2200" dirty="0"/>
              <a:t>the circular list, however, there is no </a:t>
            </a:r>
            <a:r>
              <a:rPr lang="en-CA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2200" dirty="0"/>
              <a:t> pointer to mark the end, so we need to follow the </a:t>
            </a:r>
            <a:r>
              <a:rPr lang="en-CA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CA" sz="2200" dirty="0" smtClean="0"/>
              <a:t> </a:t>
            </a:r>
            <a:r>
              <a:rPr lang="en-CA" sz="2200" dirty="0"/>
              <a:t>pointers until we reach the pointer we started </a:t>
            </a:r>
            <a:r>
              <a:rPr lang="en-CA" sz="2200" dirty="0" smtClean="0"/>
              <a:t>with.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We </a:t>
            </a:r>
            <a:r>
              <a:rPr lang="en-CA" sz="1800" dirty="0"/>
              <a:t>can't use a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sz="1800" dirty="0"/>
              <a:t> loop for this because its termination condition would already be true when it </a:t>
            </a:r>
            <a:r>
              <a:rPr lang="en-CA" sz="1800" dirty="0" smtClean="0"/>
              <a:t>started.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sz="1800" dirty="0" smtClean="0"/>
              <a:t>Instead </a:t>
            </a:r>
            <a:r>
              <a:rPr lang="en-CA" sz="1800" dirty="0"/>
              <a:t>we use a </a:t>
            </a:r>
            <a:r>
              <a:rPr lang="en-CA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CA" sz="1800" dirty="0"/>
              <a:t> loop, which tests its termination condition at the bottom.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</a:t>
            </a:r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378226"/>
            <a:ext cx="10435937" cy="497812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Let </a:t>
            </a: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200" dirty="0" smtClean="0"/>
              <a:t> </a:t>
            </a:r>
            <a:r>
              <a:rPr lang="en-US" sz="2200" dirty="0"/>
              <a:t>be a </a:t>
            </a:r>
            <a:r>
              <a:rPr lang="en-US" sz="2200" dirty="0" smtClean="0"/>
              <a:t>circular linked </a:t>
            </a:r>
            <a:r>
              <a:rPr lang="en-US" sz="2200" dirty="0"/>
              <a:t>list in memory stored in </a:t>
            </a:r>
            <a:r>
              <a:rPr lang="en-US" sz="2200" dirty="0" smtClean="0"/>
              <a:t>linear manner, </a:t>
            </a: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-US" sz="2200" dirty="0" smtClean="0"/>
              <a:t>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200" dirty="0"/>
              <a:t> with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200" dirty="0"/>
              <a:t> pointing to the first </a:t>
            </a:r>
            <a:r>
              <a:rPr lang="en-US" sz="2200" dirty="0" smtClean="0"/>
              <a:t>element.</a:t>
            </a:r>
            <a:endParaRPr lang="en-US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We want to traverse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2200" dirty="0"/>
              <a:t> in order to process each node exactly once.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Pointer variable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/>
              <a:t> points to the node that is currently being processed.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PTR-&gt;LINK</a:t>
            </a:r>
            <a:r>
              <a:rPr lang="en-US" sz="2200" dirty="0" smtClean="0"/>
              <a:t> </a:t>
            </a:r>
            <a:r>
              <a:rPr lang="en-US" sz="2200" dirty="0"/>
              <a:t>points to the next node to be processed.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Thus, </a:t>
            </a:r>
            <a:r>
              <a:rPr lang="en-US" sz="2200" dirty="0"/>
              <a:t>update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/>
              <a:t> by the assignment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PTR-&gt;</a:t>
            </a: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Keep moving until </a:t>
            </a: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 smtClean="0"/>
              <a:t> is not equal to </a:t>
            </a: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2200" dirty="0" smtClean="0"/>
              <a:t>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(PTR != START)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</a:t>
            </a:r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Algorith</a:t>
            </a:r>
            <a:r>
              <a:rPr lang="en-US" sz="3600" dirty="0"/>
              <a:t>m</a:t>
            </a:r>
            <a:r>
              <a:rPr lang="en-US" sz="3600" dirty="0" smtClean="0"/>
              <a:t> - Traversing a Circular Linked List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38200" y="1226126"/>
            <a:ext cx="10515600" cy="43812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 smtClean="0">
                <a:latin typeface="Consolas" pitchFamily="49" charset="0"/>
                <a:cs typeface="Consolas" pitchFamily="49" charset="0"/>
              </a:rPr>
              <a:t>Traverse():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 smtClean="0">
                <a:latin typeface="Consolas" pitchFamily="49" charset="0"/>
                <a:cs typeface="Consolas" pitchFamily="49" charset="0"/>
              </a:rPr>
              <a:t>Description: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Here START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is a pointer variable which contains the address of first node.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PROCESS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is any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operation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that is to be performed on the node.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1.	Set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PTR 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START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2.	Begin Do Loop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3.		Apply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PROCESS to PTR-&gt;INFO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4.		PTR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= PTR-&gt;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LINK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5.	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 While (PTR !=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START)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	[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End of </a:t>
            </a: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Do-While </a:t>
            </a:r>
            <a:r>
              <a:rPr lang="en-CA" sz="2000" dirty="0">
                <a:latin typeface="Consolas" pitchFamily="49" charset="0"/>
                <a:cs typeface="Consolas" pitchFamily="49" charset="0"/>
              </a:rPr>
              <a:t>Loop]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latin typeface="Consolas" pitchFamily="49" charset="0"/>
                <a:cs typeface="Consolas" pitchFamily="49" charset="0"/>
              </a:rPr>
              <a:t>	6.	Exit</a:t>
            </a:r>
            <a:endParaRPr lang="en-CA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- Traversing a Circular Linked List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traverse a circular linked list, we must have some items in the linked list.</a:t>
            </a:r>
          </a:p>
          <a:p>
            <a:r>
              <a:rPr lang="en-CA" dirty="0" smtClean="0"/>
              <a:t>Therefore, we’ll see the INSERTION operation first to add items into the circular linked list.</a:t>
            </a:r>
          </a:p>
          <a:p>
            <a:r>
              <a:rPr lang="en-CA" dirty="0" smtClean="0"/>
              <a:t>Then, we’ll see the TRAVERSING operation to print the items on the screen.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58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Insertion means </a:t>
            </a:r>
            <a:r>
              <a:rPr lang="en-CA" dirty="0" smtClean="0"/>
              <a:t>adding a new element into </a:t>
            </a:r>
            <a:r>
              <a:rPr lang="en-CA" dirty="0"/>
              <a:t>the </a:t>
            </a:r>
            <a:r>
              <a:rPr lang="en-CA" dirty="0" smtClean="0"/>
              <a:t>linked list.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The </a:t>
            </a:r>
            <a:r>
              <a:rPr lang="en-CA" dirty="0"/>
              <a:t>insertion can be </a:t>
            </a:r>
            <a:r>
              <a:rPr lang="en-CA" dirty="0" smtClean="0"/>
              <a:t>done: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 smtClean="0"/>
              <a:t>at the </a:t>
            </a:r>
            <a:r>
              <a:rPr lang="en-CA" dirty="0"/>
              <a:t>beginning</a:t>
            </a:r>
            <a:r>
              <a:rPr lang="en-CA" dirty="0" smtClean="0"/>
              <a:t>,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a</a:t>
            </a:r>
            <a:r>
              <a:rPr lang="en-CA" dirty="0" smtClean="0"/>
              <a:t>t the end,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CA" dirty="0"/>
              <a:t>s</a:t>
            </a:r>
            <a:r>
              <a:rPr lang="en-CA" dirty="0" smtClean="0"/>
              <a:t>omewhere in between </a:t>
            </a:r>
            <a:r>
              <a:rPr lang="en-CA" dirty="0"/>
              <a:t>the list</a:t>
            </a:r>
            <a:r>
              <a:rPr lang="en-CA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into Circular Linked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30-May-13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Maninder Kaur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1058</Words>
  <Application>Microsoft Office PowerPoint</Application>
  <PresentationFormat>Widescreen</PresentationFormat>
  <Paragraphs>226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Berlin Sans FB Demi</vt:lpstr>
      <vt:lpstr>Century Gothic</vt:lpstr>
      <vt:lpstr>Consolas</vt:lpstr>
      <vt:lpstr>Times New Roman</vt:lpstr>
      <vt:lpstr>Wingdings</vt:lpstr>
      <vt:lpstr>Presentation level design</vt:lpstr>
      <vt:lpstr>CIRCULAR LINKED LISTS</vt:lpstr>
      <vt:lpstr>Circular Linked Lists </vt:lpstr>
      <vt:lpstr>Structure of Circular Linked List</vt:lpstr>
      <vt:lpstr>Circular Linked List Operations</vt:lpstr>
      <vt:lpstr>Traversing a Circular Linked List</vt:lpstr>
      <vt:lpstr>Traversing a Circular Linked List</vt:lpstr>
      <vt:lpstr>Algorithm - Traversing a Circular Linked List</vt:lpstr>
      <vt:lpstr>Program - Traversing a Circular Linked List</vt:lpstr>
      <vt:lpstr>Insertion into Circular Linked List</vt:lpstr>
      <vt:lpstr>Insert as First Node in a Circular Linked List</vt:lpstr>
      <vt:lpstr>Insert as First Node in a Circular Linked List</vt:lpstr>
      <vt:lpstr>Insert as First Node in a Circular Linked List</vt:lpstr>
      <vt:lpstr>Insert as First Node in a Circular Linked List</vt:lpstr>
      <vt:lpstr>Algorithm - Insert as First Node in a Circular Linked List</vt:lpstr>
      <vt:lpstr>Function - Insert as First Node in a Circular Linked List</vt:lpstr>
      <vt:lpstr>Function - Traverse a Circular Linked List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2013-05-08T00:08:04Z</dcterms:created>
  <dcterms:modified xsi:type="dcterms:W3CDTF">2015-02-23T22:05:57Z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