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89" r:id="rId3"/>
    <p:sldId id="292" r:id="rId4"/>
    <p:sldId id="31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14" r:id="rId20"/>
    <p:sldId id="309" r:id="rId21"/>
    <p:sldId id="310" r:id="rId22"/>
    <p:sldId id="311" r:id="rId23"/>
    <p:sldId id="31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A7D1-5F7D-45A0-93DB-2DF08E4145E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4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4798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1062252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cy.sheridanc.on.ca/dotNet/documents/?docid=622&amp;mode=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5400" b="1" dirty="0">
                <a:solidFill>
                  <a:schemeClr val="accent5"/>
                </a:solidFill>
              </a:rPr>
              <a:t>Welcome</a:t>
            </a:r>
            <a:r>
              <a:rPr lang="en-CA" sz="4400" b="1" dirty="0"/>
              <a:t/>
            </a:r>
            <a:br>
              <a:rPr lang="en-CA" sz="4400" b="1" dirty="0"/>
            </a:br>
            <a:r>
              <a:rPr lang="en-CA" sz="4400" b="1" dirty="0"/>
              <a:t>to </a:t>
            </a:r>
            <a:br>
              <a:rPr lang="en-CA" sz="4400" b="1" dirty="0"/>
            </a:br>
            <a:r>
              <a:rPr lang="en-CA" sz="4400" b="1" dirty="0"/>
              <a:t>Data Structure and Algorithm Development – </a:t>
            </a:r>
            <a:r>
              <a:rPr lang="en-CA" sz="4400" b="1" dirty="0" smtClean="0"/>
              <a:t>C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9772"/>
            <a:ext cx="9144000" cy="1655762"/>
          </a:xfrm>
        </p:spPr>
        <p:txBody>
          <a:bodyPr/>
          <a:lstStyle/>
          <a:p>
            <a:r>
              <a:rPr lang="en-US" dirty="0" smtClean="0"/>
              <a:t>Instructor: Maninder Kaur Tatla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maninder.kaur2@sheridancollege.ca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Course: PROG20799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95F90DF5-C2DD-439C-A9F0-B018EBAA5101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Course </a:t>
            </a:r>
            <a:r>
              <a:rPr lang="en-CA" b="1" dirty="0" smtClean="0">
                <a:solidFill>
                  <a:schemeClr val="accent2"/>
                </a:solidFill>
              </a:rPr>
              <a:t>Grading:</a:t>
            </a:r>
          </a:p>
          <a:p>
            <a:r>
              <a:rPr lang="en-CA" dirty="0" smtClean="0"/>
              <a:t>To </a:t>
            </a:r>
            <a:r>
              <a:rPr lang="en-CA" dirty="0"/>
              <a:t>pass this course, you must </a:t>
            </a:r>
            <a:r>
              <a:rPr lang="en-CA" dirty="0" smtClean="0"/>
              <a:t>meet </a:t>
            </a:r>
            <a:r>
              <a:rPr lang="en-CA" dirty="0"/>
              <a:t>the </a:t>
            </a:r>
            <a:r>
              <a:rPr lang="en-CA" dirty="0" smtClean="0"/>
              <a:t>following </a:t>
            </a:r>
            <a:r>
              <a:rPr lang="en-CA" b="1" dirty="0" smtClean="0">
                <a:solidFill>
                  <a:srgbClr val="C00000"/>
                </a:solidFill>
              </a:rPr>
              <a:t>two</a:t>
            </a:r>
            <a:r>
              <a:rPr lang="en-CA" dirty="0" smtClean="0"/>
              <a:t> requirements:</a:t>
            </a:r>
          </a:p>
          <a:p>
            <a:pPr lvl="1"/>
            <a:r>
              <a:rPr lang="en-CA" dirty="0" smtClean="0"/>
              <a:t>Have </a:t>
            </a:r>
            <a:r>
              <a:rPr lang="en-CA" dirty="0"/>
              <a:t>a combined grade of </a:t>
            </a:r>
            <a:r>
              <a:rPr lang="en-CA" b="1" dirty="0">
                <a:solidFill>
                  <a:schemeClr val="accent5"/>
                </a:solidFill>
              </a:rPr>
              <a:t>50</a:t>
            </a:r>
            <a:r>
              <a:rPr lang="en-CA" b="1" dirty="0" smtClean="0">
                <a:solidFill>
                  <a:schemeClr val="accent5"/>
                </a:solidFill>
              </a:rPr>
              <a:t>% or higher</a:t>
            </a:r>
            <a:r>
              <a:rPr lang="en-CA" dirty="0" smtClean="0"/>
              <a:t> </a:t>
            </a:r>
            <a:r>
              <a:rPr lang="en-CA" dirty="0"/>
              <a:t>i</a:t>
            </a:r>
            <a:r>
              <a:rPr lang="en-CA" dirty="0" smtClean="0"/>
              <a:t>n </a:t>
            </a:r>
            <a:r>
              <a:rPr lang="en-CA" dirty="0"/>
              <a:t>exams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Have a total grade of </a:t>
            </a:r>
            <a:r>
              <a:rPr lang="en-CA" b="1" dirty="0">
                <a:solidFill>
                  <a:schemeClr val="accent5"/>
                </a:solidFill>
              </a:rPr>
              <a:t>50% or higher</a:t>
            </a:r>
            <a:r>
              <a:rPr lang="en-CA" dirty="0"/>
              <a:t> including all assignments, exams, etc.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>
                <a:solidFill>
                  <a:schemeClr val="accent2"/>
                </a:solidFill>
              </a:rPr>
              <a:t>Attendance:</a:t>
            </a:r>
          </a:p>
          <a:p>
            <a:r>
              <a:rPr lang="en-CA" dirty="0" smtClean="0"/>
              <a:t>Attendance</a:t>
            </a:r>
            <a:r>
              <a:rPr lang="en-CA" dirty="0"/>
              <a:t>, though not mandatory, is your </a:t>
            </a:r>
            <a:r>
              <a:rPr lang="en-CA" dirty="0" smtClean="0"/>
              <a:t>responsibility.</a:t>
            </a:r>
          </a:p>
          <a:p>
            <a:r>
              <a:rPr lang="en-CA" dirty="0">
                <a:solidFill>
                  <a:srgbClr val="FF0000"/>
                </a:solidFill>
              </a:rPr>
              <a:t>I will take daily </a:t>
            </a:r>
            <a:r>
              <a:rPr lang="en-CA" dirty="0" smtClean="0">
                <a:solidFill>
                  <a:srgbClr val="FF0000"/>
                </a:solidFill>
              </a:rPr>
              <a:t>attendances </a:t>
            </a:r>
            <a:r>
              <a:rPr lang="en-CA" dirty="0">
                <a:solidFill>
                  <a:srgbClr val="FF0000"/>
                </a:solidFill>
              </a:rPr>
              <a:t>in class</a:t>
            </a:r>
            <a:r>
              <a:rPr lang="en-CA" dirty="0" smtClean="0">
                <a:solidFill>
                  <a:srgbClr val="FF0000"/>
                </a:solidFill>
              </a:rPr>
              <a:t>. But it will not be counted towards your grades.</a:t>
            </a:r>
          </a:p>
          <a:p>
            <a:r>
              <a:rPr lang="en-CA" dirty="0" smtClean="0"/>
              <a:t>Class </a:t>
            </a:r>
            <a:r>
              <a:rPr lang="en-CA" dirty="0"/>
              <a:t>exercises, labs, quizzes and exams must be done on the days </a:t>
            </a:r>
            <a:r>
              <a:rPr lang="en-CA" dirty="0" smtClean="0"/>
              <a:t>specified.</a:t>
            </a:r>
          </a:p>
          <a:p>
            <a:r>
              <a:rPr lang="en-CA" dirty="0" smtClean="0"/>
              <a:t>Make-ups </a:t>
            </a:r>
            <a:r>
              <a:rPr lang="en-CA" dirty="0"/>
              <a:t>will not be given for in-class components except under special conditions (ex. doctor’s note</a:t>
            </a:r>
            <a:r>
              <a:rPr lang="en-CA" dirty="0" smtClean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Classroom Policies</a:t>
            </a:r>
          </a:p>
        </p:txBody>
      </p:sp>
    </p:spTree>
    <p:extLst>
      <p:ext uri="{BB962C8B-B14F-4D97-AF65-F5344CB8AC3E}">
        <p14:creationId xmlns:p14="http://schemas.microsoft.com/office/powerpoint/2010/main" val="961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Late </a:t>
            </a:r>
            <a:r>
              <a:rPr lang="en-CA" b="1" dirty="0" smtClean="0">
                <a:solidFill>
                  <a:schemeClr val="accent2"/>
                </a:solidFill>
              </a:rPr>
              <a:t>Arrival:</a:t>
            </a:r>
          </a:p>
          <a:p>
            <a:r>
              <a:rPr lang="en-CA" dirty="0">
                <a:solidFill>
                  <a:srgbClr val="FF0000"/>
                </a:solidFill>
              </a:rPr>
              <a:t>Students are expected to arrive on time and remain in class for the entire period scheduled. 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If </a:t>
            </a:r>
            <a:r>
              <a:rPr lang="en-CA" dirty="0"/>
              <a:t>you arrive late to class, quietly take a </a:t>
            </a:r>
            <a:r>
              <a:rPr lang="en-CA" dirty="0" smtClean="0"/>
              <a:t>seat.</a:t>
            </a:r>
          </a:p>
          <a:p>
            <a:r>
              <a:rPr lang="en-CA" dirty="0" smtClean="0"/>
              <a:t>It </a:t>
            </a:r>
            <a:r>
              <a:rPr lang="en-CA" dirty="0"/>
              <a:t>is your responsibility to catch up with the material already covered.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E-Mails:</a:t>
            </a:r>
          </a:p>
          <a:p>
            <a:pPr>
              <a:lnSpc>
                <a:spcPct val="120000"/>
              </a:lnSpc>
            </a:pPr>
            <a:r>
              <a:rPr lang="en-CA" dirty="0"/>
              <a:t>E-Mails for this class will be sent through the </a:t>
            </a:r>
            <a:r>
              <a:rPr lang="en-CA" dirty="0" smtClean="0">
                <a:solidFill>
                  <a:schemeClr val="accent5"/>
                </a:solidFill>
              </a:rPr>
              <a:t>SLATE</a:t>
            </a:r>
            <a:r>
              <a:rPr lang="en-CA" dirty="0" smtClean="0"/>
              <a:t> </a:t>
            </a:r>
            <a:r>
              <a:rPr lang="en-CA" dirty="0"/>
              <a:t>e-mail system.</a:t>
            </a:r>
          </a:p>
          <a:p>
            <a:pPr>
              <a:lnSpc>
                <a:spcPct val="120000"/>
              </a:lnSpc>
            </a:pPr>
            <a:r>
              <a:rPr lang="en-CA" dirty="0"/>
              <a:t>It is your responsibility to read these e-mails when posted. You will be notified by </a:t>
            </a:r>
            <a:r>
              <a:rPr lang="en-CA" dirty="0" smtClean="0"/>
              <a:t>e-mail </a:t>
            </a:r>
            <a:r>
              <a:rPr lang="en-CA" dirty="0"/>
              <a:t>of updates to class material, cancellations, changes to assignments/quizzes/exams and other pertinent information.</a:t>
            </a:r>
          </a:p>
          <a:p>
            <a:pPr>
              <a:lnSpc>
                <a:spcPct val="120000"/>
              </a:lnSpc>
            </a:pPr>
            <a:r>
              <a:rPr lang="en-CA" b="1" dirty="0">
                <a:solidFill>
                  <a:schemeClr val="accent2"/>
                </a:solidFill>
              </a:rPr>
              <a:t>NOTE:</a:t>
            </a:r>
            <a:r>
              <a:rPr lang="en-CA" dirty="0"/>
              <a:t> Not reading e-mails is not an excuse for missed information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Classroom Policies</a:t>
            </a:r>
          </a:p>
        </p:txBody>
      </p:sp>
    </p:spTree>
    <p:extLst>
      <p:ext uri="{BB962C8B-B14F-4D97-AF65-F5344CB8AC3E}">
        <p14:creationId xmlns:p14="http://schemas.microsoft.com/office/powerpoint/2010/main" val="15234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Mobile Equipment (Cell </a:t>
            </a:r>
            <a:r>
              <a:rPr lang="en-CA" b="1" dirty="0" smtClean="0">
                <a:solidFill>
                  <a:schemeClr val="accent2"/>
                </a:solidFill>
              </a:rPr>
              <a:t>Phones, Music </a:t>
            </a:r>
            <a:r>
              <a:rPr lang="en-CA" b="1" dirty="0">
                <a:solidFill>
                  <a:schemeClr val="accent2"/>
                </a:solidFill>
              </a:rPr>
              <a:t>etc.):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All </a:t>
            </a:r>
            <a:r>
              <a:rPr lang="en-CA" dirty="0"/>
              <a:t>mobile devices </a:t>
            </a:r>
            <a:r>
              <a:rPr lang="en-CA" dirty="0">
                <a:solidFill>
                  <a:schemeClr val="accent5"/>
                </a:solidFill>
              </a:rPr>
              <a:t>should be on silent mode </a:t>
            </a:r>
            <a:r>
              <a:rPr lang="en-CA" dirty="0"/>
              <a:t>during class lectures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Headphones </a:t>
            </a:r>
            <a:r>
              <a:rPr lang="en-CA" dirty="0"/>
              <a:t>are not allowed for use during exams and quizzes.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Classroom Behavior: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Please </a:t>
            </a:r>
            <a:r>
              <a:rPr lang="en-CA" dirty="0"/>
              <a:t>be courteous to your fellow students and avoid visiting others or talking during lectures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Do not shout, yell, scream, or make noises in the class.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If I find anyone disturbing the class, I may ask the </a:t>
            </a:r>
            <a:r>
              <a:rPr lang="en-CA" dirty="0"/>
              <a:t>student </a:t>
            </a:r>
            <a:r>
              <a:rPr lang="en-CA" dirty="0" smtClean="0"/>
              <a:t>to </a:t>
            </a:r>
            <a:r>
              <a:rPr lang="en-CA" dirty="0"/>
              <a:t>leave </a:t>
            </a:r>
            <a:r>
              <a:rPr lang="en-CA" dirty="0" smtClean="0"/>
              <a:t>the class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Announcements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Any announcements with regards to PROG20799 will be posted here.</a:t>
            </a:r>
          </a:p>
          <a:p>
            <a:pPr lvl="2"/>
            <a:r>
              <a:rPr lang="en-US" dirty="0"/>
              <a:t>Exam, quiz, assignment reminders.</a:t>
            </a:r>
          </a:p>
          <a:p>
            <a:pPr lvl="2"/>
            <a:r>
              <a:rPr lang="en-US" dirty="0"/>
              <a:t>Any changes to assessments, lesson schedules.</a:t>
            </a:r>
          </a:p>
          <a:p>
            <a:pPr lvl="2"/>
            <a:r>
              <a:rPr lang="en-US" dirty="0"/>
              <a:t>Class cancellations.</a:t>
            </a:r>
          </a:p>
          <a:p>
            <a:pPr lvl="1"/>
            <a:r>
              <a:rPr lang="en-US" dirty="0"/>
              <a:t>Check regularly!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Classroom Policies</a:t>
            </a:r>
          </a:p>
        </p:txBody>
      </p:sp>
    </p:spTree>
    <p:extLst>
      <p:ext uri="{BB962C8B-B14F-4D97-AF65-F5344CB8AC3E}">
        <p14:creationId xmlns:p14="http://schemas.microsoft.com/office/powerpoint/2010/main" val="1353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2"/>
                </a:solidFill>
              </a:rPr>
              <a:t>Cheating:</a:t>
            </a:r>
          </a:p>
          <a:p>
            <a:pPr>
              <a:lnSpc>
                <a:spcPct val="120000"/>
              </a:lnSpc>
            </a:pPr>
            <a:r>
              <a:rPr lang="en-CA" altLang="en-US" dirty="0">
                <a:solidFill>
                  <a:schemeClr val="accent5"/>
                </a:solidFill>
              </a:rPr>
              <a:t>Strictly avoid plagiarism, copying, cheating</a:t>
            </a:r>
            <a:endParaRPr lang="en-CA" dirty="0">
              <a:solidFill>
                <a:schemeClr val="accent5"/>
              </a:solidFill>
            </a:endParaRPr>
          </a:p>
          <a:p>
            <a:pPr>
              <a:lnSpc>
                <a:spcPct val="120000"/>
              </a:lnSpc>
            </a:pPr>
            <a:r>
              <a:rPr lang="en-CA" dirty="0"/>
              <a:t>Any attempt at cheating on an assignment/quiz/exam will result in a grade of zero for that particular assessment.</a:t>
            </a:r>
          </a:p>
          <a:p>
            <a:pPr>
              <a:lnSpc>
                <a:spcPct val="120000"/>
              </a:lnSpc>
            </a:pPr>
            <a:r>
              <a:rPr lang="en-CA" dirty="0"/>
              <a:t>Documentation on academic dishonesty can be found on SLATE.</a:t>
            </a:r>
          </a:p>
          <a:p>
            <a:pPr marL="0" indent="0">
              <a:buNone/>
            </a:pPr>
            <a:endParaRPr lang="en-CA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CA" b="1" dirty="0" smtClean="0">
                <a:solidFill>
                  <a:schemeClr val="accent2"/>
                </a:solidFill>
              </a:rPr>
              <a:t>Academic </a:t>
            </a:r>
            <a:r>
              <a:rPr lang="en-CA" b="1" dirty="0">
                <a:solidFill>
                  <a:schemeClr val="accent2"/>
                </a:solidFill>
              </a:rPr>
              <a:t>Dishonesty:</a:t>
            </a:r>
          </a:p>
          <a:p>
            <a:r>
              <a:rPr lang="en-CA" dirty="0"/>
              <a:t>Penalties apply to cases of academic dishonesty.</a:t>
            </a:r>
          </a:p>
          <a:p>
            <a:r>
              <a:rPr lang="en-CA" dirty="0"/>
              <a:t>Please see the official Sheridan </a:t>
            </a:r>
            <a:r>
              <a:rPr lang="en-CA" dirty="0" smtClean="0"/>
              <a:t>policy: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https://policy.sheridanc.on.ca/dotNet/documents/?</a:t>
            </a:r>
            <a:r>
              <a:rPr lang="en-CA" dirty="0" smtClean="0">
                <a:hlinkClick r:id="rId2"/>
              </a:rPr>
              <a:t>docid=622&amp;mode=view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</a:rPr>
              <a:t>Assignment </a:t>
            </a:r>
            <a:r>
              <a:rPr lang="en-CA" dirty="0">
                <a:solidFill>
                  <a:schemeClr val="accent5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7931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The assignments will primarily be practice problems.</a:t>
            </a:r>
          </a:p>
          <a:p>
            <a:pPr>
              <a:lnSpc>
                <a:spcPct val="110000"/>
              </a:lnSpc>
            </a:pPr>
            <a:r>
              <a:rPr lang="en-CA" dirty="0"/>
              <a:t>You should not collaborate it with others by splitting the work and sharing answers.</a:t>
            </a:r>
          </a:p>
          <a:p>
            <a:pPr>
              <a:lnSpc>
                <a:spcPct val="110000"/>
              </a:lnSpc>
            </a:pPr>
            <a:r>
              <a:rPr lang="en-CA" dirty="0"/>
              <a:t>Feel free to ask me for help, if required.</a:t>
            </a:r>
          </a:p>
          <a:p>
            <a:pPr>
              <a:lnSpc>
                <a:spcPct val="110000"/>
              </a:lnSpc>
            </a:pPr>
            <a:r>
              <a:rPr lang="en-CA" dirty="0"/>
              <a:t>If someone in the class asks you for help on assignments, handle the situation as if you are a course instructor.</a:t>
            </a:r>
          </a:p>
          <a:p>
            <a:pPr>
              <a:lnSpc>
                <a:spcPct val="110000"/>
              </a:lnSpc>
            </a:pPr>
            <a:r>
              <a:rPr lang="en-CA" dirty="0"/>
              <a:t>Don’t just give them an answer, but make sure they know how to find the answer on their own</a:t>
            </a:r>
            <a:r>
              <a:rPr lang="en-CA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CA" b="1" dirty="0" smtClean="0">
                <a:solidFill>
                  <a:schemeClr val="accent2"/>
                </a:solidFill>
              </a:rPr>
              <a:t>Note:</a:t>
            </a:r>
            <a:r>
              <a:rPr lang="en-CA" dirty="0" smtClean="0"/>
              <a:t> Due </a:t>
            </a:r>
            <a:r>
              <a:rPr lang="en-CA" dirty="0"/>
              <a:t>dates and special instructions for submission are specified in </a:t>
            </a:r>
            <a:r>
              <a:rPr lang="en-CA" b="1" dirty="0" smtClean="0">
                <a:solidFill>
                  <a:schemeClr val="accent5"/>
                </a:solidFill>
              </a:rPr>
              <a:t>SLATE </a:t>
            </a:r>
            <a:r>
              <a:rPr lang="en-CA" b="1" dirty="0">
                <a:solidFill>
                  <a:schemeClr val="accent5"/>
                </a:solidFill>
              </a:rPr>
              <a:t>→ Content → </a:t>
            </a:r>
            <a:r>
              <a:rPr lang="en-CA" b="1" dirty="0" smtClean="0">
                <a:solidFill>
                  <a:schemeClr val="accent5"/>
                </a:solidFill>
              </a:rPr>
              <a:t>Assignments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</a:rPr>
              <a:t>Assignment </a:t>
            </a:r>
            <a:r>
              <a:rPr lang="en-CA" dirty="0">
                <a:solidFill>
                  <a:schemeClr val="accent5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26823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Assignment Policies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 all assignments via SLATE unless otherwise </a:t>
            </a:r>
            <a:r>
              <a:rPr lang="en-US" dirty="0" smtClean="0"/>
              <a:t>specified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Usually have approximately 1 week to complete from the date </a:t>
            </a:r>
            <a:r>
              <a:rPr lang="en-US" dirty="0" smtClean="0"/>
              <a:t>assigned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Late submissions will be penalized 10% per day up to 3</a:t>
            </a:r>
            <a:r>
              <a:rPr lang="en-US" dirty="0" smtClean="0"/>
              <a:t> days.</a:t>
            </a:r>
            <a:endParaRPr lang="en-US" dirty="0"/>
          </a:p>
          <a:p>
            <a:pPr lvl="2"/>
            <a:r>
              <a:rPr lang="en-US" dirty="0"/>
              <a:t>Submissions after </a:t>
            </a:r>
            <a:r>
              <a:rPr lang="en-US" dirty="0" smtClean="0"/>
              <a:t>3 </a:t>
            </a:r>
            <a:r>
              <a:rPr lang="en-US" dirty="0"/>
              <a:t>late days will NOT be accepted and a grade of zero (0) will be </a:t>
            </a:r>
            <a:r>
              <a:rPr lang="en-US" dirty="0" smtClean="0"/>
              <a:t>given.</a:t>
            </a:r>
            <a:endParaRPr lang="en-US" dirty="0"/>
          </a:p>
          <a:p>
            <a:pPr lvl="2"/>
            <a:r>
              <a:rPr lang="en-US" b="1" dirty="0"/>
              <a:t>DO NOT WAIT UNTIL THE LAST MINUTE TO SUBMIT AN </a:t>
            </a:r>
            <a:r>
              <a:rPr lang="en-US" b="1" dirty="0" smtClean="0"/>
              <a:t>ASSIGNMENT.</a:t>
            </a:r>
            <a:endParaRPr lang="en-US" dirty="0"/>
          </a:p>
          <a:p>
            <a:pPr lvl="3"/>
            <a:r>
              <a:rPr lang="en-US" b="1" dirty="0"/>
              <a:t>Your submission is based on the SLATE timestamp!</a:t>
            </a:r>
          </a:p>
          <a:p>
            <a:pPr lvl="3"/>
            <a:r>
              <a:rPr lang="en-US" b="1" dirty="0"/>
              <a:t>One minute late will result in a 10% penalty!</a:t>
            </a:r>
          </a:p>
          <a:p>
            <a:pPr lvl="2"/>
            <a:r>
              <a:rPr lang="en-US" dirty="0"/>
              <a:t>A late submission is better than no </a:t>
            </a:r>
            <a:r>
              <a:rPr lang="en-US" dirty="0" smtClean="0"/>
              <a:t>submission.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have </a:t>
            </a:r>
            <a:r>
              <a:rPr lang="en-US" i="1" dirty="0"/>
              <a:t>legitimate</a:t>
            </a:r>
            <a:r>
              <a:rPr lang="en-US" dirty="0"/>
              <a:t> reason for missing a deadline, notify me ASAP via </a:t>
            </a:r>
            <a:r>
              <a:rPr lang="en-US" dirty="0" smtClean="0"/>
              <a:t>email.</a:t>
            </a:r>
            <a:endParaRPr lang="en-US" dirty="0"/>
          </a:p>
          <a:p>
            <a:pPr lvl="2"/>
            <a:r>
              <a:rPr lang="en-US" b="1" dirty="0"/>
              <a:t>Do NOT wait until the due date (or after) to request an extension or provide reasoning – in most cases it will NOT be </a:t>
            </a:r>
            <a:r>
              <a:rPr lang="en-US" b="1" dirty="0" smtClean="0"/>
              <a:t>granted.</a:t>
            </a:r>
            <a:endParaRPr lang="en-US" dirty="0"/>
          </a:p>
          <a:p>
            <a:pPr lvl="2"/>
            <a:r>
              <a:rPr lang="en-US" dirty="0"/>
              <a:t>Broken laptop is NOT a legitimate </a:t>
            </a:r>
            <a:r>
              <a:rPr lang="en-US" dirty="0" smtClean="0"/>
              <a:t>reason.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b="1" dirty="0">
                <a:solidFill>
                  <a:schemeClr val="accent2"/>
                </a:solidFill>
              </a:rPr>
              <a:t>Quizzes: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If </a:t>
            </a:r>
            <a:r>
              <a:rPr lang="en-CA" dirty="0"/>
              <a:t>you arrive late, you will only be allowed the remaining time.</a:t>
            </a:r>
          </a:p>
          <a:p>
            <a:pPr>
              <a:lnSpc>
                <a:spcPct val="110000"/>
              </a:lnSpc>
            </a:pPr>
            <a:r>
              <a:rPr lang="en-CA" dirty="0"/>
              <a:t>If you leave the room, please hand in your quiz</a:t>
            </a:r>
            <a:r>
              <a:rPr lang="en-CA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CA" dirty="0" smtClean="0">
                <a:solidFill>
                  <a:srgbClr val="FF0000"/>
                </a:solidFill>
              </a:rPr>
              <a:t>No make-up Quizzes.</a:t>
            </a:r>
            <a:endParaRPr lang="en-CA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CA" dirty="0"/>
          </a:p>
          <a:p>
            <a:pPr marL="0" indent="0">
              <a:lnSpc>
                <a:spcPct val="110000"/>
              </a:lnSpc>
              <a:buNone/>
            </a:pPr>
            <a:r>
              <a:rPr lang="en-CA" b="1" dirty="0">
                <a:solidFill>
                  <a:schemeClr val="accent2"/>
                </a:solidFill>
              </a:rPr>
              <a:t>Tests: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If </a:t>
            </a:r>
            <a:r>
              <a:rPr lang="en-CA" dirty="0"/>
              <a:t>you arrive late, you will only be allowed the remaining time.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5"/>
                </a:solidFill>
              </a:rPr>
              <a:t>If you arrive late, and someone has left the room, you may not enter.</a:t>
            </a:r>
          </a:p>
          <a:p>
            <a:pPr>
              <a:lnSpc>
                <a:spcPct val="110000"/>
              </a:lnSpc>
            </a:pPr>
            <a:r>
              <a:rPr lang="en-CA" dirty="0"/>
              <a:t>If you leave the room, please hand in your test.</a:t>
            </a:r>
          </a:p>
          <a:p>
            <a:pPr>
              <a:lnSpc>
                <a:spcPct val="110000"/>
              </a:lnSpc>
            </a:pPr>
            <a:r>
              <a:rPr lang="en-CA" dirty="0"/>
              <a:t>If you miss the test, please contact me and explain your absence. </a:t>
            </a:r>
            <a:r>
              <a:rPr lang="en-CA" dirty="0">
                <a:solidFill>
                  <a:srgbClr val="FF0000"/>
                </a:solidFill>
              </a:rPr>
              <a:t>Depending on the circumstances, I may allow a makeup test</a:t>
            </a:r>
            <a:r>
              <a:rPr lang="en-CA" dirty="0" smtClean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CA" dirty="0"/>
              <a:t>If you have a medical condition, please provide documentation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Evaluation Policies</a:t>
            </a:r>
          </a:p>
        </p:txBody>
      </p:sp>
    </p:spTree>
    <p:extLst>
      <p:ext uri="{BB962C8B-B14F-4D97-AF65-F5344CB8AC3E}">
        <p14:creationId xmlns:p14="http://schemas.microsoft.com/office/powerpoint/2010/main" val="15706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Read the required materials as listed on the class plan.</a:t>
            </a:r>
          </a:p>
          <a:p>
            <a:r>
              <a:rPr lang="en-CA" dirty="0"/>
              <a:t>Take notes and pay attention.</a:t>
            </a:r>
          </a:p>
          <a:p>
            <a:pPr lvl="1"/>
            <a:r>
              <a:rPr lang="en-CA" dirty="0"/>
              <a:t>Anything that is said or written on the whiteboard is fair game for quizzes and exams!</a:t>
            </a:r>
          </a:p>
          <a:p>
            <a:r>
              <a:rPr lang="en-CA" dirty="0"/>
              <a:t>Complete in-class exercises.</a:t>
            </a:r>
          </a:p>
          <a:p>
            <a:r>
              <a:rPr lang="en-CA" dirty="0"/>
              <a:t>Ask questions/clarification </a:t>
            </a:r>
            <a:r>
              <a:rPr lang="en-CA" b="1" i="1" dirty="0">
                <a:solidFill>
                  <a:schemeClr val="accent5"/>
                </a:solidFill>
              </a:rPr>
              <a:t>in the class</a:t>
            </a:r>
            <a:r>
              <a:rPr lang="en-CA" dirty="0"/>
              <a:t> – do not wait until exam time.</a:t>
            </a:r>
          </a:p>
          <a:p>
            <a:r>
              <a:rPr lang="en-CA" dirty="0"/>
              <a:t>Help each other.</a:t>
            </a:r>
          </a:p>
          <a:p>
            <a:pPr lvl="1"/>
            <a:r>
              <a:rPr lang="en-CA" dirty="0"/>
              <a:t>Explain concepts learned in class.</a:t>
            </a:r>
          </a:p>
          <a:p>
            <a:pPr lvl="1"/>
            <a:r>
              <a:rPr lang="en-CA" dirty="0"/>
              <a:t>Direct someone to where information can be found.</a:t>
            </a:r>
          </a:p>
          <a:p>
            <a:pPr lvl="1"/>
            <a:r>
              <a:rPr lang="en-CA" dirty="0"/>
              <a:t>Sharing experiences on debugging techniques.</a:t>
            </a:r>
          </a:p>
          <a:p>
            <a:pPr lvl="1"/>
            <a:r>
              <a:rPr lang="en-CA" dirty="0"/>
              <a:t>Sharing knowledge of development environment.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Tips for Success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REMEMBER:</a:t>
            </a:r>
            <a:r>
              <a:rPr lang="en-CA" dirty="0"/>
              <a:t> You are paying to be here – use the time spent in class wisely.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Respect fellow students and the professor.</a:t>
            </a:r>
          </a:p>
          <a:p>
            <a:pPr lvl="1"/>
            <a:r>
              <a:rPr lang="en-CA" dirty="0"/>
              <a:t>Respect yourself.</a:t>
            </a:r>
          </a:p>
          <a:p>
            <a:pPr lvl="1"/>
            <a:r>
              <a:rPr lang="en-CA" dirty="0"/>
              <a:t>Respect your professor.</a:t>
            </a:r>
          </a:p>
          <a:p>
            <a:pPr lvl="1"/>
            <a:r>
              <a:rPr lang="en-CA" dirty="0"/>
              <a:t>Respect your fellow classmates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accent5"/>
                </a:solidFill>
              </a:rPr>
              <a:t>What I Expect of you in Class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4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altLang="en-US" dirty="0"/>
              <a:t>While in Class You Should </a:t>
            </a:r>
            <a:r>
              <a:rPr lang="en-CA" altLang="en-US" b="1" dirty="0">
                <a:solidFill>
                  <a:schemeClr val="accent2"/>
                </a:solidFill>
              </a:rPr>
              <a:t>NOT</a:t>
            </a:r>
          </a:p>
          <a:p>
            <a:pPr lvl="1"/>
            <a:r>
              <a:rPr lang="en-CA" altLang="en-US" dirty="0"/>
              <a:t>Use your laptop to play games, watch YouTube, check F</a:t>
            </a:r>
            <a:r>
              <a:rPr lang="en-CA" altLang="en-US" dirty="0" smtClean="0"/>
              <a:t>acebook </a:t>
            </a:r>
            <a:r>
              <a:rPr lang="en-CA" altLang="en-US" dirty="0"/>
              <a:t>etc.</a:t>
            </a:r>
          </a:p>
          <a:p>
            <a:pPr lvl="1"/>
            <a:r>
              <a:rPr lang="en-CA" altLang="en-US" dirty="0"/>
              <a:t>Work on tasks outside the scope of this class (for example other assignments that are due</a:t>
            </a:r>
            <a:r>
              <a:rPr lang="en-CA" altLang="en-US" dirty="0" smtClean="0"/>
              <a:t>)</a:t>
            </a:r>
          </a:p>
          <a:p>
            <a:endParaRPr lang="en-CA" dirty="0" smtClean="0"/>
          </a:p>
          <a:p>
            <a:r>
              <a:rPr lang="en-CA" dirty="0" smtClean="0"/>
              <a:t>Please </a:t>
            </a:r>
            <a:r>
              <a:rPr lang="en-CA" dirty="0"/>
              <a:t>turn off/mute all phones.</a:t>
            </a:r>
          </a:p>
          <a:p>
            <a:pPr lvl="1"/>
            <a:r>
              <a:rPr lang="en-CA" dirty="0"/>
              <a:t>If you wish to talk on the phone, quietly leave the classroom</a:t>
            </a:r>
            <a:r>
              <a:rPr lang="en-CA" dirty="0" smtClean="0"/>
              <a:t>.</a:t>
            </a:r>
            <a:endParaRPr lang="en-CA" altLang="en-US" dirty="0" smtClean="0">
              <a:solidFill>
                <a:schemeClr val="accent2"/>
              </a:solidFill>
            </a:endParaRPr>
          </a:p>
          <a:p>
            <a:endParaRPr lang="en-CA" altLang="en-US" dirty="0" smtClean="0"/>
          </a:p>
          <a:p>
            <a:r>
              <a:rPr lang="en-CA" altLang="en-US" dirty="0" smtClean="0"/>
              <a:t>While </a:t>
            </a:r>
            <a:r>
              <a:rPr lang="en-CA" altLang="en-US" dirty="0"/>
              <a:t>I am speaking or presenting slides</a:t>
            </a:r>
          </a:p>
          <a:p>
            <a:pPr lvl="1"/>
            <a:r>
              <a:rPr lang="en-CA" altLang="en-US" dirty="0"/>
              <a:t>LISTEN, take notes on paper or on your laptop</a:t>
            </a:r>
          </a:p>
          <a:p>
            <a:pPr lvl="1"/>
            <a:r>
              <a:rPr lang="en-CA" altLang="en-US" dirty="0"/>
              <a:t>Don’t use your laptop for anything not related to today’s topic</a:t>
            </a:r>
          </a:p>
          <a:p>
            <a:endParaRPr lang="en-CA" altLang="en-US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What</a:t>
            </a: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NOT</a:t>
            </a:r>
            <a:r>
              <a:rPr lang="en-CA" dirty="0"/>
              <a:t> </a:t>
            </a:r>
            <a:r>
              <a:rPr lang="en-CA" dirty="0">
                <a:solidFill>
                  <a:schemeClr val="accent5"/>
                </a:solidFill>
              </a:rPr>
              <a:t>to do </a:t>
            </a:r>
            <a:r>
              <a:rPr lang="en-CA" dirty="0" smtClean="0">
                <a:solidFill>
                  <a:schemeClr val="accent5"/>
                </a:solidFill>
              </a:rPr>
              <a:t>While in </a:t>
            </a:r>
            <a:r>
              <a:rPr lang="en-CA" dirty="0">
                <a:solidFill>
                  <a:schemeClr val="accent5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522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CA" b="1" dirty="0"/>
              <a:t>Name:</a:t>
            </a:r>
            <a:r>
              <a:rPr lang="en-CA" dirty="0"/>
              <a:t> Maninder </a:t>
            </a:r>
            <a:r>
              <a:rPr lang="en-CA" dirty="0" smtClean="0"/>
              <a:t>Kaur Tatla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b="1" dirty="0"/>
              <a:t>Email:</a:t>
            </a:r>
            <a:r>
              <a:rPr lang="en-CA" dirty="0"/>
              <a:t> </a:t>
            </a:r>
            <a:r>
              <a:rPr lang="en-CA" u="sng" dirty="0" smtClean="0">
                <a:solidFill>
                  <a:schemeClr val="accent5"/>
                </a:solidFill>
              </a:rPr>
              <a:t>maninder.kaur</a:t>
            </a:r>
            <a:r>
              <a:rPr lang="en-CA" u="sng" dirty="0" smtClean="0">
                <a:solidFill>
                  <a:srgbClr val="C00000"/>
                </a:solidFill>
              </a:rPr>
              <a:t>2</a:t>
            </a:r>
            <a:r>
              <a:rPr lang="en-CA" u="sng" dirty="0" smtClean="0">
                <a:solidFill>
                  <a:schemeClr val="accent5"/>
                </a:solidFill>
              </a:rPr>
              <a:t>@sheridancollege.ca</a:t>
            </a:r>
            <a:r>
              <a:rPr lang="en-CA" dirty="0" smtClean="0"/>
              <a:t>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b="1" dirty="0"/>
              <a:t>Voice Mailbox:</a:t>
            </a:r>
            <a:r>
              <a:rPr lang="en-CA" dirty="0"/>
              <a:t> 905-459-7533 Ext. 32568</a:t>
            </a:r>
          </a:p>
          <a:p>
            <a:pPr>
              <a:lnSpc>
                <a:spcPct val="120000"/>
              </a:lnSpc>
            </a:pPr>
            <a:r>
              <a:rPr lang="en-CA" b="1" dirty="0" smtClean="0"/>
              <a:t>Room</a:t>
            </a:r>
            <a:r>
              <a:rPr lang="en-CA" b="1" dirty="0"/>
              <a:t>:</a:t>
            </a:r>
            <a:r>
              <a:rPr lang="en-CA" dirty="0"/>
              <a:t> B204</a:t>
            </a:r>
          </a:p>
          <a:p>
            <a:pPr>
              <a:lnSpc>
                <a:spcPct val="120000"/>
              </a:lnSpc>
            </a:pPr>
            <a:r>
              <a:rPr lang="en-CA" b="1" dirty="0"/>
              <a:t>To Make an Appointment:</a:t>
            </a:r>
          </a:p>
          <a:p>
            <a:pPr lvl="1">
              <a:lnSpc>
                <a:spcPct val="120000"/>
              </a:lnSpc>
            </a:pPr>
            <a:r>
              <a:rPr lang="en-CA" dirty="0"/>
              <a:t>Donna Newberry: Ext. 5134</a:t>
            </a:r>
          </a:p>
          <a:p>
            <a:pPr lvl="1">
              <a:lnSpc>
                <a:spcPct val="120000"/>
              </a:lnSpc>
            </a:pPr>
            <a:r>
              <a:rPr lang="en-CA" dirty="0"/>
              <a:t>Christina </a:t>
            </a:r>
            <a:r>
              <a:rPr lang="en-CA" dirty="0" err="1"/>
              <a:t>Spadafora</a:t>
            </a:r>
            <a:r>
              <a:rPr lang="en-CA" dirty="0"/>
              <a:t>: Ext. 5471</a:t>
            </a:r>
          </a:p>
          <a:p>
            <a:pPr>
              <a:lnSpc>
                <a:spcPct val="120000"/>
              </a:lnSpc>
            </a:pPr>
            <a:r>
              <a:rPr lang="en-CA" b="1" dirty="0"/>
              <a:t>Office Hours</a:t>
            </a:r>
            <a:r>
              <a:rPr lang="en-CA" b="1" dirty="0" smtClean="0"/>
              <a:t>:</a:t>
            </a:r>
            <a:endParaRPr lang="en-CA" dirty="0"/>
          </a:p>
          <a:p>
            <a:pPr lvl="1">
              <a:lnSpc>
                <a:spcPct val="120000"/>
              </a:lnSpc>
            </a:pPr>
            <a:r>
              <a:rPr lang="en-CA" dirty="0" smtClean="0"/>
              <a:t>Monday: 11am – 12pm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Instructor Information</a:t>
            </a:r>
          </a:p>
        </p:txBody>
      </p:sp>
    </p:spTree>
    <p:extLst>
      <p:ext uri="{BB962C8B-B14F-4D97-AF65-F5344CB8AC3E}">
        <p14:creationId xmlns:p14="http://schemas.microsoft.com/office/powerpoint/2010/main" val="42744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</a:t>
            </a:r>
            <a:r>
              <a:rPr lang="en-US" dirty="0" smtClean="0"/>
              <a:t>PROG20799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 Programming</a:t>
            </a:r>
          </a:p>
          <a:p>
            <a:pPr lvl="1"/>
            <a:r>
              <a:rPr lang="en-US" dirty="0"/>
              <a:t>Setting up C development environment</a:t>
            </a:r>
          </a:p>
          <a:p>
            <a:pPr lvl="2"/>
            <a:r>
              <a:rPr lang="en-US" dirty="0" err="1" smtClean="0"/>
              <a:t>Dev</a:t>
            </a:r>
            <a:r>
              <a:rPr lang="en-US" dirty="0" smtClean="0"/>
              <a:t> C++</a:t>
            </a:r>
            <a:endParaRPr lang="en-US" dirty="0"/>
          </a:p>
          <a:p>
            <a:pPr lvl="1"/>
            <a:r>
              <a:rPr lang="en-US" dirty="0"/>
              <a:t>C Fundamentals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User-defined types</a:t>
            </a:r>
          </a:p>
          <a:p>
            <a:pPr lvl="1"/>
            <a:r>
              <a:rPr lang="en-US" dirty="0"/>
              <a:t>Pointers and dynamic memory management</a:t>
            </a:r>
          </a:p>
          <a:p>
            <a:pPr lvl="2"/>
            <a:r>
              <a:rPr lang="en-US" dirty="0"/>
              <a:t>What are pointers?</a:t>
            </a:r>
          </a:p>
          <a:p>
            <a:pPr lvl="2"/>
            <a:r>
              <a:rPr lang="en-US" dirty="0"/>
              <a:t>Dynamic arrays</a:t>
            </a:r>
          </a:p>
        </p:txBody>
      </p:sp>
    </p:spTree>
    <p:extLst>
      <p:ext uri="{BB962C8B-B14F-4D97-AF65-F5344CB8AC3E}">
        <p14:creationId xmlns:p14="http://schemas.microsoft.com/office/powerpoint/2010/main" val="16996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in </a:t>
            </a:r>
            <a:r>
              <a:rPr lang="en-CA" dirty="0" smtClean="0"/>
              <a:t>PROG20799 </a:t>
            </a:r>
            <a:r>
              <a:rPr lang="en-CA" dirty="0"/>
              <a:t>(</a:t>
            </a:r>
            <a:r>
              <a:rPr lang="en-CA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Linked Lists</a:t>
            </a:r>
          </a:p>
          <a:p>
            <a:pPr lvl="3"/>
            <a:r>
              <a:rPr lang="en-US" dirty="0"/>
              <a:t>Operations</a:t>
            </a:r>
          </a:p>
          <a:p>
            <a:pPr lvl="3"/>
            <a:r>
              <a:rPr lang="en-US" dirty="0"/>
              <a:t>Implementations</a:t>
            </a:r>
          </a:p>
          <a:p>
            <a:pPr lvl="3"/>
            <a:r>
              <a:rPr lang="en-US" dirty="0"/>
              <a:t>Applications</a:t>
            </a:r>
          </a:p>
          <a:p>
            <a:pPr lvl="2"/>
            <a:r>
              <a:rPr lang="en-US" dirty="0"/>
              <a:t>Stacks and Queues</a:t>
            </a:r>
          </a:p>
          <a:p>
            <a:pPr lvl="3"/>
            <a:r>
              <a:rPr lang="en-US" dirty="0"/>
              <a:t>Array-based implementations</a:t>
            </a:r>
          </a:p>
          <a:p>
            <a:pPr lvl="3"/>
            <a:r>
              <a:rPr lang="en-US" dirty="0"/>
              <a:t>List-based implementations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Searching </a:t>
            </a:r>
            <a:r>
              <a:rPr lang="en-US" dirty="0"/>
              <a:t>and Sorting</a:t>
            </a:r>
          </a:p>
          <a:p>
            <a:pPr lvl="2"/>
            <a:r>
              <a:rPr lang="en-US" dirty="0"/>
              <a:t>Complexity analysis</a:t>
            </a:r>
          </a:p>
          <a:p>
            <a:pPr lvl="2"/>
            <a:r>
              <a:rPr lang="en-US" dirty="0"/>
              <a:t>Big O notation</a:t>
            </a:r>
          </a:p>
          <a:p>
            <a:pPr lvl="2"/>
            <a:r>
              <a:rPr lang="en-US" dirty="0" smtClean="0"/>
              <a:t>Algorithms </a:t>
            </a:r>
            <a:r>
              <a:rPr lang="en-US" dirty="0"/>
              <a:t>for sorting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in </a:t>
            </a:r>
            <a:r>
              <a:rPr lang="en-CA" dirty="0" smtClean="0"/>
              <a:t>PROG20799 </a:t>
            </a:r>
            <a:r>
              <a:rPr lang="en-CA" dirty="0"/>
              <a:t>(</a:t>
            </a:r>
            <a:r>
              <a:rPr lang="en-CA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</a:pPr>
            <a:r>
              <a:rPr lang="en-US" dirty="0"/>
              <a:t>Data Structures (continued)</a:t>
            </a:r>
          </a:p>
          <a:p>
            <a:pPr lvl="2"/>
            <a:r>
              <a:rPr lang="en-US" dirty="0"/>
              <a:t>Trees</a:t>
            </a:r>
          </a:p>
          <a:p>
            <a:pPr lvl="3"/>
            <a:r>
              <a:rPr lang="en-US" dirty="0"/>
              <a:t>Binary trees</a:t>
            </a:r>
          </a:p>
          <a:p>
            <a:pPr lvl="3"/>
            <a:r>
              <a:rPr lang="en-US" dirty="0"/>
              <a:t>Balancing</a:t>
            </a:r>
          </a:p>
          <a:p>
            <a:pPr lvl="3"/>
            <a:r>
              <a:rPr lang="en-US" dirty="0"/>
              <a:t>Searching and sorting</a:t>
            </a:r>
          </a:p>
          <a:p>
            <a:pPr lvl="2"/>
            <a:r>
              <a:rPr lang="en-US" dirty="0" err="1"/>
              <a:t>Hashtables</a:t>
            </a:r>
            <a:endParaRPr lang="en-US" dirty="0"/>
          </a:p>
          <a:p>
            <a:pPr lvl="3"/>
            <a:r>
              <a:rPr lang="en-US" dirty="0"/>
              <a:t>Implementation</a:t>
            </a:r>
          </a:p>
          <a:p>
            <a:pPr lvl="3"/>
            <a:r>
              <a:rPr lang="en-US" dirty="0"/>
              <a:t>Complexity analysis</a:t>
            </a:r>
          </a:p>
          <a:p>
            <a:pPr lvl="2"/>
            <a:r>
              <a:rPr lang="en-US" dirty="0"/>
              <a:t>Graphs</a:t>
            </a:r>
          </a:p>
          <a:p>
            <a:pPr lvl="3"/>
            <a:r>
              <a:rPr lang="en-US" dirty="0"/>
              <a:t>Implementation</a:t>
            </a:r>
          </a:p>
          <a:p>
            <a:pPr lvl="3"/>
            <a:r>
              <a:rPr lang="en-US" dirty="0"/>
              <a:t>Searching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9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7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Course Details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8226"/>
            <a:ext cx="11266714" cy="4798737"/>
          </a:xfrm>
        </p:spPr>
        <p:txBody>
          <a:bodyPr/>
          <a:lstStyle/>
          <a:p>
            <a:r>
              <a:rPr lang="en-CA" b="1" dirty="0"/>
              <a:t>Course Name: </a:t>
            </a:r>
            <a:r>
              <a:rPr lang="en-CA" dirty="0"/>
              <a:t>Data Structure and Algorithm Development – C</a:t>
            </a:r>
            <a:endParaRPr lang="en-CA" b="1" dirty="0"/>
          </a:p>
          <a:p>
            <a:r>
              <a:rPr lang="en-CA" b="1" dirty="0"/>
              <a:t>Course Code: </a:t>
            </a:r>
            <a:r>
              <a:rPr lang="en-CA" dirty="0"/>
              <a:t>PROG20799</a:t>
            </a:r>
            <a:r>
              <a:rPr lang="en-CA" b="1" dirty="0"/>
              <a:t> </a:t>
            </a:r>
          </a:p>
          <a:p>
            <a:r>
              <a:rPr lang="en-CA" b="1" dirty="0"/>
              <a:t>Course Description:</a:t>
            </a:r>
          </a:p>
          <a:p>
            <a:pPr lvl="1"/>
            <a:r>
              <a:rPr lang="en-CA" dirty="0"/>
              <a:t>You’ll develop skills and knowledge of classic computer science data structures and algorithms.</a:t>
            </a:r>
          </a:p>
          <a:p>
            <a:pPr lvl="1"/>
            <a:r>
              <a:rPr lang="en-CA" dirty="0"/>
              <a:t>You’ll also learn the fundamentals of the C programming languages.</a:t>
            </a:r>
          </a:p>
          <a:p>
            <a:pPr lvl="1"/>
            <a:r>
              <a:rPr lang="en-CA" dirty="0"/>
              <a:t>You’ll gain hands on experience with these concepts through a series of programming assignments and examples. 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44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0"/>
            <a:ext cx="11062252" cy="4827134"/>
          </a:xfrm>
        </p:spPr>
        <p:txBody>
          <a:bodyPr numCol="2">
            <a:normAutofit fontScale="92500" lnSpcReduction="20000"/>
          </a:bodyPr>
          <a:lstStyle/>
          <a:p>
            <a:r>
              <a:rPr lang="en-CA" dirty="0" smtClean="0"/>
              <a:t>C Fundamentals</a:t>
            </a:r>
            <a:endParaRPr lang="en-CA" dirty="0"/>
          </a:p>
          <a:p>
            <a:r>
              <a:rPr lang="en-CA" dirty="0" smtClean="0"/>
              <a:t>Compiler Setup</a:t>
            </a:r>
            <a:endParaRPr lang="en-CA" dirty="0"/>
          </a:p>
          <a:p>
            <a:r>
              <a:rPr lang="en-CA" dirty="0" smtClean="0"/>
              <a:t>Arrays </a:t>
            </a:r>
            <a:r>
              <a:rPr lang="en-CA" dirty="0"/>
              <a:t>and </a:t>
            </a:r>
            <a:r>
              <a:rPr lang="en-CA" dirty="0" smtClean="0"/>
              <a:t>Strings</a:t>
            </a:r>
            <a:endParaRPr lang="en-CA" dirty="0"/>
          </a:p>
          <a:p>
            <a:r>
              <a:rPr lang="en-CA" dirty="0" smtClean="0"/>
              <a:t>User-Defined Types</a:t>
            </a:r>
            <a:endParaRPr lang="en-CA" dirty="0"/>
          </a:p>
          <a:p>
            <a:r>
              <a:rPr lang="en-CA" dirty="0" smtClean="0"/>
              <a:t>Pointers</a:t>
            </a:r>
            <a:endParaRPr lang="en-CA" dirty="0"/>
          </a:p>
          <a:p>
            <a:r>
              <a:rPr lang="en-CA" dirty="0" smtClean="0"/>
              <a:t>Dynamic </a:t>
            </a:r>
            <a:r>
              <a:rPr lang="en-CA" dirty="0"/>
              <a:t>Memory </a:t>
            </a:r>
            <a:r>
              <a:rPr lang="en-CA" dirty="0" smtClean="0"/>
              <a:t>Management</a:t>
            </a:r>
            <a:endParaRPr lang="en-CA" dirty="0"/>
          </a:p>
          <a:p>
            <a:r>
              <a:rPr lang="en-CA" dirty="0" smtClean="0"/>
              <a:t>Dynamic Arrays</a:t>
            </a:r>
            <a:endParaRPr lang="en-CA" dirty="0"/>
          </a:p>
          <a:p>
            <a:r>
              <a:rPr lang="en-CA" dirty="0" smtClean="0"/>
              <a:t>Files</a:t>
            </a:r>
            <a:endParaRPr lang="en-CA" dirty="0"/>
          </a:p>
          <a:p>
            <a:r>
              <a:rPr lang="en-CA" dirty="0" smtClean="0"/>
              <a:t>Command-Line Arguments</a:t>
            </a:r>
            <a:endParaRPr lang="en-CA" dirty="0"/>
          </a:p>
          <a:p>
            <a:r>
              <a:rPr lang="en-CA" dirty="0" smtClean="0"/>
              <a:t>Make files</a:t>
            </a:r>
            <a:endParaRPr lang="en-CA" dirty="0"/>
          </a:p>
          <a:p>
            <a:r>
              <a:rPr lang="en-CA" dirty="0" smtClean="0"/>
              <a:t>Stacks</a:t>
            </a:r>
            <a:endParaRPr lang="en-CA" dirty="0"/>
          </a:p>
          <a:p>
            <a:r>
              <a:rPr lang="en-CA" dirty="0" smtClean="0"/>
              <a:t>Queues</a:t>
            </a:r>
            <a:endParaRPr lang="en-CA" dirty="0"/>
          </a:p>
          <a:p>
            <a:r>
              <a:rPr lang="en-CA" dirty="0" smtClean="0"/>
              <a:t>Recursion</a:t>
            </a:r>
            <a:endParaRPr lang="en-CA" dirty="0"/>
          </a:p>
          <a:p>
            <a:r>
              <a:rPr lang="en-CA" dirty="0" smtClean="0"/>
              <a:t>Linked Lists</a:t>
            </a:r>
            <a:endParaRPr lang="en-CA" dirty="0"/>
          </a:p>
          <a:p>
            <a:r>
              <a:rPr lang="en-CA" dirty="0" smtClean="0"/>
              <a:t>Searching</a:t>
            </a:r>
            <a:endParaRPr lang="en-CA" dirty="0"/>
          </a:p>
          <a:p>
            <a:r>
              <a:rPr lang="en-CA" dirty="0" smtClean="0"/>
              <a:t>Sorting</a:t>
            </a:r>
            <a:endParaRPr lang="en-CA" dirty="0"/>
          </a:p>
          <a:p>
            <a:r>
              <a:rPr lang="en-CA" dirty="0" smtClean="0"/>
              <a:t>Trees</a:t>
            </a:r>
            <a:endParaRPr lang="en-CA" dirty="0"/>
          </a:p>
          <a:p>
            <a:r>
              <a:rPr lang="en-CA" dirty="0" smtClean="0"/>
              <a:t>Binary </a:t>
            </a:r>
            <a:r>
              <a:rPr lang="en-CA" dirty="0"/>
              <a:t>Search </a:t>
            </a:r>
            <a:r>
              <a:rPr lang="en-CA" dirty="0" smtClean="0"/>
              <a:t>Trees</a:t>
            </a:r>
            <a:endParaRPr lang="en-CA" dirty="0"/>
          </a:p>
          <a:p>
            <a:r>
              <a:rPr lang="en-CA" dirty="0" smtClean="0"/>
              <a:t>Graphs</a:t>
            </a:r>
            <a:endParaRPr lang="en-CA" dirty="0"/>
          </a:p>
          <a:p>
            <a:r>
              <a:rPr lang="en-CA" dirty="0" smtClean="0"/>
              <a:t>Hash </a:t>
            </a:r>
            <a:r>
              <a:rPr lang="en-CA" dirty="0" smtClean="0"/>
              <a:t>Tables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5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Breakdown of Marks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220353"/>
              </p:ext>
            </p:extLst>
          </p:nvPr>
        </p:nvGraphicFramePr>
        <p:xfrm>
          <a:off x="2231572" y="1885010"/>
          <a:ext cx="6993627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47509"/>
                <a:gridCol w="134611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0" dirty="0" smtClean="0"/>
                        <a:t>Assignments (1 × 10% + 1 × 5%)</a:t>
                      </a:r>
                      <a:endParaRPr lang="en-C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 smtClean="0"/>
                        <a:t>15%</a:t>
                      </a:r>
                      <a:endParaRPr lang="en-CA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dirty="0" smtClean="0"/>
                        <a:t>Quizzes</a:t>
                      </a:r>
                      <a:r>
                        <a:rPr lang="en-CA" sz="2800" b="0" baseline="0" dirty="0" smtClean="0"/>
                        <a:t> (5 X 2%)</a:t>
                      </a:r>
                      <a:endParaRPr lang="en-C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 smtClean="0"/>
                        <a:t>10%</a:t>
                      </a:r>
                      <a:endParaRPr lang="en-CA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dirty="0" smtClean="0"/>
                        <a:t>Project</a:t>
                      </a:r>
                      <a:endParaRPr lang="en-C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 smtClean="0"/>
                        <a:t>15%</a:t>
                      </a:r>
                      <a:endParaRPr lang="en-CA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dirty="0" smtClean="0"/>
                        <a:t>Mid-term</a:t>
                      </a:r>
                      <a:endParaRPr lang="en-C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 smtClean="0"/>
                        <a:t>30%</a:t>
                      </a:r>
                      <a:endParaRPr lang="en-CA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dirty="0" smtClean="0"/>
                        <a:t>Final</a:t>
                      </a:r>
                      <a:endParaRPr lang="en-C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 smtClean="0"/>
                        <a:t>30%</a:t>
                      </a:r>
                      <a:endParaRPr lang="en-CA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is one project in this course: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Project is </a:t>
            </a:r>
            <a:r>
              <a:rPr lang="en-CA" dirty="0"/>
              <a:t>to be done </a:t>
            </a:r>
            <a:r>
              <a:rPr lang="en-CA" dirty="0" smtClean="0"/>
              <a:t>in groups </a:t>
            </a:r>
            <a:r>
              <a:rPr lang="en-CA" dirty="0"/>
              <a:t>with no more than </a:t>
            </a:r>
            <a:r>
              <a:rPr lang="en-CA" i="1" dirty="0" smtClean="0">
                <a:solidFill>
                  <a:schemeClr val="accent5"/>
                </a:solidFill>
              </a:rPr>
              <a:t>2 - 3 (tentative) in </a:t>
            </a:r>
            <a:r>
              <a:rPr lang="en-CA" i="1" dirty="0">
                <a:solidFill>
                  <a:schemeClr val="accent5"/>
                </a:solidFill>
              </a:rPr>
              <a:t>a </a:t>
            </a:r>
            <a:r>
              <a:rPr lang="en-CA" i="1" dirty="0" smtClean="0">
                <a:solidFill>
                  <a:schemeClr val="accent5"/>
                </a:solidFill>
              </a:rPr>
              <a:t>group</a:t>
            </a:r>
            <a:r>
              <a:rPr lang="en-CA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Select </a:t>
            </a:r>
            <a:r>
              <a:rPr lang="en-CA" dirty="0"/>
              <a:t>your groups wisely. The group mark is also each individual’s mark</a:t>
            </a:r>
            <a:r>
              <a:rPr lang="en-CA" dirty="0" smtClean="0"/>
              <a:t>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All course components are due as per the due date/time on SLATE. </a:t>
            </a:r>
            <a:endParaRPr lang="en-CA" dirty="0" smtClean="0"/>
          </a:p>
          <a:p>
            <a:pPr>
              <a:lnSpc>
                <a:spcPct val="120000"/>
              </a:lnSpc>
            </a:pPr>
            <a:r>
              <a:rPr lang="en-CA" dirty="0" smtClean="0"/>
              <a:t>Work </a:t>
            </a:r>
            <a:r>
              <a:rPr lang="en-CA" dirty="0"/>
              <a:t>submitted after the due date/time is graded as a zero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Term </a:t>
            </a:r>
            <a:r>
              <a:rPr lang="en-CA" dirty="0" smtClean="0"/>
              <a:t>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5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For the official course outline see the link in SLATE under Content, </a:t>
            </a:r>
            <a:r>
              <a:rPr lang="en-CA" altLang="en-US" dirty="0" smtClean="0"/>
              <a:t>“</a:t>
            </a:r>
            <a:r>
              <a:rPr lang="en-CA" altLang="en-US" dirty="0" smtClean="0">
                <a:solidFill>
                  <a:schemeClr val="accent2"/>
                </a:solidFill>
              </a:rPr>
              <a:t>Course Information</a:t>
            </a:r>
            <a:r>
              <a:rPr lang="en-CA" altLang="en-US" dirty="0" smtClean="0"/>
              <a:t>”</a:t>
            </a:r>
            <a:endParaRPr lang="en-CA" altLang="en-US" dirty="0"/>
          </a:p>
          <a:p>
            <a:endParaRPr lang="en-CA" altLang="en-US" sz="1350" dirty="0"/>
          </a:p>
          <a:p>
            <a:r>
              <a:rPr lang="en-CA" altLang="en-US" dirty="0" smtClean="0"/>
              <a:t>Class Plan </a:t>
            </a:r>
            <a:r>
              <a:rPr lang="en-CA" altLang="en-US" dirty="0"/>
              <a:t>is available on SLATE</a:t>
            </a:r>
          </a:p>
          <a:p>
            <a:endParaRPr lang="en-CA" altLang="en-US" sz="1800" dirty="0"/>
          </a:p>
          <a:p>
            <a:r>
              <a:rPr lang="en-CA" altLang="en-US" dirty="0"/>
              <a:t>If you need extra </a:t>
            </a:r>
            <a:r>
              <a:rPr lang="en-CA" altLang="en-US" dirty="0" smtClean="0"/>
              <a:t>accommodation, </a:t>
            </a:r>
            <a:r>
              <a:rPr lang="en-CA" altLang="en-US" dirty="0"/>
              <a:t>e.g. extra time for tests, please come talk to me</a:t>
            </a:r>
          </a:p>
          <a:p>
            <a:pPr lvl="1"/>
            <a:r>
              <a:rPr lang="en-CA" altLang="en-US" dirty="0"/>
              <a:t>Register at Accessible Learning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Course Information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Read </a:t>
            </a:r>
            <a:r>
              <a:rPr lang="en-CA" dirty="0"/>
              <a:t>the required materials as listed on the class plan</a:t>
            </a:r>
            <a:r>
              <a:rPr lang="en-CA" dirty="0" smtClean="0"/>
              <a:t>.</a:t>
            </a:r>
          </a:p>
          <a:p>
            <a:pPr lvl="1"/>
            <a:r>
              <a:rPr lang="en-CA" altLang="en-US" dirty="0"/>
              <a:t>See </a:t>
            </a:r>
            <a:r>
              <a:rPr lang="en-CA" altLang="en-US" dirty="0" smtClean="0"/>
              <a:t>“PPTs” </a:t>
            </a:r>
            <a:r>
              <a:rPr lang="en-CA" altLang="en-US" dirty="0"/>
              <a:t>under </a:t>
            </a:r>
            <a:r>
              <a:rPr lang="en-CA" altLang="en-US" dirty="0" smtClean="0"/>
              <a:t>Content</a:t>
            </a:r>
            <a:endParaRPr lang="en-CA" dirty="0"/>
          </a:p>
          <a:p>
            <a:r>
              <a:rPr lang="en-CA" dirty="0"/>
              <a:t>Take notes and pay attention.</a:t>
            </a:r>
          </a:p>
          <a:p>
            <a:r>
              <a:rPr lang="en-CA" dirty="0" smtClean="0"/>
              <a:t>Complete </a:t>
            </a:r>
            <a:r>
              <a:rPr lang="en-CA" dirty="0"/>
              <a:t>in-class exercises</a:t>
            </a:r>
            <a:r>
              <a:rPr lang="en-CA" dirty="0" smtClean="0"/>
              <a:t>.</a:t>
            </a:r>
          </a:p>
          <a:p>
            <a:r>
              <a:rPr lang="en-CA" altLang="en-US" dirty="0" smtClean="0"/>
              <a:t>Assignments you’ve completed</a:t>
            </a:r>
          </a:p>
          <a:p>
            <a:r>
              <a:rPr lang="en-CA" dirty="0" smtClean="0"/>
              <a:t>Go through the Quizzes</a:t>
            </a:r>
            <a:endParaRPr lang="en-CA" dirty="0"/>
          </a:p>
          <a:p>
            <a:r>
              <a:rPr lang="en-CA" altLang="en-US" sz="1950" b="1" dirty="0"/>
              <a:t>You will need to use all of these to succeed!</a:t>
            </a:r>
          </a:p>
          <a:p>
            <a:pPr lvl="3"/>
            <a:r>
              <a:rPr lang="en-CA" altLang="en-US" dirty="0"/>
              <a:t>Not everything will be in my slides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accent5"/>
                </a:solidFill>
              </a:rPr>
              <a:t>Important Course Materials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Structure in C</a:t>
            </a:r>
            <a:endParaRPr lang="en-CA" dirty="0"/>
          </a:p>
          <a:p>
            <a:pPr lvl="1"/>
            <a:r>
              <a:rPr lang="en-CA" dirty="0" smtClean="0"/>
              <a:t>By </a:t>
            </a:r>
            <a:r>
              <a:rPr lang="en-CA" dirty="0" err="1" smtClean="0"/>
              <a:t>Kalicharan</a:t>
            </a:r>
            <a:r>
              <a:rPr lang="en-CA" dirty="0" smtClean="0"/>
              <a:t>, N.</a:t>
            </a:r>
          </a:p>
          <a:p>
            <a:r>
              <a:rPr lang="en-CA" dirty="0"/>
              <a:t>To </a:t>
            </a:r>
            <a:r>
              <a:rPr lang="en-CA" dirty="0" smtClean="0"/>
              <a:t>order:</a:t>
            </a:r>
            <a:endParaRPr lang="en-CA" dirty="0"/>
          </a:p>
          <a:p>
            <a:pPr lvl="1"/>
            <a:r>
              <a:rPr lang="en-CA" dirty="0" smtClean="0"/>
              <a:t>Create </a:t>
            </a:r>
            <a:r>
              <a:rPr lang="en-CA" dirty="0"/>
              <a:t>an account on www. </a:t>
            </a:r>
            <a:r>
              <a:rPr lang="en-CA" dirty="0" err="1"/>
              <a:t>createspace</a:t>
            </a:r>
            <a:r>
              <a:rPr lang="en-CA" dirty="0"/>
              <a:t>. </a:t>
            </a:r>
            <a:r>
              <a:rPr lang="en-CA" dirty="0" smtClean="0"/>
              <a:t>Com</a:t>
            </a:r>
            <a:endParaRPr lang="en-CA" dirty="0"/>
          </a:p>
          <a:p>
            <a:pPr lvl="1"/>
            <a:r>
              <a:rPr lang="en-CA" dirty="0" smtClean="0"/>
              <a:t>Click </a:t>
            </a:r>
            <a:r>
              <a:rPr lang="en-CA" dirty="0"/>
              <a:t>on ' Store' from the drop‐down menu on the top right‐hand </a:t>
            </a:r>
            <a:r>
              <a:rPr lang="en-CA" dirty="0" smtClean="0"/>
              <a:t>side</a:t>
            </a:r>
            <a:endParaRPr lang="en-CA" dirty="0"/>
          </a:p>
          <a:p>
            <a:pPr lvl="1"/>
            <a:r>
              <a:rPr lang="en-CA" dirty="0" smtClean="0"/>
              <a:t>Search </a:t>
            </a:r>
            <a:r>
              <a:rPr lang="en-CA" dirty="0"/>
              <a:t>for "Data Structures in C" for the text to </a:t>
            </a:r>
            <a:r>
              <a:rPr lang="en-CA" dirty="0" smtClean="0"/>
              <a:t>appear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Textbooks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1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1502</Words>
  <Application>Microsoft Office PowerPoint</Application>
  <PresentationFormat>Widescreen</PresentationFormat>
  <Paragraphs>236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</vt:lpstr>
      <vt:lpstr>Presentation level design</vt:lpstr>
      <vt:lpstr>Welcome to  Data Structure and Algorithm Development – C</vt:lpstr>
      <vt:lpstr>Instructor Information</vt:lpstr>
      <vt:lpstr>Course Details</vt:lpstr>
      <vt:lpstr>Course Content</vt:lpstr>
      <vt:lpstr>Breakdown of Marks</vt:lpstr>
      <vt:lpstr>Term Project</vt:lpstr>
      <vt:lpstr>Course Information</vt:lpstr>
      <vt:lpstr>Important Course Materials</vt:lpstr>
      <vt:lpstr>Textbooks</vt:lpstr>
      <vt:lpstr>Classroom Policies</vt:lpstr>
      <vt:lpstr>Classroom Policies</vt:lpstr>
      <vt:lpstr>Classroom Policies</vt:lpstr>
      <vt:lpstr>Assignment Policies</vt:lpstr>
      <vt:lpstr>Assignment Policies</vt:lpstr>
      <vt:lpstr>Assignment Policies</vt:lpstr>
      <vt:lpstr>Evaluation Policies</vt:lpstr>
      <vt:lpstr>Tips for Success</vt:lpstr>
      <vt:lpstr>What I Expect of you in Class</vt:lpstr>
      <vt:lpstr>What NOT to do While in Class</vt:lpstr>
      <vt:lpstr>Topics in PROG20799</vt:lpstr>
      <vt:lpstr>Topics in PROG20799 (cont.)</vt:lpstr>
      <vt:lpstr>Topics in PROG20799 (cont.)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2015-01-19T21:44:36Z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