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28"/>
  </p:notesMasterIdLst>
  <p:handoutMasterIdLst>
    <p:handoutMasterId r:id="rId29"/>
  </p:handoutMasterIdLst>
  <p:sldIdLst>
    <p:sldId id="289" r:id="rId3"/>
    <p:sldId id="307" r:id="rId4"/>
    <p:sldId id="290" r:id="rId5"/>
    <p:sldId id="292" r:id="rId6"/>
    <p:sldId id="291" r:id="rId7"/>
    <p:sldId id="293" r:id="rId8"/>
    <p:sldId id="308" r:id="rId9"/>
    <p:sldId id="309" r:id="rId10"/>
    <p:sldId id="311" r:id="rId11"/>
    <p:sldId id="294" r:id="rId12"/>
    <p:sldId id="312" r:id="rId13"/>
    <p:sldId id="313" r:id="rId14"/>
    <p:sldId id="314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A7D1-5F7D-45A0-93DB-2DF08E4145E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48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A7D1-5F7D-45A0-93DB-2DF08E4145E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019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0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79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5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A7D1-5F7D-45A0-93DB-2DF08E4145E0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624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A7D1-5F7D-45A0-93DB-2DF08E4145E0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69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226"/>
            <a:ext cx="11062252" cy="479873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4"/>
            <a:ext cx="11062252" cy="999846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29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3852" y="6356349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ninder.kaur2@sheridan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 to</a:t>
            </a:r>
            <a:br>
              <a:rPr lang="en-US" b="1" dirty="0" smtClean="0"/>
            </a:br>
            <a:r>
              <a:rPr lang="en-US" b="1" dirty="0" smtClean="0"/>
              <a:t>Data Structures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Maninder Kaur Tatla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maninder.kaur2@sheridancollege.ca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Course: PROG20799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2152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95F90DF5-C2DD-439C-A9F0-B018EBAA5101}" type="datetime1">
              <a:rPr lang="en-US" smtClean="0"/>
              <a:t>1/19/2015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2AD2DAA5-DB17-4808-9003-4B9E61AB53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71" y="2348881"/>
            <a:ext cx="3691458" cy="3479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2152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04597A3C-0819-4850-A48E-1D69CF2191C5}" type="datetime1">
              <a:rPr lang="en-US" smtClean="0"/>
              <a:t>1/19/2015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2AD2DAA5-DB17-4808-9003-4B9E61AB53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3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324572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FF6600"/>
                </a:solidFill>
              </a:rPr>
              <a:t>linked </a:t>
            </a:r>
            <a:r>
              <a:rPr lang="en-US" sz="2000" dirty="0" smtClean="0">
                <a:solidFill>
                  <a:srgbClr val="FF6600"/>
                </a:solidFill>
              </a:rPr>
              <a:t>list</a:t>
            </a:r>
            <a:r>
              <a:rPr lang="en-US" sz="2000" dirty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a linear collection of data elements, called </a:t>
            </a:r>
            <a:r>
              <a:rPr lang="en-US" sz="2000" b="1" i="1" dirty="0">
                <a:solidFill>
                  <a:schemeClr val="accent6"/>
                </a:solidFill>
              </a:rPr>
              <a:t>nodes</a:t>
            </a:r>
            <a:r>
              <a:rPr lang="en-US" sz="2000" dirty="0"/>
              <a:t>, where the linear order is given by means of </a:t>
            </a:r>
            <a:r>
              <a:rPr lang="en-US" sz="2000" dirty="0" smtClean="0"/>
              <a:t>pointers.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Each </a:t>
            </a:r>
            <a:r>
              <a:rPr lang="en-US" sz="2000" dirty="0"/>
              <a:t>node is divided into two </a:t>
            </a:r>
            <a:r>
              <a:rPr lang="en-US" sz="2000" dirty="0" smtClean="0"/>
              <a:t>parts: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/>
              <a:t>The </a:t>
            </a:r>
            <a:r>
              <a:rPr lang="en-US" sz="1600" dirty="0">
                <a:solidFill>
                  <a:srgbClr val="FF6600"/>
                </a:solidFill>
              </a:rPr>
              <a:t>first part</a:t>
            </a:r>
            <a:r>
              <a:rPr lang="en-US" sz="1600" dirty="0"/>
              <a:t> contains the </a:t>
            </a:r>
            <a:r>
              <a:rPr lang="en-US" sz="1600" dirty="0" smtClean="0"/>
              <a:t>information (Info) </a:t>
            </a:r>
            <a:r>
              <a:rPr lang="en-US" sz="1600" dirty="0"/>
              <a:t>of the element, and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/>
              <a:t>The </a:t>
            </a:r>
            <a:r>
              <a:rPr lang="en-US" sz="1600" dirty="0">
                <a:solidFill>
                  <a:srgbClr val="FF6600"/>
                </a:solidFill>
              </a:rPr>
              <a:t>second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6600"/>
                </a:solidFill>
              </a:rPr>
              <a:t>part</a:t>
            </a:r>
            <a:r>
              <a:rPr lang="en-US" sz="1600" dirty="0"/>
              <a:t>, called the link field or next pointer field, contains the address of the next node in the list.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pointer of the last node contains a special value</a:t>
            </a:r>
            <a:r>
              <a:rPr lang="en-US" sz="2000" dirty="0" smtClean="0"/>
              <a:t>, called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6600"/>
                </a:solidFill>
              </a:rPr>
              <a:t>null </a:t>
            </a:r>
            <a:r>
              <a:rPr lang="en-US" sz="2000" dirty="0" smtClean="0">
                <a:solidFill>
                  <a:srgbClr val="FF6600"/>
                </a:solidFill>
              </a:rPr>
              <a:t>pointer</a:t>
            </a:r>
            <a:r>
              <a:rPr lang="en-US" sz="20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A special pointer </a:t>
            </a:r>
            <a:r>
              <a:rPr lang="en-US" sz="2000" dirty="0"/>
              <a:t>variable – called </a:t>
            </a:r>
            <a:r>
              <a:rPr lang="en-US" sz="2000" dirty="0" smtClean="0">
                <a:solidFill>
                  <a:srgbClr val="FF6600"/>
                </a:solidFill>
              </a:rPr>
              <a:t>START</a:t>
            </a:r>
            <a:r>
              <a:rPr lang="en-US" sz="2000" dirty="0" smtClean="0"/>
              <a:t> </a:t>
            </a:r>
            <a:r>
              <a:rPr lang="en-US" sz="2000" dirty="0"/>
              <a:t>contains the address of the first </a:t>
            </a:r>
            <a:r>
              <a:rPr lang="en-US" sz="2000" dirty="0" smtClean="0"/>
              <a:t>node.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A </a:t>
            </a:r>
            <a:r>
              <a:rPr lang="en-US" sz="2000" dirty="0"/>
              <a:t>special case is the list that has no nodes, such a list is called the null list or </a:t>
            </a:r>
            <a:r>
              <a:rPr lang="en-US" sz="2000" dirty="0">
                <a:solidFill>
                  <a:srgbClr val="FF6600"/>
                </a:solidFill>
              </a:rPr>
              <a:t>empty list</a:t>
            </a:r>
            <a:r>
              <a:rPr lang="en-US" sz="2000" dirty="0"/>
              <a:t> and is denoted by the null pointer in the variable START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007032" y="4623955"/>
            <a:ext cx="7135814" cy="1708153"/>
            <a:chOff x="676" y="2405"/>
            <a:chExt cx="4495" cy="1076"/>
          </a:xfrm>
        </p:grpSpPr>
        <p:sp>
          <p:nvSpPr>
            <p:cNvPr id="8" name="Text Box 36"/>
            <p:cNvSpPr txBox="1">
              <a:spLocks noChangeArrowheads="1"/>
            </p:cNvSpPr>
            <p:nvPr/>
          </p:nvSpPr>
          <p:spPr bwMode="auto">
            <a:xfrm>
              <a:off x="2236" y="3250"/>
              <a:ext cx="1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chemeClr val="tx2"/>
                  </a:solidFill>
                </a:rPr>
                <a:t>Linked list with 3 nodes</a:t>
              </a: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676" y="2405"/>
              <a:ext cx="500" cy="281"/>
              <a:chOff x="1248" y="1248"/>
              <a:chExt cx="582" cy="384"/>
            </a:xfrm>
          </p:grpSpPr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576" cy="38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Text Box 18"/>
              <p:cNvSpPr txBox="1">
                <a:spLocks noChangeArrowheads="1"/>
              </p:cNvSpPr>
              <p:nvPr/>
            </p:nvSpPr>
            <p:spPr bwMode="auto">
              <a:xfrm>
                <a:off x="1270" y="1281"/>
                <a:ext cx="560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2000" b="1" dirty="0"/>
                  <a:t>Start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499" y="2620"/>
              <a:ext cx="983" cy="494"/>
              <a:chOff x="2448" y="1440"/>
              <a:chExt cx="1146" cy="672"/>
            </a:xfrm>
          </p:grpSpPr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576" cy="38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3024" y="1728"/>
                <a:ext cx="528" cy="38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Text Box 22"/>
              <p:cNvSpPr txBox="1">
                <a:spLocks noChangeArrowheads="1"/>
              </p:cNvSpPr>
              <p:nvPr/>
            </p:nvSpPr>
            <p:spPr bwMode="auto">
              <a:xfrm>
                <a:off x="2495" y="1729"/>
                <a:ext cx="481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2000" b="1" dirty="0" smtClean="0"/>
                  <a:t>Info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31" name="Text Box 23"/>
              <p:cNvSpPr txBox="1">
                <a:spLocks noChangeArrowheads="1"/>
              </p:cNvSpPr>
              <p:nvPr/>
            </p:nvSpPr>
            <p:spPr bwMode="auto">
              <a:xfrm>
                <a:off x="3071" y="1729"/>
                <a:ext cx="523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2000" b="1" dirty="0" smtClean="0"/>
                  <a:t>Link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2550" y="1440"/>
                <a:ext cx="853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2000" b="1" dirty="0" smtClean="0"/>
                  <a:t>Node 1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</p:grp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397" y="2899"/>
              <a:ext cx="83" cy="70"/>
            </a:xfrm>
            <a:prstGeom prst="ellipse">
              <a:avLst/>
            </a:prstGeom>
            <a:solidFill>
              <a:srgbClr val="063DE8"/>
            </a:solidFill>
            <a:ln w="12700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0" hangingPunct="0"/>
              <a:endParaRPr lang="en-US" sz="2400">
                <a:solidFill>
                  <a:srgbClr val="FC0128"/>
                </a:solidFill>
                <a:latin typeface="Times New Roman" pitchFamily="18" charset="0"/>
              </a:endParaRPr>
            </a:p>
          </p:txBody>
        </p:sp>
        <p:cxnSp>
          <p:nvCxnSpPr>
            <p:cNvPr id="12" name="AutoShape 26"/>
            <p:cNvCxnSpPr>
              <a:cxnSpLocks noChangeShapeType="1"/>
            </p:cNvCxnSpPr>
            <p:nvPr/>
          </p:nvCxnSpPr>
          <p:spPr bwMode="auto">
            <a:xfrm>
              <a:off x="3810" y="2934"/>
              <a:ext cx="412" cy="1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63DE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27"/>
            <p:cNvCxnSpPr>
              <a:cxnSpLocks noChangeShapeType="1"/>
              <a:stCxn id="33" idx="3"/>
              <a:endCxn id="28" idx="1"/>
            </p:cNvCxnSpPr>
            <p:nvPr/>
          </p:nvCxnSpPr>
          <p:spPr bwMode="auto">
            <a:xfrm>
              <a:off x="1181" y="2547"/>
              <a:ext cx="310" cy="42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63DE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4295" y="2571"/>
              <a:ext cx="76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2000" b="1" dirty="0" smtClean="0"/>
                <a:t>Node 3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924" y="3005"/>
              <a:ext cx="82" cy="70"/>
            </a:xfrm>
            <a:prstGeom prst="ellipse">
              <a:avLst/>
            </a:prstGeom>
            <a:solidFill>
              <a:srgbClr val="063DE8"/>
            </a:solidFill>
            <a:ln w="12700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0" hangingPunct="0"/>
              <a:endParaRPr lang="en-US" sz="2400">
                <a:solidFill>
                  <a:srgbClr val="FC0128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222" y="2793"/>
              <a:ext cx="495" cy="28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717" y="2793"/>
              <a:ext cx="454" cy="28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265" y="2793"/>
              <a:ext cx="4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2000" b="1" dirty="0" smtClean="0"/>
                <a:t>Info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4841" y="2864"/>
              <a:ext cx="124" cy="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 flipH="1">
              <a:off x="4841" y="2864"/>
              <a:ext cx="124" cy="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2865" y="2614"/>
              <a:ext cx="985" cy="501"/>
              <a:chOff x="2448" y="1431"/>
              <a:chExt cx="1146" cy="681"/>
            </a:xfrm>
          </p:grpSpPr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576" cy="38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3024" y="1728"/>
                <a:ext cx="528" cy="38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Text Box 40"/>
              <p:cNvSpPr txBox="1">
                <a:spLocks noChangeArrowheads="1"/>
              </p:cNvSpPr>
              <p:nvPr/>
            </p:nvSpPr>
            <p:spPr bwMode="auto">
              <a:xfrm>
                <a:off x="2496" y="1729"/>
                <a:ext cx="479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2000" b="1" dirty="0" smtClean="0"/>
                  <a:t>Info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26" name="Text Box 41"/>
              <p:cNvSpPr txBox="1">
                <a:spLocks noChangeArrowheads="1"/>
              </p:cNvSpPr>
              <p:nvPr/>
            </p:nvSpPr>
            <p:spPr bwMode="auto">
              <a:xfrm>
                <a:off x="3072" y="1729"/>
                <a:ext cx="522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2000" b="1" dirty="0" smtClean="0"/>
                  <a:t>Link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27" name="Text Box 42"/>
              <p:cNvSpPr txBox="1">
                <a:spLocks noChangeArrowheads="1"/>
              </p:cNvSpPr>
              <p:nvPr/>
            </p:nvSpPr>
            <p:spPr bwMode="auto">
              <a:xfrm>
                <a:off x="2569" y="1431"/>
                <a:ext cx="811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2000" b="1" dirty="0" smtClean="0"/>
                  <a:t>Node 2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</p:grpSp>
        <p:cxnSp>
          <p:nvCxnSpPr>
            <p:cNvPr id="22" name="AutoShape 43"/>
            <p:cNvCxnSpPr>
              <a:cxnSpLocks noChangeShapeType="1"/>
            </p:cNvCxnSpPr>
            <p:nvPr/>
          </p:nvCxnSpPr>
          <p:spPr bwMode="auto">
            <a:xfrm>
              <a:off x="2450" y="2934"/>
              <a:ext cx="412" cy="1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63DE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455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dirty="0"/>
              <a:t>The items do </a:t>
            </a:r>
            <a:r>
              <a:rPr lang="en-CA" b="1" i="1" dirty="0">
                <a:solidFill>
                  <a:srgbClr val="339966"/>
                </a:solidFill>
              </a:rPr>
              <a:t>not</a:t>
            </a:r>
            <a:r>
              <a:rPr lang="en-CA" b="1" dirty="0"/>
              <a:t> </a:t>
            </a:r>
            <a:r>
              <a:rPr lang="en-CA" dirty="0"/>
              <a:t>have to be stored in consecutive memory locations: the successor can be anywhere </a:t>
            </a:r>
            <a:r>
              <a:rPr lang="en-CA" dirty="0" smtClean="0"/>
              <a:t>physically.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dirty="0" smtClean="0"/>
              <a:t>So, can be inserted and deleted items without shifting data.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dirty="0" smtClean="0"/>
              <a:t>Can </a:t>
            </a:r>
            <a:r>
              <a:rPr lang="en-CA" dirty="0"/>
              <a:t>increase the size of the data structure </a:t>
            </a:r>
            <a:r>
              <a:rPr lang="en-CA" dirty="0" smtClean="0"/>
              <a:t>easily.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dirty="0" smtClean="0"/>
              <a:t>Linked </a:t>
            </a:r>
            <a:r>
              <a:rPr lang="en-CA" dirty="0"/>
              <a:t>lists can grow </a:t>
            </a:r>
            <a:r>
              <a:rPr lang="en-CA" b="1" i="1" dirty="0">
                <a:solidFill>
                  <a:srgbClr val="CC3300"/>
                </a:solidFill>
              </a:rPr>
              <a:t>dynamically</a:t>
            </a:r>
            <a:r>
              <a:rPr lang="en-CA" dirty="0"/>
              <a:t> (i.e. at run </a:t>
            </a:r>
            <a:r>
              <a:rPr lang="en-CA" dirty="0" smtClean="0"/>
              <a:t>time):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dirty="0" smtClean="0"/>
              <a:t>The </a:t>
            </a:r>
            <a:r>
              <a:rPr lang="en-CA" dirty="0"/>
              <a:t>amount of memory space allocated can grow and shrink as </a:t>
            </a:r>
            <a:r>
              <a:rPr lang="en-CA" dirty="0" smtClean="0"/>
              <a:t>needed.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Insertion </a:t>
            </a:r>
            <a:r>
              <a:rPr lang="en-US" dirty="0"/>
              <a:t>and deletion of nodes is quicker with linked </a:t>
            </a:r>
            <a:r>
              <a:rPr lang="en-US" dirty="0" smtClean="0"/>
              <a:t>lists.</a:t>
            </a:r>
            <a:endParaRPr lang="en-US" dirty="0"/>
          </a:p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Advantages of Linked Lists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0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b="1" dirty="0"/>
              <a:t>Singly </a:t>
            </a:r>
            <a:r>
              <a:rPr lang="en-CA" b="1" dirty="0" smtClean="0"/>
              <a:t>Linked List (One-Way Linked List):</a:t>
            </a:r>
            <a:endParaRPr lang="en-CA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Begins with a pointer to the first node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Terminates with a null pointer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Only traversed in one direction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b="1" dirty="0"/>
              <a:t>Circular, </a:t>
            </a:r>
            <a:r>
              <a:rPr lang="en-CA" b="1" dirty="0" smtClean="0"/>
              <a:t>Singly Linked:</a:t>
            </a:r>
            <a:endParaRPr lang="en-CA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Pointer in the last node points back to the first node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b="1" dirty="0"/>
              <a:t>Doubly </a:t>
            </a:r>
            <a:r>
              <a:rPr lang="en-CA" b="1" dirty="0" smtClean="0"/>
              <a:t>Linked List</a:t>
            </a:r>
            <a:r>
              <a:rPr lang="en-CA" b="1" dirty="0"/>
              <a:t> </a:t>
            </a:r>
            <a:r>
              <a:rPr lang="en-CA" b="1" dirty="0" smtClean="0"/>
              <a:t>(Two-Way </a:t>
            </a:r>
            <a:r>
              <a:rPr lang="en-CA" b="1" dirty="0"/>
              <a:t>Linked List</a:t>
            </a:r>
            <a:r>
              <a:rPr lang="en-CA" b="1" dirty="0" smtClean="0"/>
              <a:t>):</a:t>
            </a:r>
            <a:endParaRPr lang="en-CA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Two “start pointers” – first element and last element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Each node has a forward pointer and a backward pointer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Allows traversals both forwards and backwards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b="1" dirty="0"/>
              <a:t>Circular, </a:t>
            </a:r>
            <a:r>
              <a:rPr lang="en-CA" b="1" dirty="0" smtClean="0"/>
              <a:t>Doubly Linked List:</a:t>
            </a:r>
            <a:endParaRPr lang="en-CA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Forward pointer of the last node points to the first node and backward pointer of the first node points to the last node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Linked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4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 stack is an arranged collection of elements into </a:t>
            </a:r>
            <a:r>
              <a:rPr lang="en-CA" dirty="0" smtClean="0"/>
              <a:t>which</a:t>
            </a:r>
          </a:p>
          <a:p>
            <a:pPr lvl="1"/>
            <a:r>
              <a:rPr lang="en-CA" dirty="0" smtClean="0"/>
              <a:t>new </a:t>
            </a:r>
            <a:r>
              <a:rPr lang="en-CA" dirty="0"/>
              <a:t>elements can be </a:t>
            </a:r>
            <a:r>
              <a:rPr lang="en-CA" dirty="0" smtClean="0"/>
              <a:t>inserted</a:t>
            </a:r>
          </a:p>
          <a:p>
            <a:pPr lvl="1"/>
            <a:r>
              <a:rPr lang="en-CA" dirty="0" smtClean="0"/>
              <a:t>or </a:t>
            </a:r>
            <a:r>
              <a:rPr lang="en-CA" dirty="0"/>
              <a:t>from which </a:t>
            </a:r>
            <a:r>
              <a:rPr lang="en-CA" dirty="0" smtClean="0"/>
              <a:t>existing </a:t>
            </a:r>
            <a:r>
              <a:rPr lang="en-CA" dirty="0"/>
              <a:t>elements can be deleted at one </a:t>
            </a:r>
            <a:r>
              <a:rPr lang="en-CA" dirty="0" smtClean="0"/>
              <a:t>end.</a:t>
            </a:r>
          </a:p>
          <a:p>
            <a:r>
              <a:rPr lang="en-CA" dirty="0" smtClean="0"/>
              <a:t>Stack </a:t>
            </a:r>
            <a:r>
              <a:rPr lang="en-CA" dirty="0"/>
              <a:t>is a set of elements in a </a:t>
            </a:r>
            <a:r>
              <a:rPr lang="en-CA" i="1" dirty="0">
                <a:solidFill>
                  <a:schemeClr val="accent2"/>
                </a:solidFill>
              </a:rPr>
              <a:t>last-in-first-out</a:t>
            </a:r>
            <a:r>
              <a:rPr lang="en-CA" dirty="0"/>
              <a:t> </a:t>
            </a:r>
            <a:r>
              <a:rPr lang="en-CA" dirty="0" smtClean="0"/>
              <a:t>(LIFO) technique.</a:t>
            </a:r>
          </a:p>
          <a:p>
            <a:r>
              <a:rPr lang="en-CA" dirty="0"/>
              <a:t>T</a:t>
            </a:r>
            <a:r>
              <a:rPr lang="en-CA" dirty="0" smtClean="0"/>
              <a:t>he </a:t>
            </a:r>
            <a:r>
              <a:rPr lang="en-CA" dirty="0"/>
              <a:t>last item pushed onto the stack is always the first to be removed from the </a:t>
            </a:r>
            <a:r>
              <a:rPr lang="en-CA" dirty="0" smtClean="0"/>
              <a:t>stack.</a:t>
            </a:r>
          </a:p>
          <a:p>
            <a:r>
              <a:rPr lang="en-CA" dirty="0"/>
              <a:t>The insertion of element onto the stack is called as </a:t>
            </a:r>
            <a:r>
              <a:rPr lang="en-CA" b="1" i="1" dirty="0" smtClean="0">
                <a:solidFill>
                  <a:schemeClr val="tx2"/>
                </a:solidFill>
              </a:rPr>
              <a:t>push</a:t>
            </a:r>
            <a:r>
              <a:rPr lang="en-CA" dirty="0" smtClean="0">
                <a:solidFill>
                  <a:schemeClr val="tx2"/>
                </a:solidFill>
              </a:rPr>
              <a:t> </a:t>
            </a:r>
            <a:r>
              <a:rPr lang="en-CA" dirty="0"/>
              <a:t>and deletion operation is called </a:t>
            </a:r>
            <a:r>
              <a:rPr lang="en-CA" b="1" i="1" dirty="0" smtClean="0">
                <a:solidFill>
                  <a:schemeClr val="accent2"/>
                </a:solidFill>
              </a:rPr>
              <a:t>pop</a:t>
            </a:r>
            <a:r>
              <a:rPr lang="en-CA" dirty="0" smtClean="0"/>
              <a:t>.</a:t>
            </a:r>
          </a:p>
          <a:p>
            <a:r>
              <a:rPr lang="en-CA" dirty="0" smtClean="0"/>
              <a:t>The </a:t>
            </a:r>
            <a:r>
              <a:rPr lang="en-CA" dirty="0"/>
              <a:t>end of the stack from where the insertion or deletion operation is carried out is called </a:t>
            </a:r>
            <a:r>
              <a:rPr lang="en-CA" b="1" i="1" dirty="0">
                <a:solidFill>
                  <a:schemeClr val="accent2"/>
                </a:solidFill>
              </a:rPr>
              <a:t>top</a:t>
            </a:r>
            <a:r>
              <a:rPr lang="en-CA" dirty="0"/>
              <a:t>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2152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F81DAF53-DCF2-4659-9E38-BE5F02FCF59B}" type="datetime1">
              <a:rPr lang="en-US" smtClean="0"/>
              <a:t>1/19/2015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2AD2DAA5-DB17-4808-9003-4B9E61AB531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90" y="1702613"/>
            <a:ext cx="3170592" cy="41040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Date Placeholder 7"/>
          <p:cNvSpPr>
            <a:spLocks noGrp="1"/>
          </p:cNvSpPr>
          <p:nvPr>
            <p:ph type="dt" sz="half" idx="4294967295"/>
          </p:nvPr>
        </p:nvSpPr>
        <p:spPr>
          <a:xfrm>
            <a:off x="2152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ADAD6E06-BEB6-4E49-B4B5-482C7D34FC4C}" type="datetime1">
              <a:rPr lang="en-US" smtClean="0"/>
              <a:t>1/19/2015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2AD2DAA5-DB17-4808-9003-4B9E61AB5311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846" y="2326803"/>
            <a:ext cx="669131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1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Queue is a </a:t>
            </a:r>
            <a:r>
              <a:rPr lang="en-CA" dirty="0"/>
              <a:t>collection of elements in </a:t>
            </a:r>
            <a:r>
              <a:rPr lang="en-CA" dirty="0" smtClean="0"/>
              <a:t>which</a:t>
            </a:r>
          </a:p>
          <a:p>
            <a:pPr lvl="1"/>
            <a:r>
              <a:rPr lang="en-CA" dirty="0" smtClean="0"/>
              <a:t>elements </a:t>
            </a:r>
            <a:r>
              <a:rPr lang="en-CA" dirty="0"/>
              <a:t>are </a:t>
            </a:r>
            <a:r>
              <a:rPr lang="en-CA" dirty="0" smtClean="0">
                <a:solidFill>
                  <a:schemeClr val="accent2"/>
                </a:solidFill>
              </a:rPr>
              <a:t>inserted</a:t>
            </a:r>
            <a:r>
              <a:rPr lang="en-CA" dirty="0" smtClean="0"/>
              <a:t> </a:t>
            </a:r>
            <a:r>
              <a:rPr lang="en-CA" dirty="0"/>
              <a:t>at one end called </a:t>
            </a:r>
            <a:r>
              <a:rPr lang="en-CA" b="1" i="1" dirty="0">
                <a:solidFill>
                  <a:schemeClr val="accent2"/>
                </a:solidFill>
              </a:rPr>
              <a:t>rear</a:t>
            </a:r>
            <a:r>
              <a:rPr lang="en-CA" dirty="0">
                <a:solidFill>
                  <a:schemeClr val="tx2"/>
                </a:solidFill>
              </a:rPr>
              <a:t> </a:t>
            </a:r>
            <a:r>
              <a:rPr lang="en-CA" dirty="0" smtClean="0"/>
              <a:t>end</a:t>
            </a:r>
          </a:p>
          <a:p>
            <a:pPr lvl="1"/>
            <a:r>
              <a:rPr lang="en-CA" dirty="0" smtClean="0"/>
              <a:t>and </a:t>
            </a:r>
            <a:r>
              <a:rPr lang="en-CA" dirty="0"/>
              <a:t>elements are </a:t>
            </a:r>
            <a:r>
              <a:rPr lang="en-CA" dirty="0">
                <a:solidFill>
                  <a:schemeClr val="accent2"/>
                </a:solidFill>
              </a:rPr>
              <a:t>deleted</a:t>
            </a:r>
            <a:r>
              <a:rPr lang="en-CA" dirty="0"/>
              <a:t> at other end called </a:t>
            </a:r>
            <a:r>
              <a:rPr lang="en-CA" b="1" i="1" dirty="0">
                <a:solidFill>
                  <a:schemeClr val="accent2"/>
                </a:solidFill>
              </a:rPr>
              <a:t>front</a:t>
            </a:r>
            <a:r>
              <a:rPr lang="en-CA" dirty="0">
                <a:solidFill>
                  <a:schemeClr val="tx2"/>
                </a:solidFill>
              </a:rPr>
              <a:t> </a:t>
            </a:r>
            <a:r>
              <a:rPr lang="en-CA" dirty="0" smtClean="0"/>
              <a:t>end.</a:t>
            </a:r>
          </a:p>
          <a:p>
            <a:r>
              <a:rPr lang="en-CA" dirty="0" smtClean="0"/>
              <a:t>The first entry in a queue to which the service is offered is to the element that is on front.</a:t>
            </a:r>
          </a:p>
          <a:p>
            <a:r>
              <a:rPr lang="en-CA" dirty="0" smtClean="0"/>
              <a:t>After servicing, it is removed from the queue.</a:t>
            </a:r>
          </a:p>
          <a:p>
            <a:r>
              <a:rPr lang="en-CA" dirty="0" smtClean="0"/>
              <a:t>The </a:t>
            </a:r>
            <a:r>
              <a:rPr lang="en-CA" dirty="0"/>
              <a:t>information is manipulated in the same sequence as it was </a:t>
            </a:r>
            <a:r>
              <a:rPr lang="en-CA" dirty="0" smtClean="0"/>
              <a:t>collected.</a:t>
            </a:r>
          </a:p>
          <a:p>
            <a:r>
              <a:rPr lang="en-CA" dirty="0" smtClean="0"/>
              <a:t>Queue </a:t>
            </a:r>
            <a:r>
              <a:rPr lang="en-CA" dirty="0"/>
              <a:t>follows the rule </a:t>
            </a:r>
            <a:r>
              <a:rPr lang="en-CA" b="1" i="1" dirty="0">
                <a:solidFill>
                  <a:schemeClr val="accent5"/>
                </a:solidFill>
              </a:rPr>
              <a:t>first-in-first-out</a:t>
            </a:r>
            <a:r>
              <a:rPr lang="en-CA" dirty="0"/>
              <a:t> (FIFO</a:t>
            </a:r>
            <a:r>
              <a:rPr lang="en-CA" dirty="0" smtClean="0"/>
              <a:t>).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2152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901A441E-33F9-496C-AEA9-39C23E0AEBA2}" type="datetime1">
              <a:rPr lang="en-US" smtClean="0"/>
              <a:t>1/19/2015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2AD2DAA5-DB17-4808-9003-4B9E61AB53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4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Queues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55" y="1988840"/>
            <a:ext cx="7554293" cy="36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2152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7909B3AB-3919-464F-B098-9485DAD48784}" type="datetime1">
              <a:rPr lang="en-US" smtClean="0"/>
              <a:t>1/19/2015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2AD2DAA5-DB17-4808-9003-4B9E61AB53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Data frequently contains a </a:t>
            </a:r>
            <a:r>
              <a:rPr lang="en-CA" dirty="0" smtClean="0">
                <a:solidFill>
                  <a:schemeClr val="accent2"/>
                </a:solidFill>
              </a:rPr>
              <a:t>hierarchical relationship between various elements.</a:t>
            </a:r>
          </a:p>
          <a:p>
            <a:r>
              <a:rPr lang="en-CA" dirty="0" smtClean="0"/>
              <a:t>The data structure which reflects this relationship is called </a:t>
            </a:r>
            <a:r>
              <a:rPr lang="en-CA" b="1" i="1" dirty="0" smtClean="0">
                <a:solidFill>
                  <a:schemeClr val="accent2"/>
                </a:solidFill>
              </a:rPr>
              <a:t>tree</a:t>
            </a:r>
            <a:r>
              <a:rPr lang="en-CA" dirty="0" smtClean="0"/>
              <a:t>.</a:t>
            </a:r>
          </a:p>
          <a:p>
            <a:r>
              <a:rPr lang="en-CA" dirty="0" smtClean="0"/>
              <a:t>In </a:t>
            </a:r>
            <a:r>
              <a:rPr lang="en-CA" dirty="0"/>
              <a:t>tree, elements are arranged in non-linear </a:t>
            </a:r>
            <a:r>
              <a:rPr lang="en-CA" dirty="0" smtClean="0"/>
              <a:t>fashion.</a:t>
            </a:r>
          </a:p>
          <a:p>
            <a:r>
              <a:rPr lang="en-CA" dirty="0" smtClean="0"/>
              <a:t>Tree </a:t>
            </a:r>
            <a:r>
              <a:rPr lang="en-CA" dirty="0"/>
              <a:t>has several practical </a:t>
            </a:r>
            <a:r>
              <a:rPr lang="en-CA" dirty="0" smtClean="0"/>
              <a:t>applications:</a:t>
            </a:r>
          </a:p>
          <a:p>
            <a:pPr lvl="1"/>
            <a:r>
              <a:rPr lang="en-CA" dirty="0" smtClean="0"/>
              <a:t>It </a:t>
            </a:r>
            <a:r>
              <a:rPr lang="en-CA" dirty="0"/>
              <a:t>is immensely useful in manipulating data and to protect hierarchical relationship among </a:t>
            </a:r>
            <a:r>
              <a:rPr lang="en-CA" dirty="0" smtClean="0"/>
              <a:t>data.</a:t>
            </a:r>
          </a:p>
          <a:p>
            <a:pPr lvl="1"/>
            <a:r>
              <a:rPr lang="en-CA" dirty="0" smtClean="0"/>
              <a:t>The </a:t>
            </a:r>
            <a:r>
              <a:rPr lang="en-CA" dirty="0"/>
              <a:t>fundamental operations such as insertion, deletion etc. is easy and efficient in tree data structure than in linear data structures.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2152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C33878D2-AA10-4BCA-93C7-796781254739}" type="datetime1">
              <a:rPr lang="en-US" smtClean="0"/>
              <a:t>1/19/2015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2AD2DAA5-DB17-4808-9003-4B9E61AB53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2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Trees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67" y="2348880"/>
            <a:ext cx="5561467" cy="2994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2152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9BAA8896-A356-4828-AE1A-3F4B5B455060}" type="datetime1">
              <a:rPr lang="en-US" smtClean="0"/>
              <a:t>1/19/2015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2AD2DAA5-DB17-4808-9003-4B9E61AB53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7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It is important to understand the concept of Information and how it is organized or how it can be utilized.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What </a:t>
            </a:r>
            <a:r>
              <a:rPr lang="en-CA" dirty="0">
                <a:solidFill>
                  <a:schemeClr val="accent2"/>
                </a:solidFill>
              </a:rPr>
              <a:t>is </a:t>
            </a:r>
            <a:r>
              <a:rPr lang="en-CA" dirty="0" smtClean="0">
                <a:solidFill>
                  <a:schemeClr val="accent2"/>
                </a:solidFill>
              </a:rPr>
              <a:t>Information?</a:t>
            </a:r>
          </a:p>
          <a:p>
            <a:pPr lvl="1"/>
            <a:r>
              <a:rPr lang="en-CA" dirty="0" smtClean="0"/>
              <a:t>If </a:t>
            </a:r>
            <a:r>
              <a:rPr lang="en-CA" dirty="0"/>
              <a:t>we arrange some data in an appropriate sequence, then it forms a Structure and gives us a meaning. This meaning is called Information </a:t>
            </a:r>
          </a:p>
          <a:p>
            <a:pPr lvl="1"/>
            <a:r>
              <a:rPr lang="en-CA" dirty="0" smtClean="0"/>
              <a:t>The </a:t>
            </a:r>
            <a:r>
              <a:rPr lang="en-CA" dirty="0"/>
              <a:t>basic unit of Information in Computer Science is a bit, Binary Digit </a:t>
            </a:r>
          </a:p>
          <a:p>
            <a:endParaRPr lang="en-CA" dirty="0" smtClean="0"/>
          </a:p>
          <a:p>
            <a:r>
              <a:rPr lang="en-CA" dirty="0" smtClean="0"/>
              <a:t>So</a:t>
            </a:r>
            <a:r>
              <a:rPr lang="en-CA" dirty="0"/>
              <a:t>, we found two things in Information: </a:t>
            </a:r>
            <a:endParaRPr lang="en-CA" dirty="0" smtClean="0"/>
          </a:p>
          <a:p>
            <a:pPr lvl="1"/>
            <a:r>
              <a:rPr lang="en-CA" dirty="0" smtClean="0"/>
              <a:t>One </a:t>
            </a:r>
            <a:r>
              <a:rPr lang="en-CA" dirty="0"/>
              <a:t>is </a:t>
            </a:r>
            <a:r>
              <a:rPr lang="en-CA" dirty="0">
                <a:solidFill>
                  <a:schemeClr val="accent2"/>
                </a:solidFill>
              </a:rPr>
              <a:t>Data</a:t>
            </a:r>
            <a:r>
              <a:rPr lang="en-CA" dirty="0"/>
              <a:t> and the other is </a:t>
            </a:r>
            <a:r>
              <a:rPr lang="en-CA" dirty="0">
                <a:solidFill>
                  <a:schemeClr val="accent2"/>
                </a:solidFill>
              </a:rPr>
              <a:t>Structure</a:t>
            </a:r>
            <a:r>
              <a:rPr lang="en-CA" dirty="0"/>
              <a:t> 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INTRODUCTION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3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Sometimes, </a:t>
            </a:r>
            <a:r>
              <a:rPr lang="en-CA" dirty="0" smtClean="0">
                <a:solidFill>
                  <a:schemeClr val="accent2"/>
                </a:solidFill>
              </a:rPr>
              <a:t>data contains a relationship between pairs of elements </a:t>
            </a:r>
            <a:r>
              <a:rPr lang="en-CA" dirty="0" smtClean="0"/>
              <a:t>which is not necessarily hierarchical in nature.</a:t>
            </a:r>
          </a:p>
          <a:p>
            <a:r>
              <a:rPr lang="en-CA" dirty="0" smtClean="0"/>
              <a:t>The data structure which reflects this type of relationship is called a </a:t>
            </a:r>
            <a:r>
              <a:rPr lang="en-CA" b="1" i="1" dirty="0" smtClean="0">
                <a:solidFill>
                  <a:schemeClr val="tx2"/>
                </a:solidFill>
              </a:rPr>
              <a:t>graph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2152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E49A3B01-4933-414A-9A4D-C9CA7BD30B96}" type="datetime1">
              <a:rPr lang="en-US" smtClean="0"/>
              <a:t>1/19/2015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2AD2DAA5-DB17-4808-9003-4B9E61AB53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3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For example:</a:t>
            </a:r>
          </a:p>
          <a:p>
            <a:pPr lvl="1"/>
            <a:r>
              <a:rPr lang="en-CA" dirty="0" smtClean="0"/>
              <a:t>Suppose an airline flies only between the cities connected by lines.</a:t>
            </a:r>
            <a:endParaRPr lang="en-CA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4294967295"/>
          </p:nvPr>
        </p:nvSpPr>
        <p:spPr>
          <a:xfrm>
            <a:off x="2152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20122341-4F04-4003-96E6-41EE2460F555}" type="datetime1">
              <a:rPr lang="en-US" smtClean="0"/>
              <a:t>1/19/2015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2AD2DAA5-DB17-4808-9003-4B9E61AB5311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046" y="3789040"/>
            <a:ext cx="7303909" cy="2736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98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Operations </a:t>
            </a:r>
            <a:r>
              <a:rPr lang="en-US" dirty="0" smtClean="0"/>
              <a:t>on</a:t>
            </a:r>
            <a:r>
              <a:rPr lang="en-US" b="1" dirty="0" smtClean="0"/>
              <a:t> </a:t>
            </a:r>
            <a:r>
              <a:rPr lang="en-US" b="1" dirty="0"/>
              <a:t>Data </a:t>
            </a:r>
            <a:r>
              <a:rPr lang="en-US" b="1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Traversing:</a:t>
            </a:r>
            <a:r>
              <a:rPr lang="en-US" dirty="0" smtClean="0"/>
              <a:t> Access </a:t>
            </a:r>
            <a:r>
              <a:rPr lang="en-US" dirty="0"/>
              <a:t>and process every data in data structure at least </a:t>
            </a:r>
            <a:r>
              <a:rPr lang="en-US" dirty="0" smtClean="0"/>
              <a:t>once.</a:t>
            </a:r>
            <a:endParaRPr lang="en-US" dirty="0"/>
          </a:p>
          <a:p>
            <a:r>
              <a:rPr lang="en-US" b="1" dirty="0" smtClean="0">
                <a:solidFill>
                  <a:schemeClr val="tx2"/>
                </a:solidFill>
              </a:rPr>
              <a:t>Searching:</a:t>
            </a:r>
            <a:r>
              <a:rPr lang="en-US" dirty="0" smtClean="0"/>
              <a:t> Search </a:t>
            </a:r>
            <a:r>
              <a:rPr lang="en-US" dirty="0"/>
              <a:t>for a location of </a:t>
            </a:r>
            <a:r>
              <a:rPr lang="en-US" dirty="0" smtClean="0"/>
              <a:t>data.</a:t>
            </a:r>
            <a:endParaRPr lang="en-US" dirty="0"/>
          </a:p>
          <a:p>
            <a:r>
              <a:rPr lang="en-US" b="1" dirty="0" smtClean="0">
                <a:solidFill>
                  <a:schemeClr val="tx2"/>
                </a:solidFill>
              </a:rPr>
              <a:t>Insertion:</a:t>
            </a:r>
            <a:r>
              <a:rPr lang="en-US" dirty="0" smtClean="0"/>
              <a:t> Insert </a:t>
            </a:r>
            <a:r>
              <a:rPr lang="en-US" dirty="0"/>
              <a:t>item in the list of </a:t>
            </a:r>
            <a:r>
              <a:rPr lang="en-US" dirty="0" smtClean="0"/>
              <a:t>data.</a:t>
            </a:r>
            <a:endParaRPr lang="en-US" dirty="0"/>
          </a:p>
          <a:p>
            <a:r>
              <a:rPr lang="en-US" b="1" dirty="0" smtClean="0">
                <a:solidFill>
                  <a:schemeClr val="tx2"/>
                </a:solidFill>
              </a:rPr>
              <a:t>Deletion:</a:t>
            </a:r>
            <a:r>
              <a:rPr lang="en-US" dirty="0" smtClean="0"/>
              <a:t> Delete </a:t>
            </a:r>
            <a:r>
              <a:rPr lang="en-US" dirty="0"/>
              <a:t>item from a set of </a:t>
            </a:r>
            <a:r>
              <a:rPr lang="en-US" dirty="0" smtClean="0"/>
              <a:t>data.</a:t>
            </a:r>
            <a:endParaRPr lang="en-US" dirty="0"/>
          </a:p>
          <a:p>
            <a:r>
              <a:rPr lang="en-US" b="1" dirty="0" smtClean="0">
                <a:solidFill>
                  <a:schemeClr val="tx2"/>
                </a:solidFill>
              </a:rPr>
              <a:t>Sorting:</a:t>
            </a:r>
            <a:r>
              <a:rPr lang="en-US" dirty="0" smtClean="0"/>
              <a:t> Sort </a:t>
            </a:r>
            <a:r>
              <a:rPr lang="en-US" dirty="0"/>
              <a:t>data in certain </a:t>
            </a:r>
            <a:r>
              <a:rPr lang="en-US" dirty="0" smtClean="0"/>
              <a:t>order.</a:t>
            </a:r>
            <a:endParaRPr lang="en-US" dirty="0"/>
          </a:p>
          <a:p>
            <a:r>
              <a:rPr lang="en-US" b="1" dirty="0" smtClean="0">
                <a:solidFill>
                  <a:schemeClr val="tx2"/>
                </a:solidFill>
              </a:rPr>
              <a:t>Merging:</a:t>
            </a:r>
            <a:r>
              <a:rPr lang="en-US" dirty="0" smtClean="0"/>
              <a:t> Merge </a:t>
            </a:r>
            <a:r>
              <a:rPr lang="en-US" dirty="0"/>
              <a:t>multiple group of </a:t>
            </a:r>
            <a:r>
              <a:rPr lang="en-US" dirty="0" smtClean="0"/>
              <a:t>data.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2152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AF702BF1-4A6F-4A56-A71C-A17618DB43CB}" type="datetime1">
              <a:rPr lang="en-US" smtClean="0"/>
              <a:t>1/19/2015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2AD2DAA5-DB17-4808-9003-4B9E61AB53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Algorithm</a:t>
            </a:r>
            <a:r>
              <a:rPr lang="en-US" dirty="0"/>
              <a:t>: a step-by-step </a:t>
            </a:r>
            <a:r>
              <a:rPr lang="en-US" dirty="0" smtClean="0"/>
              <a:t>procedure for </a:t>
            </a:r>
            <a:r>
              <a:rPr lang="en-US" dirty="0"/>
              <a:t>performing a task within a finite period of </a:t>
            </a:r>
            <a:r>
              <a:rPr lang="en-US" dirty="0" smtClean="0"/>
              <a:t>time.</a:t>
            </a:r>
          </a:p>
          <a:p>
            <a:r>
              <a:rPr lang="en-US" b="1" dirty="0"/>
              <a:t>Algorithms</a:t>
            </a:r>
            <a:r>
              <a:rPr lang="en-US" dirty="0"/>
              <a:t> often operate on a collection of data, which is stored in a structured way in the computer memory (</a:t>
            </a:r>
            <a:r>
              <a:rPr lang="en-US" i="1" dirty="0">
                <a:solidFill>
                  <a:schemeClr val="tx2"/>
                </a:solidFill>
              </a:rPr>
              <a:t>Data Structure</a:t>
            </a:r>
            <a:r>
              <a:rPr lang="en-US" dirty="0" smtClean="0"/>
              <a:t>).</a:t>
            </a:r>
            <a:endParaRPr lang="en-US" b="1" dirty="0"/>
          </a:p>
          <a:p>
            <a:r>
              <a:rPr lang="en-US" dirty="0" smtClean="0"/>
              <a:t>It is problem </a:t>
            </a:r>
            <a:r>
              <a:rPr lang="en-US" dirty="0"/>
              <a:t>solving using </a:t>
            </a:r>
            <a:r>
              <a:rPr lang="en-US" dirty="0" smtClean="0"/>
              <a:t>logic.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2152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C6AA5B43-61F1-4D53-A8EC-E4BB271396CC}" type="datetime1">
              <a:rPr lang="en-US" smtClean="0"/>
              <a:t>1/19/2015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2AD2DAA5-DB17-4808-9003-4B9E61AB53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</a:t>
            </a:r>
            <a:r>
              <a:rPr lang="en-CA" i="1" dirty="0">
                <a:solidFill>
                  <a:schemeClr val="accent2"/>
                </a:solidFill>
              </a:rPr>
              <a:t>data structure </a:t>
            </a:r>
            <a:r>
              <a:rPr lang="en-CA" dirty="0"/>
              <a:t>is a systematic way of </a:t>
            </a:r>
            <a:r>
              <a:rPr lang="en-CA" dirty="0" smtClean="0"/>
              <a:t>organizing </a:t>
            </a:r>
            <a:r>
              <a:rPr lang="en-CA" dirty="0"/>
              <a:t>and accessing </a:t>
            </a:r>
            <a:r>
              <a:rPr lang="en-CA" dirty="0" smtClean="0"/>
              <a:t>data.</a:t>
            </a:r>
          </a:p>
          <a:p>
            <a:r>
              <a:rPr lang="en-CA" dirty="0" smtClean="0"/>
              <a:t>An </a:t>
            </a:r>
            <a:r>
              <a:rPr lang="en-CA" i="1" dirty="0">
                <a:solidFill>
                  <a:schemeClr val="accent2"/>
                </a:solidFill>
              </a:rPr>
              <a:t>algorithm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CA" dirty="0"/>
              <a:t>is a step-by-step procedure for </a:t>
            </a:r>
            <a:r>
              <a:rPr lang="en-CA" dirty="0" smtClean="0"/>
              <a:t>solving </a:t>
            </a:r>
            <a:r>
              <a:rPr lang="en-CA" dirty="0"/>
              <a:t>a problem in a finite amount of time</a:t>
            </a:r>
            <a:r>
              <a:rPr lang="en-CA" dirty="0" smtClean="0"/>
              <a:t>.</a:t>
            </a:r>
            <a:endParaRPr lang="en-CA" dirty="0"/>
          </a:p>
          <a:p>
            <a:r>
              <a:rPr lang="en-CA" dirty="0" smtClean="0"/>
              <a:t>Algorithms </a:t>
            </a:r>
            <a:r>
              <a:rPr lang="en-CA" dirty="0"/>
              <a:t>and Data Structures go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hand-in-hand:</a:t>
            </a:r>
          </a:p>
          <a:p>
            <a:pPr lvl="1"/>
            <a:r>
              <a:rPr lang="en-CA" dirty="0" smtClean="0"/>
              <a:t>Certain </a:t>
            </a:r>
            <a:r>
              <a:rPr lang="en-CA" dirty="0"/>
              <a:t>Algorithms require certain data </a:t>
            </a:r>
            <a:r>
              <a:rPr lang="en-CA" dirty="0" smtClean="0"/>
              <a:t>structures </a:t>
            </a:r>
            <a:r>
              <a:rPr lang="en-CA" dirty="0"/>
              <a:t>to run efficiently and </a:t>
            </a:r>
            <a:r>
              <a:rPr lang="en-CA" dirty="0" smtClean="0"/>
              <a:t>vice-versa.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2152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FBEA2FB5-1050-4AD6-8C3B-985D4F87B5CD}" type="datetime1">
              <a:rPr lang="en-US" smtClean="0"/>
              <a:t>1/19/2015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2AD2DAA5-DB17-4808-9003-4B9E61AB53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11-Jan-15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 Tatla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21" y="1412778"/>
            <a:ext cx="3240359" cy="324035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733800" y="5229200"/>
            <a:ext cx="4724400" cy="772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CA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 please?</a:t>
            </a:r>
            <a:endParaRPr lang="en-CA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379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</a:t>
            </a:r>
            <a:r>
              <a:rPr lang="en-CA" dirty="0"/>
              <a:t>structure is a particular </a:t>
            </a:r>
            <a:r>
              <a:rPr lang="en-CA" dirty="0">
                <a:solidFill>
                  <a:srgbClr val="00B0F0"/>
                </a:solidFill>
              </a:rPr>
              <a:t>way of storing and organizing data in a computer</a:t>
            </a:r>
            <a:r>
              <a:rPr lang="en-CA" dirty="0"/>
              <a:t> so that it can be used efficiently</a:t>
            </a:r>
            <a:r>
              <a:rPr lang="en-CA" dirty="0" smtClean="0"/>
              <a:t>.</a:t>
            </a:r>
          </a:p>
          <a:p>
            <a:r>
              <a:rPr lang="en-CA" dirty="0"/>
              <a:t>The way in which the data is organized affects the performance of a program for different tasks. </a:t>
            </a:r>
          </a:p>
          <a:p>
            <a:r>
              <a:rPr lang="en-CA" dirty="0"/>
              <a:t>Computer programmers decide which data structures to use based </a:t>
            </a:r>
            <a:r>
              <a:rPr lang="en-CA" dirty="0" smtClean="0"/>
              <a:t>on:</a:t>
            </a:r>
          </a:p>
          <a:p>
            <a:pPr lvl="1"/>
            <a:r>
              <a:rPr lang="en-CA" dirty="0" smtClean="0"/>
              <a:t>the </a:t>
            </a:r>
            <a:r>
              <a:rPr lang="en-CA" dirty="0"/>
              <a:t>nature of the data </a:t>
            </a:r>
            <a:r>
              <a:rPr lang="en-CA" dirty="0" smtClean="0"/>
              <a:t>and</a:t>
            </a:r>
          </a:p>
          <a:p>
            <a:pPr lvl="1"/>
            <a:r>
              <a:rPr lang="en-CA" dirty="0" smtClean="0"/>
              <a:t>the </a:t>
            </a:r>
            <a:r>
              <a:rPr lang="en-CA" dirty="0"/>
              <a:t>processes that need to be performed on that data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2152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059F8FB4-6962-4C20-A9D3-AAF2CAB41E6B}" type="datetime1">
              <a:rPr lang="en-US" smtClean="0"/>
              <a:t>1/19/2015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2AD2DAA5-DB17-4808-9003-4B9E61AB53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6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b="1" dirty="0" smtClean="0">
                <a:solidFill>
                  <a:schemeClr val="accent2"/>
                </a:solidFill>
              </a:rPr>
              <a:t>Linear:</a:t>
            </a:r>
            <a:endParaRPr lang="en-CA" dirty="0">
              <a:solidFill>
                <a:schemeClr val="accent2"/>
              </a:solidFill>
            </a:endParaRPr>
          </a:p>
          <a:p>
            <a:pPr lvl="1"/>
            <a:r>
              <a:rPr lang="en-CA" sz="3100" dirty="0"/>
              <a:t>In linear data structures, values are arranged in linear fashion.</a:t>
            </a:r>
          </a:p>
          <a:p>
            <a:pPr lvl="1"/>
            <a:r>
              <a:rPr lang="en-CA" sz="3100" dirty="0"/>
              <a:t>Arrays, linked lists, stacks and queues are examples of linear data structures in which values are stored in a sequence.</a:t>
            </a:r>
          </a:p>
          <a:p>
            <a:endParaRPr lang="en-CA" dirty="0"/>
          </a:p>
          <a:p>
            <a:r>
              <a:rPr lang="en-CA" b="1" dirty="0" smtClean="0">
                <a:solidFill>
                  <a:schemeClr val="accent2"/>
                </a:solidFill>
              </a:rPr>
              <a:t>Non-Linear:</a:t>
            </a:r>
            <a:endParaRPr lang="en-CA" b="1" dirty="0">
              <a:solidFill>
                <a:schemeClr val="accent2"/>
              </a:solidFill>
            </a:endParaRPr>
          </a:p>
          <a:p>
            <a:pPr lvl="1"/>
            <a:r>
              <a:rPr lang="en-CA" sz="3100" dirty="0"/>
              <a:t>The data values in this structure are not arranged in </a:t>
            </a:r>
            <a:r>
              <a:rPr lang="en-CA" sz="3100" dirty="0" smtClean="0"/>
              <a:t>order or which </a:t>
            </a:r>
            <a:r>
              <a:rPr lang="en-CA" sz="3100" dirty="0"/>
              <a:t>are not in sequence </a:t>
            </a:r>
          </a:p>
          <a:p>
            <a:pPr lvl="1"/>
            <a:r>
              <a:rPr lang="en-CA" sz="3100" dirty="0"/>
              <a:t>Tree, graph, table and sets are examples of non-linear data structures.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2152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23DBAF5F-6082-4AAE-B88B-C0B7FD87C7A8}" type="datetime1">
              <a:rPr lang="en-US" smtClean="0"/>
              <a:t>1/19/2015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2AD2DAA5-DB17-4808-9003-4B9E61AB53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4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Data Structures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25" y="2060848"/>
            <a:ext cx="7585153" cy="4032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2152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781663ED-83BA-4EEB-89BC-EB093E4F29CF}" type="datetime1">
              <a:rPr lang="en-US" smtClean="0"/>
              <a:t>1/19/2015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2AD2DAA5-DB17-4808-9003-4B9E61AB53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0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Array means </a:t>
            </a:r>
            <a:r>
              <a:rPr lang="en-CA" dirty="0" smtClean="0"/>
              <a:t>collection.</a:t>
            </a:r>
          </a:p>
          <a:p>
            <a:r>
              <a:rPr lang="en-CA" dirty="0" smtClean="0"/>
              <a:t>An </a:t>
            </a:r>
            <a:r>
              <a:rPr lang="en-CA" dirty="0"/>
              <a:t>array is used to store elements of the same </a:t>
            </a:r>
            <a:r>
              <a:rPr lang="en-CA" dirty="0" smtClean="0"/>
              <a:t>type.</a:t>
            </a:r>
          </a:p>
          <a:p>
            <a:r>
              <a:rPr lang="en-CA" dirty="0" smtClean="0"/>
              <a:t>It stores </a:t>
            </a:r>
            <a:r>
              <a:rPr lang="en-CA" dirty="0"/>
              <a:t>data elements in contiguous </a:t>
            </a:r>
            <a:r>
              <a:rPr lang="en-CA" dirty="0" smtClean="0"/>
              <a:t>memory locations.</a:t>
            </a:r>
          </a:p>
          <a:p>
            <a:r>
              <a:rPr lang="en-CA" dirty="0" smtClean="0"/>
              <a:t>Array </a:t>
            </a:r>
            <a:r>
              <a:rPr lang="en-CA" dirty="0"/>
              <a:t>is a </a:t>
            </a:r>
            <a:r>
              <a:rPr lang="en-CA" i="1" dirty="0">
                <a:solidFill>
                  <a:schemeClr val="accent2"/>
                </a:solidFill>
              </a:rPr>
              <a:t>linear</a:t>
            </a:r>
            <a:r>
              <a:rPr lang="en-CA" dirty="0">
                <a:solidFill>
                  <a:schemeClr val="tx2"/>
                </a:solidFill>
              </a:rPr>
              <a:t> </a:t>
            </a:r>
            <a:r>
              <a:rPr lang="en-CA" dirty="0"/>
              <a:t>and </a:t>
            </a:r>
            <a:r>
              <a:rPr lang="en-CA" i="1" dirty="0">
                <a:solidFill>
                  <a:schemeClr val="accent2"/>
                </a:solidFill>
              </a:rPr>
              <a:t>homogenous</a:t>
            </a:r>
            <a:r>
              <a:rPr lang="en-CA" dirty="0">
                <a:solidFill>
                  <a:schemeClr val="tx2"/>
                </a:solidFill>
              </a:rPr>
              <a:t> </a:t>
            </a:r>
            <a:r>
              <a:rPr lang="en-CA" dirty="0"/>
              <a:t>data </a:t>
            </a:r>
            <a:r>
              <a:rPr lang="en-CA" dirty="0" smtClean="0"/>
              <a:t>structure.</a:t>
            </a:r>
          </a:p>
          <a:p>
            <a:pPr lvl="1"/>
            <a:r>
              <a:rPr lang="en-CA" dirty="0" smtClean="0"/>
              <a:t>Homogenous </a:t>
            </a:r>
            <a:r>
              <a:rPr lang="en-CA" dirty="0"/>
              <a:t>means that the same types of elements are stored in it.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2152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B88E464A-D33F-4748-B166-EB6E3C948031}" type="datetime1">
              <a:rPr lang="en-US" smtClean="0"/>
              <a:t>1/19/2015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2AD2DAA5-DB17-4808-9003-4B9E61AB53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6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 </a:t>
            </a:r>
            <a:r>
              <a:rPr lang="en-US" b="1" i="1" smtClean="0">
                <a:solidFill>
                  <a:schemeClr val="accent6"/>
                </a:solidFill>
              </a:rPr>
              <a:t>“A </a:t>
            </a:r>
            <a:r>
              <a:rPr lang="en-US" b="1" i="1" dirty="0" smtClean="0">
                <a:solidFill>
                  <a:schemeClr val="accent6"/>
                </a:solidFill>
              </a:rPr>
              <a:t>linear array is a collection of related data items with similar data type and having a common name”. </a:t>
            </a:r>
          </a:p>
          <a:p>
            <a:r>
              <a:rPr lang="en-US" dirty="0" smtClean="0"/>
              <a:t>This means that array can store either all integers, all floating points, all characters or any other complex data type, but all of the same data type. </a:t>
            </a:r>
          </a:p>
          <a:p>
            <a:r>
              <a:rPr lang="en-US" dirty="0" smtClean="0"/>
              <a:t>Each element of an array is referenced by a subscripted variable called </a:t>
            </a:r>
            <a:r>
              <a:rPr lang="en-US" b="1" dirty="0" smtClean="0">
                <a:solidFill>
                  <a:schemeClr val="accent6"/>
                </a:solidFill>
              </a:rPr>
              <a:t>Index</a:t>
            </a:r>
            <a:r>
              <a:rPr lang="en-US" dirty="0" smtClean="0"/>
              <a:t>. 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What is an Array?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5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One-dimensional Array: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/>
              <a:t>single subscript </a:t>
            </a:r>
            <a:r>
              <a:rPr lang="en-US" dirty="0"/>
              <a:t>is required to reference an </a:t>
            </a:r>
            <a:r>
              <a:rPr lang="en-US" dirty="0" smtClean="0"/>
              <a:t>element, </a:t>
            </a:r>
            <a:r>
              <a:rPr lang="en-US" dirty="0"/>
              <a:t>then the array is known as one-dimensional </a:t>
            </a:r>
            <a:r>
              <a:rPr lang="en-US" dirty="0" smtClean="0"/>
              <a:t>array.</a:t>
            </a:r>
          </a:p>
          <a:p>
            <a:pPr lvl="1"/>
            <a:r>
              <a:rPr lang="en-US" dirty="0"/>
              <a:t>One-dimensional arrays are also known as </a:t>
            </a:r>
            <a:r>
              <a:rPr lang="en-US" b="1" i="1" dirty="0">
                <a:solidFill>
                  <a:schemeClr val="accent6"/>
                </a:solidFill>
              </a:rPr>
              <a:t>linear arrays</a:t>
            </a:r>
            <a:r>
              <a:rPr lang="en-US" dirty="0"/>
              <a:t>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6"/>
                </a:solidFill>
              </a:rPr>
              <a:t>Two-dimensional Array: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/>
              <a:t>two subscripts </a:t>
            </a:r>
            <a:r>
              <a:rPr lang="en-US" dirty="0"/>
              <a:t>are required to reference an </a:t>
            </a:r>
            <a:r>
              <a:rPr lang="en-US" dirty="0" smtClean="0"/>
              <a:t>element, </a:t>
            </a:r>
            <a:r>
              <a:rPr lang="en-US" dirty="0"/>
              <a:t>then the array is known as two-dimensional </a:t>
            </a:r>
            <a:r>
              <a:rPr lang="en-US" dirty="0" smtClean="0"/>
              <a:t>array</a:t>
            </a:r>
            <a:r>
              <a:rPr lang="en-US" b="1" dirty="0" smtClean="0"/>
              <a:t>.</a:t>
            </a:r>
          </a:p>
          <a:p>
            <a:pPr lvl="1"/>
            <a:endParaRPr lang="en-US" b="1" dirty="0" smtClean="0"/>
          </a:p>
          <a:p>
            <a:r>
              <a:rPr lang="en-US" b="1" dirty="0" smtClean="0">
                <a:solidFill>
                  <a:schemeClr val="accent6"/>
                </a:solidFill>
              </a:rPr>
              <a:t>Multi-dimensional Array: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arrays whose elements are referenced by </a:t>
            </a:r>
            <a:r>
              <a:rPr lang="en-US" b="1" dirty="0"/>
              <a:t>two or more subscripts </a:t>
            </a:r>
            <a:r>
              <a:rPr lang="en-US" dirty="0"/>
              <a:t>are called multidimensional arrays.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Array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0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A specific element in an array is accessed by an </a:t>
            </a:r>
            <a:r>
              <a:rPr lang="en-CA" b="1" i="1" dirty="0">
                <a:solidFill>
                  <a:schemeClr val="accent6"/>
                </a:solidFill>
              </a:rPr>
              <a:t>index</a:t>
            </a:r>
            <a:r>
              <a:rPr lang="en-CA" dirty="0" smtClean="0"/>
              <a:t>.</a:t>
            </a:r>
          </a:p>
          <a:p>
            <a:r>
              <a:rPr lang="en-CA" dirty="0" smtClean="0"/>
              <a:t>All </a:t>
            </a:r>
            <a:r>
              <a:rPr lang="en-CA" dirty="0"/>
              <a:t>arrays consist of contiguous memory </a:t>
            </a:r>
            <a:r>
              <a:rPr lang="en-CA" dirty="0" smtClean="0"/>
              <a:t>locations.</a:t>
            </a:r>
          </a:p>
          <a:p>
            <a:r>
              <a:rPr lang="en-CA" dirty="0" smtClean="0"/>
              <a:t>The </a:t>
            </a:r>
            <a:r>
              <a:rPr lang="en-CA" dirty="0"/>
              <a:t>lowest address corresponds to the first element and the highest address to the last element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pPr lvl="0"/>
            <a:r>
              <a:rPr lang="en-US" dirty="0"/>
              <a:t>In </a:t>
            </a:r>
            <a:r>
              <a:rPr lang="en-US" b="1" dirty="0"/>
              <a:t>C</a:t>
            </a:r>
            <a:r>
              <a:rPr lang="en-US" b="1" dirty="0" smtClean="0"/>
              <a:t>, C</a:t>
            </a:r>
            <a:r>
              <a:rPr lang="en-US" b="1" dirty="0"/>
              <a:t>++</a:t>
            </a:r>
            <a:r>
              <a:rPr lang="en-US" dirty="0"/>
              <a:t> and </a:t>
            </a:r>
            <a:r>
              <a:rPr lang="en-US" b="1" dirty="0" smtClean="0"/>
              <a:t>Java</a:t>
            </a:r>
            <a:r>
              <a:rPr lang="en-US" dirty="0" smtClean="0"/>
              <a:t>, if </a:t>
            </a:r>
            <a:r>
              <a:rPr lang="en-US" dirty="0"/>
              <a:t>array size is </a:t>
            </a:r>
            <a:r>
              <a:rPr lang="en-US" b="1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, then </a:t>
            </a:r>
            <a:r>
              <a:rPr lang="en-US" dirty="0"/>
              <a:t>the index set consists of </a:t>
            </a:r>
            <a:r>
              <a:rPr lang="en-US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, 1, 2, 3,……, n-1</a:t>
            </a:r>
            <a:r>
              <a:rPr lang="en-US" dirty="0" smtClean="0"/>
              <a:t>.</a:t>
            </a:r>
          </a:p>
          <a:p>
            <a:r>
              <a:rPr lang="en-US" dirty="0"/>
              <a:t>The elements of an array </a:t>
            </a:r>
            <a:r>
              <a:rPr lang="en-US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/>
              <a:t> are denoted </a:t>
            </a:r>
            <a:r>
              <a:rPr lang="en-US" dirty="0"/>
              <a:t>by </a:t>
            </a:r>
            <a:r>
              <a:rPr lang="en-US" dirty="0" smtClean="0"/>
              <a:t>bracket notation like </a:t>
            </a:r>
            <a:r>
              <a:rPr lang="en-US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A[0], A[1], A[2], A[3], A[4],……, A[N-1]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One-Dimensional Array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17" y="2945018"/>
            <a:ext cx="5673073" cy="1364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89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1416</Words>
  <Application>Microsoft Office PowerPoint</Application>
  <PresentationFormat>Widescreen</PresentationFormat>
  <Paragraphs>209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Century Gothic</vt:lpstr>
      <vt:lpstr>Consolas</vt:lpstr>
      <vt:lpstr>Times New Roman</vt:lpstr>
      <vt:lpstr>Wingdings</vt:lpstr>
      <vt:lpstr>Presentation level design</vt:lpstr>
      <vt:lpstr>Introduction to Data Structures</vt:lpstr>
      <vt:lpstr>INTRODUCTION </vt:lpstr>
      <vt:lpstr>Data Structures</vt:lpstr>
      <vt:lpstr>Types of Data Structures</vt:lpstr>
      <vt:lpstr>Types of Data Structures</vt:lpstr>
      <vt:lpstr>Arrays</vt:lpstr>
      <vt:lpstr>What is an Array?</vt:lpstr>
      <vt:lpstr>Types of Array</vt:lpstr>
      <vt:lpstr>One-Dimensional Array</vt:lpstr>
      <vt:lpstr>Arrays</vt:lpstr>
      <vt:lpstr>Introduction</vt:lpstr>
      <vt:lpstr>Advantages of Linked Lists </vt:lpstr>
      <vt:lpstr>Types of Linked Lists</vt:lpstr>
      <vt:lpstr>Stacks</vt:lpstr>
      <vt:lpstr>Stacks</vt:lpstr>
      <vt:lpstr>Queues</vt:lpstr>
      <vt:lpstr>Queues</vt:lpstr>
      <vt:lpstr>Trees</vt:lpstr>
      <vt:lpstr>Trees</vt:lpstr>
      <vt:lpstr>Graphs</vt:lpstr>
      <vt:lpstr>Graphs</vt:lpstr>
      <vt:lpstr>Operations on Data Structures</vt:lpstr>
      <vt:lpstr>Algorithm</vt:lpstr>
      <vt:lpstr>Data Structures and Algorithms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2013-05-08T00:08:04Z</dcterms:created>
  <dcterms:modified xsi:type="dcterms:W3CDTF">2015-01-19T23:19:29Z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