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31"/>
  </p:notesMasterIdLst>
  <p:handoutMasterIdLst>
    <p:handoutMasterId r:id="rId32"/>
  </p:handout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2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3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orwelldevc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 Tatla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Course:</a:t>
            </a:r>
            <a:r>
              <a:rPr lang="en-US" dirty="0" smtClean="0"/>
              <a:t> </a:t>
            </a:r>
            <a:r>
              <a:rPr lang="en-US" dirty="0"/>
              <a:t>PROG20799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823882"/>
            <a:ext cx="10515600" cy="3353081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Let us look various parts of </a:t>
            </a:r>
            <a:r>
              <a:rPr lang="en-CA" dirty="0" smtClean="0"/>
              <a:t>the </a:t>
            </a:r>
            <a:r>
              <a:rPr lang="en-CA" dirty="0"/>
              <a:t>program</a:t>
            </a:r>
            <a:r>
              <a:rPr lang="en-CA" dirty="0" smtClean="0"/>
              <a:t>:</a:t>
            </a:r>
            <a:endParaRPr lang="en-CA" dirty="0"/>
          </a:p>
          <a:p>
            <a:pPr lvl="1"/>
            <a:r>
              <a:rPr lang="en-CA" dirty="0"/>
              <a:t>The first line of the program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CA" dirty="0"/>
              <a:t> is a preprocessor command which tells a C compiler to include </a:t>
            </a:r>
            <a:r>
              <a:rPr lang="en-CA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dirty="0"/>
              <a:t> file before going to actual compilation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The next </a:t>
            </a:r>
            <a:r>
              <a:rPr lang="en-CA" dirty="0" smtClean="0"/>
              <a:t>line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dirty="0"/>
              <a:t>is the main function where program execution begins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The next line 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/*...*/</a:t>
            </a:r>
            <a:r>
              <a:rPr lang="en-CA" dirty="0"/>
              <a:t> will be ignored by the compiler and it has been put to add additional comments in the program. So such lines are called comments in the program</a:t>
            </a:r>
            <a:r>
              <a:rPr lang="en-CA" dirty="0" smtClean="0"/>
              <a:t>.</a:t>
            </a:r>
            <a:endParaRPr lang="en-CA" dirty="0"/>
          </a:p>
          <a:p>
            <a:pPr lvl="1"/>
            <a:r>
              <a:rPr lang="en-CA" dirty="0"/>
              <a:t>The next line </a:t>
            </a:r>
            <a:r>
              <a:rPr lang="en-CA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dirty="0"/>
              <a:t>is another function available in C which causes the message </a:t>
            </a:r>
            <a:r>
              <a:rPr lang="en-CA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CA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World</a:t>
            </a:r>
            <a:r>
              <a:rPr lang="en-CA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CA" dirty="0" smtClean="0"/>
              <a:t> </a:t>
            </a:r>
            <a:r>
              <a:rPr lang="en-CA" dirty="0"/>
              <a:t>to be displayed on the screen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C</a:t>
            </a:r>
            <a:r>
              <a:rPr lang="en-CA" dirty="0" smtClean="0"/>
              <a:t> </a:t>
            </a:r>
            <a:r>
              <a:rPr lang="en-CA" dirty="0"/>
              <a:t>Hello World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543800" y="1152940"/>
            <a:ext cx="4531657" cy="20338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first program in C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1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7082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2400" dirty="0" smtClean="0"/>
              <a:t>A </a:t>
            </a:r>
            <a:r>
              <a:rPr lang="en-CA" sz="2400" dirty="0"/>
              <a:t>C program consists of various tokens and a token is either a keyword, an identifier, a constant, a string literal, or a </a:t>
            </a:r>
            <a:r>
              <a:rPr lang="en-CA" sz="2400" dirty="0" smtClean="0"/>
              <a:t>symbol.</a:t>
            </a:r>
          </a:p>
          <a:p>
            <a:pPr>
              <a:lnSpc>
                <a:spcPct val="120000"/>
              </a:lnSpc>
            </a:pPr>
            <a:r>
              <a:rPr lang="en-CA" sz="2400" dirty="0" smtClean="0"/>
              <a:t>For </a:t>
            </a:r>
            <a:r>
              <a:rPr lang="en-CA" sz="2400" dirty="0"/>
              <a:t>example, the following C statement consists of five tokens</a:t>
            </a:r>
            <a:r>
              <a:rPr lang="en-CA" sz="2400" dirty="0" smtClean="0"/>
              <a:t>: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Tokens in </a:t>
            </a:r>
            <a:r>
              <a:rPr lang="en-CA" sz="5400" dirty="0" smtClean="0">
                <a:solidFill>
                  <a:schemeClr val="accent1"/>
                </a:solidFill>
                <a:latin typeface="Berlin Sans FB Demi" panose="020E0802020502020306" pitchFamily="34" charset="0"/>
              </a:rPr>
              <a:t>C</a:t>
            </a:r>
            <a:endParaRPr lang="en-CA" sz="5400" dirty="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62517" y="3139133"/>
            <a:ext cx="6866965" cy="431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662517" y="4565836"/>
            <a:ext cx="6866965" cy="1576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"Hello, 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838199" y="3995035"/>
            <a:ext cx="10515600" cy="42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The individual tokens are: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58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278485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dirty="0"/>
              <a:t>In C program, the semicolon is a statement </a:t>
            </a:r>
            <a:r>
              <a:rPr lang="en-CA" dirty="0" smtClean="0"/>
              <a:t>terminator.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That </a:t>
            </a:r>
            <a:r>
              <a:rPr lang="en-CA" dirty="0"/>
              <a:t>is, each individual statement must be ended with a </a:t>
            </a:r>
            <a:r>
              <a:rPr lang="en-CA" dirty="0" smtClean="0"/>
              <a:t>semicolon.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For example: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Semicolons </a:t>
            </a:r>
            <a:r>
              <a:rPr lang="en-CA" dirty="0" smtClean="0"/>
              <a:t>(;)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62518" y="4388364"/>
            <a:ext cx="6866965" cy="514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260210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CA" dirty="0"/>
              <a:t>Comments are like helping text in your C program and they are ignored by the </a:t>
            </a:r>
            <a:r>
              <a:rPr lang="en-CA" dirty="0" smtClean="0"/>
              <a:t>compiler.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They </a:t>
            </a:r>
            <a:r>
              <a:rPr lang="en-CA" dirty="0"/>
              <a:t>start with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CA" dirty="0"/>
              <a:t> and terminates with the characters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CA" dirty="0"/>
              <a:t> as shown below: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62517" y="3980329"/>
            <a:ext cx="6866965" cy="514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my first program in C */</a:t>
            </a:r>
          </a:p>
        </p:txBody>
      </p:sp>
    </p:spTree>
    <p:extLst>
      <p:ext uri="{BB962C8B-B14F-4D97-AF65-F5344CB8AC3E}">
        <p14:creationId xmlns:p14="http://schemas.microsoft.com/office/powerpoint/2010/main" val="30930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483431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A C identifier is a name </a:t>
            </a:r>
            <a:r>
              <a:rPr lang="en-CA" dirty="0">
                <a:solidFill>
                  <a:schemeClr val="accent2"/>
                </a:solidFill>
              </a:rPr>
              <a:t>used to identify a variable, function, or any other user-defined </a:t>
            </a:r>
            <a:r>
              <a:rPr lang="en-CA" dirty="0" smtClean="0">
                <a:solidFill>
                  <a:schemeClr val="accent2"/>
                </a:solidFill>
              </a:rPr>
              <a:t>item</a:t>
            </a:r>
            <a:r>
              <a:rPr lang="en-CA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An </a:t>
            </a:r>
            <a:r>
              <a:rPr lang="en-CA" dirty="0"/>
              <a:t>identifier starts with a letter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CA" dirty="0"/>
              <a:t> or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CA" dirty="0"/>
              <a:t> or an underscore </a:t>
            </a:r>
            <a:r>
              <a:rPr lang="en-CA" dirty="0">
                <a:solidFill>
                  <a:schemeClr val="accent1"/>
                </a:solidFill>
              </a:rPr>
              <a:t>_</a:t>
            </a:r>
            <a:r>
              <a:rPr lang="en-CA" dirty="0"/>
              <a:t> followed by zero or more letters, underscores, and digits (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CA" dirty="0" smtClean="0"/>
              <a:t>).</a:t>
            </a:r>
            <a:endParaRPr lang="en-CA" dirty="0"/>
          </a:p>
          <a:p>
            <a:pPr>
              <a:lnSpc>
                <a:spcPct val="120000"/>
              </a:lnSpc>
            </a:pPr>
            <a:r>
              <a:rPr lang="en-CA" dirty="0"/>
              <a:t>C does not allow punctuation characters such as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CA" dirty="0"/>
              <a:t>,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CA" dirty="0"/>
              <a:t>, and 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CA" dirty="0"/>
              <a:t> within </a:t>
            </a:r>
            <a:r>
              <a:rPr lang="en-CA" dirty="0" smtClean="0"/>
              <a:t>identifiers.</a:t>
            </a:r>
          </a:p>
          <a:p>
            <a:pPr>
              <a:lnSpc>
                <a:spcPct val="120000"/>
              </a:lnSpc>
            </a:pPr>
            <a:r>
              <a:rPr lang="en-CA" dirty="0" smtClean="0"/>
              <a:t>C </a:t>
            </a:r>
            <a:r>
              <a:rPr lang="en-CA" dirty="0"/>
              <a:t>is a case sensitive programming </a:t>
            </a:r>
            <a:r>
              <a:rPr lang="en-CA" dirty="0" smtClean="0"/>
              <a:t>language.</a:t>
            </a:r>
          </a:p>
          <a:p>
            <a:pPr lvl="1">
              <a:lnSpc>
                <a:spcPct val="120000"/>
              </a:lnSpc>
            </a:pPr>
            <a:r>
              <a:rPr lang="en-CA" dirty="0" smtClean="0"/>
              <a:t>Thus, </a:t>
            </a:r>
            <a:r>
              <a:rPr lang="en-CA" b="1" dirty="0" err="1" smtClean="0">
                <a:solidFill>
                  <a:schemeClr val="accent1"/>
                </a:solidFill>
              </a:rPr>
              <a:t>TotalSalary</a:t>
            </a:r>
            <a:r>
              <a:rPr lang="en-CA" dirty="0" smtClean="0"/>
              <a:t> </a:t>
            </a:r>
            <a:r>
              <a:rPr lang="en-CA" dirty="0"/>
              <a:t>and </a:t>
            </a:r>
            <a:r>
              <a:rPr lang="en-CA" b="1" dirty="0" err="1" smtClean="0">
                <a:solidFill>
                  <a:schemeClr val="accent1"/>
                </a:solidFill>
              </a:rPr>
              <a:t>totalsalary</a:t>
            </a:r>
            <a:r>
              <a:rPr lang="en-CA" dirty="0" smtClean="0"/>
              <a:t> </a:t>
            </a:r>
            <a:r>
              <a:rPr lang="en-CA" dirty="0"/>
              <a:t>are two different identifiers in C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Identifiers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following list shows the reserved words in </a:t>
            </a:r>
            <a:r>
              <a:rPr lang="en-CA" dirty="0" smtClean="0"/>
              <a:t>C.</a:t>
            </a:r>
          </a:p>
          <a:p>
            <a:r>
              <a:rPr lang="en-CA" dirty="0" smtClean="0"/>
              <a:t>These </a:t>
            </a:r>
            <a:r>
              <a:rPr lang="en-CA" dirty="0"/>
              <a:t>reserved words may not be used as constant or variable or any other identifier names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77531"/>
              </p:ext>
            </p:extLst>
          </p:nvPr>
        </p:nvGraphicFramePr>
        <p:xfrm>
          <a:off x="3429000" y="2989879"/>
          <a:ext cx="5334000" cy="332613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auto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long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switch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break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enum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register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typedef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case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extern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return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union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char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float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short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unsigned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const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signed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void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continue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goto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sizeof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volatile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default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static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while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struct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_Packed</a:t>
                      </a:r>
                    </a:p>
                  </a:txBody>
                  <a:tcPr marL="47625" marR="47625" marT="47625" marB="47625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double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 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 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9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All C compilers support a variety of data types. </a:t>
            </a:r>
            <a:r>
              <a:rPr lang="en-CA" dirty="0" smtClean="0"/>
              <a:t>This </a:t>
            </a:r>
            <a:r>
              <a:rPr lang="en-CA" dirty="0"/>
              <a:t>enables the programmer to select the </a:t>
            </a:r>
            <a:r>
              <a:rPr lang="en-CA" dirty="0" smtClean="0"/>
              <a:t>appropriate </a:t>
            </a:r>
            <a:r>
              <a:rPr lang="en-CA" dirty="0"/>
              <a:t>data type as per the need of the application. </a:t>
            </a:r>
            <a:endParaRPr lang="en-CA" dirty="0" smtClean="0"/>
          </a:p>
          <a:p>
            <a:r>
              <a:rPr lang="en-CA" dirty="0" smtClean="0"/>
              <a:t>In </a:t>
            </a:r>
            <a:r>
              <a:rPr lang="en-CA" dirty="0"/>
              <a:t>C programming language, data types refers to </a:t>
            </a:r>
            <a:r>
              <a:rPr lang="en-CA" dirty="0" smtClean="0"/>
              <a:t>a system </a:t>
            </a:r>
            <a:r>
              <a:rPr lang="en-CA" dirty="0"/>
              <a:t>used for declaring </a:t>
            </a:r>
            <a:r>
              <a:rPr lang="en-CA" i="1" dirty="0">
                <a:solidFill>
                  <a:schemeClr val="accent1"/>
                </a:solidFill>
              </a:rPr>
              <a:t>variables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dirty="0"/>
              <a:t>or </a:t>
            </a:r>
            <a:r>
              <a:rPr lang="en-CA" i="1" dirty="0" smtClean="0">
                <a:solidFill>
                  <a:schemeClr val="accent1"/>
                </a:solidFill>
              </a:rPr>
              <a:t>functions</a:t>
            </a:r>
            <a:r>
              <a:rPr lang="en-CA" dirty="0" smtClean="0"/>
              <a:t>.</a:t>
            </a:r>
          </a:p>
          <a:p>
            <a:r>
              <a:rPr lang="en-CA" dirty="0"/>
              <a:t>Generally, data is represented using numbers or characters. The numbers may be integers or real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</a:t>
            </a:r>
            <a:r>
              <a:rPr lang="en-CA" b="1" i="1" dirty="0">
                <a:solidFill>
                  <a:schemeClr val="accent1"/>
                </a:solidFill>
              </a:rPr>
              <a:t>type</a:t>
            </a:r>
            <a:r>
              <a:rPr lang="en-CA" dirty="0">
                <a:solidFill>
                  <a:schemeClr val="accent1"/>
                </a:solidFill>
              </a:rPr>
              <a:t> </a:t>
            </a:r>
            <a:r>
              <a:rPr lang="en-CA" dirty="0"/>
              <a:t>of a variable determines how much space it occupies in storage and how the bit pattern stored is interpreted.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</a:t>
            </a:r>
            <a:r>
              <a:rPr lang="en-CA" dirty="0"/>
              <a:t>types in C can be classified as follows: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44388" y="2124634"/>
          <a:ext cx="10103224" cy="302677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29622"/>
                <a:gridCol w="9473602"/>
              </a:tblGrid>
              <a:tr h="355028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 smtClean="0">
                          <a:effectLst/>
                        </a:rPr>
                        <a:t>S.No</a:t>
                      </a:r>
                      <a:r>
                        <a:rPr lang="en-CA" sz="1800" b="1" dirty="0" smtClean="0">
                          <a:effectLst/>
                        </a:rPr>
                        <a:t>.</a:t>
                      </a:r>
                      <a:endParaRPr lang="en-CA" sz="1800" b="1" dirty="0">
                        <a:effectLst/>
                      </a:endParaRPr>
                    </a:p>
                  </a:txBody>
                  <a:tcPr marL="25405" marR="25405" marT="25405" marB="25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effectLst/>
                        </a:rPr>
                        <a:t>Types and Description</a:t>
                      </a:r>
                    </a:p>
                  </a:txBody>
                  <a:tcPr marL="25405" marR="25405" marT="25405" marB="25405"/>
                </a:tc>
              </a:tr>
              <a:tr h="95412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</a:rPr>
                        <a:t>1</a:t>
                      </a:r>
                    </a:p>
                  </a:txBody>
                  <a:tcPr marL="25405" marR="25405" marT="25405" marB="25405" anchor="ctr"/>
                </a:tc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Basic Types:</a:t>
                      </a:r>
                      <a:br>
                        <a:rPr lang="en-CA" sz="1800" b="1" dirty="0">
                          <a:effectLst/>
                        </a:rPr>
                      </a:br>
                      <a:r>
                        <a:rPr lang="en-CA" sz="1800" dirty="0">
                          <a:effectLst/>
                        </a:rPr>
                        <a:t>They are arithmetic types and consists of the two types: (a) integer types and </a:t>
                      </a:r>
                      <a:r>
                        <a:rPr lang="en-CA" sz="1800" dirty="0" smtClean="0">
                          <a:effectLst/>
                        </a:rPr>
                        <a:t/>
                      </a:r>
                      <a:br>
                        <a:rPr lang="en-CA" sz="1800" dirty="0" smtClean="0">
                          <a:effectLst/>
                        </a:rPr>
                      </a:br>
                      <a:r>
                        <a:rPr lang="en-CA" sz="1800" dirty="0" smtClean="0">
                          <a:effectLst/>
                        </a:rPr>
                        <a:t>(</a:t>
                      </a:r>
                      <a:r>
                        <a:rPr lang="en-CA" sz="1800" dirty="0">
                          <a:effectLst/>
                        </a:rPr>
                        <a:t>b) floating-point types.</a:t>
                      </a:r>
                    </a:p>
                  </a:txBody>
                  <a:tcPr marL="25405" marR="25405" marT="25405" marB="25405"/>
                </a:tc>
              </a:tr>
              <a:tr h="763511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smtClean="0">
                          <a:effectLst/>
                        </a:rPr>
                        <a:t>2</a:t>
                      </a:r>
                      <a:endParaRPr lang="en-CA" sz="1800" dirty="0">
                        <a:effectLst/>
                      </a:endParaRPr>
                    </a:p>
                  </a:txBody>
                  <a:tcPr marL="25405" marR="25405" marT="25405" marB="25405" anchor="ctr"/>
                </a:tc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The type void:</a:t>
                      </a:r>
                      <a:br>
                        <a:rPr lang="en-CA" sz="1800" b="1" dirty="0">
                          <a:effectLst/>
                        </a:rPr>
                      </a:br>
                      <a:r>
                        <a:rPr lang="en-CA" sz="1800" dirty="0">
                          <a:effectLst/>
                        </a:rPr>
                        <a:t>The type </a:t>
                      </a:r>
                      <a:r>
                        <a:rPr lang="en-CA" sz="1800" dirty="0" err="1">
                          <a:effectLst/>
                        </a:rPr>
                        <a:t>specifier</a:t>
                      </a:r>
                      <a:r>
                        <a:rPr lang="en-CA" sz="1800" dirty="0">
                          <a:effectLst/>
                        </a:rPr>
                        <a:t> </a:t>
                      </a:r>
                      <a:r>
                        <a:rPr lang="en-CA" sz="18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en-CA" sz="1800" dirty="0">
                          <a:effectLst/>
                        </a:rPr>
                        <a:t> indicates that no value is available.</a:t>
                      </a:r>
                    </a:p>
                  </a:txBody>
                  <a:tcPr marL="25405" marR="25405" marT="25405" marB="25405"/>
                </a:tc>
              </a:tr>
              <a:tr h="95412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effectLst/>
                        </a:rPr>
                        <a:t>3</a:t>
                      </a:r>
                    </a:p>
                  </a:txBody>
                  <a:tcPr marL="25405" marR="25405" marT="25405" marB="25405" anchor="ctr"/>
                </a:tc>
                <a:tc>
                  <a:txBody>
                    <a:bodyPr/>
                    <a:lstStyle/>
                    <a:p>
                      <a:r>
                        <a:rPr lang="en-CA" sz="1800" b="1" dirty="0">
                          <a:effectLst/>
                        </a:rPr>
                        <a:t>Derived </a:t>
                      </a:r>
                      <a:r>
                        <a:rPr lang="en-CA" sz="1800" b="1" dirty="0" smtClean="0">
                          <a:effectLst/>
                        </a:rPr>
                        <a:t>Types:</a:t>
                      </a:r>
                      <a:r>
                        <a:rPr lang="en-CA" sz="1800" dirty="0">
                          <a:effectLst/>
                        </a:rPr>
                        <a:t/>
                      </a:r>
                      <a:br>
                        <a:rPr lang="en-CA" sz="1800" dirty="0">
                          <a:effectLst/>
                        </a:rPr>
                      </a:br>
                      <a:r>
                        <a:rPr lang="en-CA" sz="1800" dirty="0">
                          <a:effectLst/>
                        </a:rPr>
                        <a:t>They include (a) Pointer types, (b) Array types, (c) Structure types, (d) Union types and (e) Function types.</a:t>
                      </a:r>
                    </a:p>
                  </a:txBody>
                  <a:tcPr marL="25405" marR="25405" marT="25405" marB="254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6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956547" y="1569224"/>
          <a:ext cx="8278906" cy="36957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45341"/>
                <a:gridCol w="1382713"/>
                <a:gridCol w="3350652"/>
                <a:gridCol w="1600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</a:rPr>
                        <a:t>Data Type</a:t>
                      </a:r>
                      <a:endParaRPr lang="en-CA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</a:rPr>
                        <a:t>Size (bytes)</a:t>
                      </a:r>
                      <a:endParaRPr lang="en-CA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</a:rPr>
                        <a:t>Range</a:t>
                      </a:r>
                      <a:endParaRPr lang="en-CA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effectLst/>
                        </a:rPr>
                        <a:t>Format String</a:t>
                      </a:r>
                      <a:endParaRPr lang="en-CA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char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1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−128 to 127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%c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unsigned char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1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0 to 255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%c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short or int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effectLst/>
                        </a:rPr>
                        <a:t>2 or 4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−32,768 to 32,767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%i or %d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unsigned int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effectLst/>
                        </a:rPr>
                        <a:t>2 or 4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0 to 65535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%u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long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4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−2147483648 to 2147483647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%ld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unsigned long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4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0 to 4294967295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%lu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float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4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3.4 e−38 to 3.4 e + 38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%f or %g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double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8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1.7 e-308 to 1.7 e + 308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%lf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long double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10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>
                          <a:effectLst/>
                        </a:rPr>
                        <a:t>3.4 e−4932 to 1.1 e + 4932</a:t>
                      </a:r>
                      <a:endParaRPr lang="en-CA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>
                          <a:effectLst/>
                        </a:rPr>
                        <a:t>%lf</a:t>
                      </a:r>
                      <a:endParaRPr lang="en-CA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47625" marB="476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Entire </a:t>
            </a:r>
            <a:r>
              <a:rPr lang="en-CA" dirty="0" smtClean="0"/>
              <a:t>Data Types in </a:t>
            </a:r>
            <a:r>
              <a:rPr lang="en-CA" dirty="0"/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get the exact size of a type or a variable on a particular platform, you can use the </a:t>
            </a:r>
            <a:r>
              <a:rPr lang="en-CA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dirty="0"/>
              <a:t> </a:t>
            </a:r>
            <a:r>
              <a:rPr lang="en-CA" dirty="0" smtClean="0"/>
              <a:t>operator.</a:t>
            </a:r>
          </a:p>
          <a:p>
            <a:r>
              <a:rPr lang="en-CA" dirty="0" smtClean="0"/>
              <a:t>The </a:t>
            </a:r>
            <a:r>
              <a:rPr lang="en-CA" dirty="0"/>
              <a:t>expressions </a:t>
            </a:r>
            <a:r>
              <a:rPr lang="en-CA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(type)</a:t>
            </a:r>
            <a:r>
              <a:rPr lang="en-CA" dirty="0"/>
              <a:t> yields the storage size of the object or type in bytes. </a:t>
            </a:r>
            <a:endParaRPr lang="en-CA" dirty="0" smtClean="0"/>
          </a:p>
          <a:p>
            <a:r>
              <a:rPr lang="en-CA" dirty="0" smtClean="0"/>
              <a:t>Following </a:t>
            </a:r>
            <a:r>
              <a:rPr lang="en-CA" dirty="0"/>
              <a:t>is an example to get the size of </a:t>
            </a:r>
            <a:r>
              <a:rPr lang="en-CA" dirty="0" err="1"/>
              <a:t>int</a:t>
            </a:r>
            <a:r>
              <a:rPr lang="en-CA" dirty="0"/>
              <a:t> type on any machine: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Integer </a:t>
            </a:r>
            <a:r>
              <a:rPr lang="en-CA" dirty="0" smtClean="0"/>
              <a:t>Types – Example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 is a general purpose high level language that was originally developed by </a:t>
            </a:r>
            <a:r>
              <a:rPr lang="en-CA" b="1" dirty="0">
                <a:solidFill>
                  <a:schemeClr val="accent1"/>
                </a:solidFill>
              </a:rPr>
              <a:t>Dennis M. Ritchie </a:t>
            </a:r>
            <a:r>
              <a:rPr lang="en-CA" dirty="0"/>
              <a:t>to develop the Unix operating system at Bell </a:t>
            </a:r>
            <a:r>
              <a:rPr lang="en-CA" dirty="0" smtClean="0"/>
              <a:t>Labs.</a:t>
            </a:r>
          </a:p>
          <a:p>
            <a:r>
              <a:rPr lang="en-CA" dirty="0" smtClean="0"/>
              <a:t>C </a:t>
            </a:r>
            <a:r>
              <a:rPr lang="en-CA" dirty="0"/>
              <a:t>was originally first implemented on the DEC PDP-11 computer in 1972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UNIX operating system, and essentially all UNIX applications programs have been written in C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35D7C3-1097-4F40-AE5B-9FABB0E1ABD9}" type="datetime1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2750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("Storage size for 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%d", </a:t>
            </a:r>
            <a:r>
              <a:rPr lang="en-CA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2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Integer Types –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706471"/>
            <a:ext cx="10515600" cy="147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Check the output for yourself.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47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27500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CA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("Storage size for float : %</a:t>
            </a: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d", </a:t>
            </a:r>
            <a:r>
              <a:rPr lang="en-CA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2400" dirty="0">
                <a:latin typeface="Consolas" panose="020B0609020204030204" pitchFamily="49" charset="0"/>
                <a:cs typeface="Consolas" panose="020B0609020204030204" pitchFamily="49" charset="0"/>
              </a:rPr>
              <a:t>(float));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Floating-Point </a:t>
            </a:r>
            <a:r>
              <a:rPr lang="en-CA" dirty="0" smtClean="0"/>
              <a:t>Types </a:t>
            </a:r>
            <a:r>
              <a:rPr lang="en-CA" dirty="0"/>
              <a:t>–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4706471"/>
            <a:ext cx="10515600" cy="147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Check the output for yourself.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4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accent2"/>
                </a:solidFill>
              </a:rPr>
              <a:t>A variable is nothing but a name given to a storage area </a:t>
            </a:r>
            <a:r>
              <a:rPr lang="en-CA" dirty="0"/>
              <a:t>that our programs </a:t>
            </a:r>
            <a:r>
              <a:rPr lang="en-CA" dirty="0" smtClean="0"/>
              <a:t>can work on.</a:t>
            </a:r>
          </a:p>
          <a:p>
            <a:r>
              <a:rPr lang="en-CA" dirty="0" smtClean="0"/>
              <a:t>Each </a:t>
            </a:r>
            <a:r>
              <a:rPr lang="en-CA" dirty="0"/>
              <a:t>variable in C has a specific type, which determines the size and layout of the variable's </a:t>
            </a:r>
            <a:r>
              <a:rPr lang="en-CA" dirty="0" smtClean="0"/>
              <a:t>memory: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range of values that can be stored within that memory; </a:t>
            </a:r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set of operations that can be applied to the variable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name of a variable can be composed of letters, digits, and the underscore </a:t>
            </a:r>
            <a:r>
              <a:rPr lang="en-CA" dirty="0" smtClean="0"/>
              <a:t>character.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It </a:t>
            </a:r>
            <a:r>
              <a:rPr lang="en-CA" dirty="0">
                <a:solidFill>
                  <a:schemeClr val="accent2"/>
                </a:solidFill>
              </a:rPr>
              <a:t>must begin with either a letter or an </a:t>
            </a:r>
            <a:r>
              <a:rPr lang="en-CA" dirty="0" smtClean="0">
                <a:solidFill>
                  <a:schemeClr val="accent2"/>
                </a:solidFill>
              </a:rPr>
              <a:t>underscore</a:t>
            </a:r>
            <a:r>
              <a:rPr lang="en-CA" dirty="0" smtClean="0"/>
              <a:t>.</a:t>
            </a:r>
          </a:p>
          <a:p>
            <a:r>
              <a:rPr lang="en-CA" dirty="0" smtClean="0"/>
              <a:t>Upper </a:t>
            </a:r>
            <a:r>
              <a:rPr lang="en-CA" dirty="0"/>
              <a:t>and lowercase letters are distinct because </a:t>
            </a:r>
            <a:r>
              <a:rPr lang="en-CA" dirty="0">
                <a:solidFill>
                  <a:schemeClr val="accent5"/>
                </a:solidFill>
              </a:rPr>
              <a:t>C is </a:t>
            </a:r>
            <a:r>
              <a:rPr lang="en-CA" dirty="0" smtClean="0">
                <a:solidFill>
                  <a:schemeClr val="accent5"/>
                </a:solidFill>
              </a:rPr>
              <a:t/>
            </a:r>
            <a:br>
              <a:rPr lang="en-CA" dirty="0" smtClean="0">
                <a:solidFill>
                  <a:schemeClr val="accent5"/>
                </a:solidFill>
              </a:rPr>
            </a:br>
            <a:r>
              <a:rPr lang="en-CA" dirty="0" smtClean="0">
                <a:solidFill>
                  <a:schemeClr val="accent5"/>
                </a:solidFill>
              </a:rPr>
              <a:t>case-sensitive.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-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646959"/>
            <a:ext cx="10515600" cy="4458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variable_list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372"/>
            <a:ext cx="10515600" cy="14704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Here, type must be a valid C data </a:t>
            </a:r>
            <a:r>
              <a:rPr lang="en-CA" dirty="0" smtClean="0"/>
              <a:t>type</a:t>
            </a:r>
          </a:p>
          <a:p>
            <a:r>
              <a:rPr lang="en-CA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variable_list</a:t>
            </a:r>
            <a:r>
              <a:rPr lang="en-CA" dirty="0" smtClean="0">
                <a:solidFill>
                  <a:schemeClr val="accent1"/>
                </a:solidFill>
              </a:rPr>
              <a:t> </a:t>
            </a:r>
            <a:r>
              <a:rPr lang="en-CA" dirty="0"/>
              <a:t>may consist of one or more identifier names separated by </a:t>
            </a:r>
            <a:r>
              <a:rPr lang="en-CA" dirty="0" smtClean="0"/>
              <a:t>commas.</a:t>
            </a:r>
          </a:p>
          <a:p>
            <a:r>
              <a:rPr lang="en-CA" dirty="0" smtClean="0"/>
              <a:t>Some </a:t>
            </a:r>
            <a:r>
              <a:rPr lang="en-CA" dirty="0"/>
              <a:t>valid variable declarations along with their definition are shown here: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332327"/>
            <a:ext cx="10515600" cy="11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All variables must be declared before we use them in C </a:t>
            </a:r>
            <a:r>
              <a:rPr lang="en-CA" sz="2000" dirty="0" smtClean="0"/>
              <a:t>program.</a:t>
            </a:r>
          </a:p>
          <a:p>
            <a:r>
              <a:rPr lang="en-CA" sz="2000" dirty="0" smtClean="0"/>
              <a:t>A </a:t>
            </a:r>
            <a:r>
              <a:rPr lang="en-CA" sz="2000" dirty="0"/>
              <a:t>declaration specifies a </a:t>
            </a:r>
            <a:r>
              <a:rPr lang="en-CA" sz="2000" b="1" i="1" dirty="0">
                <a:solidFill>
                  <a:schemeClr val="accent1"/>
                </a:solidFill>
              </a:rPr>
              <a:t>type</a:t>
            </a:r>
            <a:r>
              <a:rPr lang="en-CA" sz="2000" dirty="0"/>
              <a:t>, and contains a list of one or more </a:t>
            </a:r>
            <a:r>
              <a:rPr lang="en-CA" sz="2000" b="1" i="1" dirty="0">
                <a:solidFill>
                  <a:schemeClr val="accent1"/>
                </a:solidFill>
              </a:rPr>
              <a:t>variables</a:t>
            </a:r>
            <a:r>
              <a:rPr lang="en-CA" sz="2000" dirty="0">
                <a:solidFill>
                  <a:schemeClr val="accent1"/>
                </a:solidFill>
              </a:rPr>
              <a:t> </a:t>
            </a:r>
            <a:r>
              <a:rPr lang="en-CA" sz="2000" dirty="0"/>
              <a:t>of that type as follows: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069673"/>
            <a:ext cx="10515600" cy="1142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j, k;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	c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	f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, salary;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	d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6983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714670"/>
            <a:ext cx="10515600" cy="5968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value;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Initialization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455371"/>
            <a:ext cx="10515600" cy="1614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Variables can be initialized (assigned an initial value) in their </a:t>
            </a:r>
            <a:r>
              <a:rPr lang="en-CA" sz="2400" dirty="0" smtClean="0"/>
              <a:t>declaration.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initializer consists of an equal sign followed by a constant expression as follows: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332327"/>
            <a:ext cx="10515600" cy="1333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Variables are initialized (assigned an value) with an equal sign followed by a constant </a:t>
            </a:r>
            <a:r>
              <a:rPr lang="en-CA" sz="2400" dirty="0" smtClean="0"/>
              <a:t>expression.</a:t>
            </a:r>
          </a:p>
          <a:p>
            <a:r>
              <a:rPr lang="en-CA" sz="2400" dirty="0" smtClean="0"/>
              <a:t>The </a:t>
            </a:r>
            <a:r>
              <a:rPr lang="en-CA" sz="2400" dirty="0"/>
              <a:t>general form of initialization is: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213480"/>
            <a:ext cx="10515600" cy="497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= value;</a:t>
            </a:r>
            <a:endParaRPr lang="en-CA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98402"/>
            <a:ext cx="10515600" cy="15131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d = 3, f = 5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/*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initializing d and f.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byte z = 22;         /* initializes z.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pi = 3.14159; /* declares an approximation of pi.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char x = 'x';        /* the variable x has the value 'x'.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Initialization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3777638"/>
            <a:ext cx="10515600" cy="1614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It is a good programming practice to initialize variables properly otherwise, sometime program would produce unexpected result.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332328"/>
            <a:ext cx="10515600" cy="466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Some examples are</a:t>
            </a:r>
            <a:r>
              <a:rPr lang="en-CA" sz="2400" dirty="0" smtClean="0"/>
              <a:t>: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5142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96748"/>
            <a:ext cx="10515600" cy="37647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/* variable declaration: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float f;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/* actual initialization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a = 10;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b = 20;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c = a + 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("Value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of c : %d \n", c);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f = 70.0/3.0;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("Value 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of f : %f \n", f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Initialization in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5205259"/>
            <a:ext cx="10515600" cy="357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Output:</a:t>
            </a:r>
            <a:endParaRPr lang="en-CA" sz="18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38200" y="5563103"/>
            <a:ext cx="10515600" cy="649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value of c : 30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value of f : 23.333334</a:t>
            </a:r>
            <a:endParaRPr lang="en-C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Let’s try some programs in C language: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find sum and average of three numbers.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find area and circumference of </a:t>
            </a:r>
            <a:r>
              <a:rPr lang="en-CA" dirty="0"/>
              <a:t>a </a:t>
            </a:r>
            <a:r>
              <a:rPr lang="en-CA" dirty="0" smtClean="0"/>
              <a:t>circle.</a:t>
            </a:r>
          </a:p>
          <a:p>
            <a:pPr lvl="1"/>
            <a:r>
              <a:rPr lang="en-CA" dirty="0" smtClean="0"/>
              <a:t>Program to find whether a number is even or odd.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find largest of three numbers.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print a table of </a:t>
            </a:r>
            <a:r>
              <a:rPr lang="en-CA" dirty="0"/>
              <a:t>any </a:t>
            </a:r>
            <a:r>
              <a:rPr lang="en-CA" dirty="0" smtClean="0"/>
              <a:t>number.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print first N prime numbers.</a:t>
            </a:r>
          </a:p>
          <a:p>
            <a:pPr lvl="1"/>
            <a:r>
              <a:rPr lang="en-CA" dirty="0"/>
              <a:t>Program to </a:t>
            </a:r>
            <a:r>
              <a:rPr lang="en-CA" dirty="0" smtClean="0"/>
              <a:t>find factorial of </a:t>
            </a:r>
            <a:r>
              <a:rPr lang="en-CA" dirty="0"/>
              <a:t>a </a:t>
            </a:r>
            <a:r>
              <a:rPr lang="en-CA" dirty="0" smtClean="0"/>
              <a:t>number.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Practice Problems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/>
              <a:t>C has now become a widely used professional language for various </a:t>
            </a:r>
            <a:r>
              <a:rPr lang="en-CA" dirty="0" smtClean="0"/>
              <a:t>reasons:</a:t>
            </a:r>
          </a:p>
          <a:p>
            <a:pPr lvl="1"/>
            <a:r>
              <a:rPr lang="en-CA" dirty="0" smtClean="0"/>
              <a:t>Easy </a:t>
            </a:r>
            <a:r>
              <a:rPr lang="en-CA" dirty="0"/>
              <a:t>to </a:t>
            </a:r>
            <a:r>
              <a:rPr lang="en-CA" dirty="0" smtClean="0"/>
              <a:t>learn.</a:t>
            </a:r>
            <a:endParaRPr lang="en-CA" dirty="0"/>
          </a:p>
          <a:p>
            <a:pPr lvl="1"/>
            <a:r>
              <a:rPr lang="en-CA" dirty="0" smtClean="0"/>
              <a:t>Structured language.</a:t>
            </a:r>
            <a:endParaRPr lang="en-CA" dirty="0"/>
          </a:p>
          <a:p>
            <a:pPr lvl="1"/>
            <a:r>
              <a:rPr lang="en-CA" dirty="0" smtClean="0"/>
              <a:t>It </a:t>
            </a:r>
            <a:r>
              <a:rPr lang="en-CA" dirty="0"/>
              <a:t>produces efficient programs.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can handle low-level activities.</a:t>
            </a:r>
          </a:p>
          <a:p>
            <a:pPr lvl="1"/>
            <a:r>
              <a:rPr lang="en-CA" dirty="0" smtClean="0"/>
              <a:t>It </a:t>
            </a:r>
            <a:r>
              <a:rPr lang="en-CA" dirty="0"/>
              <a:t>can be compiled on a variety of computer platforms.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 </a:t>
            </a:r>
            <a:r>
              <a:rPr lang="en-CA" dirty="0"/>
              <a:t>was invented to write an operating system called UNIX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C is a successor of B language which was introduced around </a:t>
            </a:r>
            <a:r>
              <a:rPr lang="en-CA" dirty="0" smtClean="0"/>
              <a:t>1970.</a:t>
            </a:r>
            <a:endParaRPr lang="en-CA" dirty="0"/>
          </a:p>
          <a:p>
            <a:r>
              <a:rPr lang="en-CA" dirty="0"/>
              <a:t>The language was formalized in 1988 by the American National Standard </a:t>
            </a:r>
            <a:r>
              <a:rPr lang="en-CA" dirty="0" smtClean="0"/>
              <a:t>Institute </a:t>
            </a:r>
            <a:r>
              <a:rPr lang="en-CA" dirty="0"/>
              <a:t>(ANSI</a:t>
            </a:r>
            <a:r>
              <a:rPr lang="en-CA" dirty="0" smtClean="0"/>
              <a:t>).</a:t>
            </a:r>
            <a:endParaRPr lang="en-CA" dirty="0"/>
          </a:p>
          <a:p>
            <a:r>
              <a:rPr lang="en-CA" dirty="0"/>
              <a:t>By </a:t>
            </a:r>
            <a:r>
              <a:rPr lang="en-CA" dirty="0" smtClean="0"/>
              <a:t>1973, </a:t>
            </a:r>
            <a:r>
              <a:rPr lang="en-CA" dirty="0"/>
              <a:t>UNIX </a:t>
            </a:r>
            <a:r>
              <a:rPr lang="en-CA" dirty="0" smtClean="0"/>
              <a:t>OS was </a:t>
            </a:r>
            <a:r>
              <a:rPr lang="en-CA" dirty="0"/>
              <a:t>almost totally written in C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Today C is the most widely used System Programming Language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Most of the state of the art software have been implemented using </a:t>
            </a:r>
            <a:r>
              <a:rPr lang="en-CA" dirty="0" smtClean="0"/>
              <a:t>C.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Facts </a:t>
            </a:r>
            <a:r>
              <a:rPr lang="en-CA" dirty="0" smtClean="0"/>
              <a:t>About </a:t>
            </a:r>
            <a:r>
              <a:rPr lang="en-CA" sz="54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C </a:t>
            </a:r>
            <a:r>
              <a:rPr lang="en-CA" dirty="0"/>
              <a:t>was initially used for system development work, in particular the programs that make-up the operating </a:t>
            </a:r>
            <a:r>
              <a:rPr lang="en-CA" dirty="0" smtClean="0"/>
              <a:t>system.</a:t>
            </a:r>
          </a:p>
          <a:p>
            <a:r>
              <a:rPr lang="en-CA" dirty="0" smtClean="0"/>
              <a:t>C </a:t>
            </a:r>
            <a:r>
              <a:rPr lang="en-CA" dirty="0"/>
              <a:t>was </a:t>
            </a:r>
            <a:r>
              <a:rPr lang="en-CA" dirty="0" smtClean="0"/>
              <a:t>adopted </a:t>
            </a:r>
            <a:r>
              <a:rPr lang="en-CA" dirty="0"/>
              <a:t>as a system development language because it produces code that runs nearly as fast as code written in assembly </a:t>
            </a:r>
            <a:r>
              <a:rPr lang="en-CA" dirty="0" smtClean="0"/>
              <a:t>language.</a:t>
            </a:r>
          </a:p>
          <a:p>
            <a:r>
              <a:rPr lang="en-CA" dirty="0" smtClean="0"/>
              <a:t>Some </a:t>
            </a:r>
            <a:r>
              <a:rPr lang="en-CA" dirty="0"/>
              <a:t>examples of the use of C </a:t>
            </a:r>
            <a:r>
              <a:rPr lang="en-CA" dirty="0" smtClean="0"/>
              <a:t>are:</a:t>
            </a:r>
            <a:endParaRPr lang="en-CA" dirty="0"/>
          </a:p>
          <a:p>
            <a:pPr lvl="1"/>
            <a:r>
              <a:rPr lang="en-CA" dirty="0"/>
              <a:t>Operating </a:t>
            </a:r>
            <a:r>
              <a:rPr lang="en-CA" dirty="0" smtClean="0"/>
              <a:t>Systems.</a:t>
            </a:r>
            <a:endParaRPr lang="en-CA" dirty="0"/>
          </a:p>
          <a:p>
            <a:pPr lvl="1"/>
            <a:r>
              <a:rPr lang="en-CA" dirty="0" smtClean="0"/>
              <a:t>Language Compilers.</a:t>
            </a:r>
            <a:endParaRPr lang="en-CA" dirty="0"/>
          </a:p>
          <a:p>
            <a:pPr lvl="1"/>
            <a:r>
              <a:rPr lang="en-CA" dirty="0" smtClean="0"/>
              <a:t>Assemblers.</a:t>
            </a:r>
            <a:endParaRPr lang="en-CA" dirty="0"/>
          </a:p>
          <a:p>
            <a:pPr lvl="1"/>
            <a:r>
              <a:rPr lang="en-CA" dirty="0"/>
              <a:t>Text </a:t>
            </a:r>
            <a:r>
              <a:rPr lang="en-CA" dirty="0" smtClean="0"/>
              <a:t>Editors.</a:t>
            </a:r>
            <a:endParaRPr lang="en-CA" dirty="0"/>
          </a:p>
          <a:p>
            <a:pPr lvl="1"/>
            <a:r>
              <a:rPr lang="en-CA" dirty="0"/>
              <a:t>Print </a:t>
            </a:r>
            <a:r>
              <a:rPr lang="en-CA" dirty="0" smtClean="0"/>
              <a:t>Spoolers.</a:t>
            </a:r>
            <a:endParaRPr lang="en-CA" dirty="0"/>
          </a:p>
          <a:p>
            <a:pPr lvl="1"/>
            <a:r>
              <a:rPr lang="en-CA" dirty="0"/>
              <a:t>Network </a:t>
            </a:r>
            <a:r>
              <a:rPr lang="en-CA" dirty="0" smtClean="0"/>
              <a:t>Drivers.</a:t>
            </a:r>
            <a:endParaRPr lang="en-CA" dirty="0"/>
          </a:p>
          <a:p>
            <a:pPr lvl="1"/>
            <a:r>
              <a:rPr lang="en-CA" dirty="0"/>
              <a:t>Modern </a:t>
            </a:r>
            <a:r>
              <a:rPr lang="en-CA" dirty="0" smtClean="0"/>
              <a:t>Programs.</a:t>
            </a:r>
            <a:endParaRPr lang="en-CA" dirty="0"/>
          </a:p>
          <a:p>
            <a:pPr lvl="1"/>
            <a:r>
              <a:rPr lang="en-CA" dirty="0"/>
              <a:t>Data </a:t>
            </a:r>
            <a:r>
              <a:rPr lang="en-CA" dirty="0" smtClean="0"/>
              <a:t>Bases.</a:t>
            </a:r>
            <a:endParaRPr lang="en-CA" dirty="0"/>
          </a:p>
          <a:p>
            <a:pPr lvl="1"/>
            <a:r>
              <a:rPr lang="en-CA" dirty="0"/>
              <a:t>Language </a:t>
            </a:r>
            <a:r>
              <a:rPr lang="en-CA" dirty="0" smtClean="0"/>
              <a:t>Interpreters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to use </a:t>
            </a:r>
            <a:r>
              <a:rPr lang="en-CA" sz="5400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you start doing programming using C </a:t>
            </a:r>
            <a:r>
              <a:rPr lang="en-CA" dirty="0" smtClean="0"/>
              <a:t>language</a:t>
            </a:r>
            <a:r>
              <a:rPr lang="en-CA" dirty="0"/>
              <a:t>, you need following two software's available on your </a:t>
            </a:r>
            <a:r>
              <a:rPr lang="en-CA" dirty="0" smtClean="0"/>
              <a:t>computer:</a:t>
            </a:r>
          </a:p>
          <a:p>
            <a:pPr lvl="1"/>
            <a:r>
              <a:rPr lang="en-CA" dirty="0" smtClean="0"/>
              <a:t>Text Editor.</a:t>
            </a:r>
          </a:p>
          <a:p>
            <a:pPr lvl="1"/>
            <a:r>
              <a:rPr lang="en-CA" dirty="0" smtClean="0"/>
              <a:t>The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CA" dirty="0"/>
              <a:t> Compiler.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r>
              <a:rPr lang="en-CA" dirty="0"/>
              <a:t> - Environment Setup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This </a:t>
            </a:r>
            <a:r>
              <a:rPr lang="en-CA" dirty="0"/>
              <a:t>will be used to type your </a:t>
            </a:r>
            <a:r>
              <a:rPr lang="en-CA" dirty="0" smtClean="0"/>
              <a:t>program.</a:t>
            </a:r>
          </a:p>
          <a:p>
            <a:r>
              <a:rPr lang="en-CA" dirty="0" smtClean="0"/>
              <a:t>Examples </a:t>
            </a:r>
            <a:r>
              <a:rPr lang="en-CA" dirty="0"/>
              <a:t>of few editors include Windows Notepad, OS Edit command</a:t>
            </a:r>
            <a:r>
              <a:rPr lang="en-CA" dirty="0" smtClean="0"/>
              <a:t>, </a:t>
            </a:r>
            <a:r>
              <a:rPr lang="en-CA" dirty="0"/>
              <a:t>Epsilon, EMACS, and vim or </a:t>
            </a:r>
            <a:r>
              <a:rPr lang="en-CA" dirty="0" smtClean="0"/>
              <a:t>vi.</a:t>
            </a:r>
            <a:endParaRPr lang="en-CA" dirty="0"/>
          </a:p>
          <a:p>
            <a:r>
              <a:rPr lang="en-CA" dirty="0"/>
              <a:t>Name and version of text editor can vary on different operating </a:t>
            </a:r>
            <a:r>
              <a:rPr lang="en-CA" dirty="0" smtClean="0"/>
              <a:t>systems.</a:t>
            </a:r>
          </a:p>
          <a:p>
            <a:pPr lvl="1"/>
            <a:r>
              <a:rPr lang="en-CA" dirty="0" smtClean="0"/>
              <a:t>For </a:t>
            </a:r>
            <a:r>
              <a:rPr lang="en-CA" dirty="0"/>
              <a:t>example Notepad will be used on Windows and vim or vi can be used on windows as well as Linux, or Unix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files you create with your editor are called </a:t>
            </a:r>
            <a:r>
              <a:rPr lang="en-CA" b="1" i="1" dirty="0">
                <a:solidFill>
                  <a:schemeClr val="accent1">
                    <a:lumMod val="75000"/>
                  </a:schemeClr>
                </a:solidFill>
              </a:rPr>
              <a:t>source files </a:t>
            </a:r>
            <a:r>
              <a:rPr lang="en-CA" dirty="0"/>
              <a:t>and contain program source </a:t>
            </a:r>
            <a:r>
              <a:rPr lang="en-CA" dirty="0" smtClean="0"/>
              <a:t>code.</a:t>
            </a:r>
          </a:p>
          <a:p>
            <a:r>
              <a:rPr lang="en-CA" dirty="0" smtClean="0"/>
              <a:t>The </a:t>
            </a:r>
            <a:r>
              <a:rPr lang="en-CA" dirty="0"/>
              <a:t>source files for C programs are typically named with the extension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.c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Text </a:t>
            </a:r>
            <a:r>
              <a:rPr lang="en-CA" dirty="0" smtClean="0"/>
              <a:t>Editor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 source code written in source file is the human readable source for your </a:t>
            </a:r>
            <a:r>
              <a:rPr lang="en-CA" dirty="0" smtClean="0"/>
              <a:t>program.</a:t>
            </a:r>
          </a:p>
          <a:p>
            <a:r>
              <a:rPr lang="en-CA" dirty="0" smtClean="0"/>
              <a:t>It </a:t>
            </a:r>
            <a:r>
              <a:rPr lang="en-CA" dirty="0"/>
              <a:t>needs to be </a:t>
            </a:r>
            <a:r>
              <a:rPr lang="en-CA" i="1" dirty="0" smtClean="0">
                <a:solidFill>
                  <a:schemeClr val="accent1">
                    <a:lumMod val="75000"/>
                  </a:schemeClr>
                </a:solidFill>
              </a:rPr>
              <a:t>compiled</a:t>
            </a:r>
            <a:r>
              <a:rPr lang="en-CA" dirty="0" smtClean="0"/>
              <a:t>, </a:t>
            </a:r>
            <a:r>
              <a:rPr lang="en-CA" dirty="0"/>
              <a:t>to turn into machine language so that your CPU can actually execute the program as per instructions given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C programming language compiler will be used to compile your source code into final executable program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Most frequently used and free available compiler is </a:t>
            </a:r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GNU C/C++ </a:t>
            </a:r>
            <a:r>
              <a:rPr lang="en-CA" dirty="0" smtClean="0"/>
              <a:t>compiler.</a:t>
            </a:r>
            <a:endParaRPr lang="en-CA" dirty="0"/>
          </a:p>
          <a:p>
            <a:r>
              <a:rPr lang="en-CA" dirty="0" smtClean="0"/>
              <a:t>We will use 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Orwell </a:t>
            </a:r>
            <a:r>
              <a:rPr lang="en-CA" b="1" dirty="0" err="1" smtClean="0">
                <a:solidFill>
                  <a:schemeClr val="accent1">
                    <a:lumMod val="75000"/>
                  </a:schemeClr>
                </a:solidFill>
              </a:rPr>
              <a:t>Dev</a:t>
            </a:r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 C++</a:t>
            </a:r>
            <a:r>
              <a:rPr lang="en-CA" dirty="0" smtClean="0"/>
              <a:t> IDE for our course.</a:t>
            </a:r>
          </a:p>
          <a:p>
            <a:pPr lvl="1"/>
            <a:r>
              <a:rPr lang="en-CA" dirty="0" smtClean="0"/>
              <a:t>It has built-in text editor and C compiler.</a:t>
            </a:r>
          </a:p>
          <a:p>
            <a:pPr lvl="1"/>
            <a:r>
              <a:rPr lang="en-CA" dirty="0"/>
              <a:t>It is compatible with Win 7 and Win 8.</a:t>
            </a:r>
          </a:p>
          <a:p>
            <a:pPr lvl="1"/>
            <a:r>
              <a:rPr lang="en-CA" dirty="0" smtClean="0"/>
              <a:t>Download it from </a:t>
            </a:r>
            <a:r>
              <a:rPr lang="en-CA" dirty="0"/>
              <a:t>the following URL:</a:t>
            </a:r>
            <a:br>
              <a:rPr lang="en-CA" dirty="0"/>
            </a:br>
            <a:r>
              <a:rPr lang="en-CA" dirty="0">
                <a:hlinkClick r:id="rId2"/>
              </a:rPr>
              <a:t>http://sourceforge.net/projects/orwelldevcpp</a:t>
            </a:r>
            <a:r>
              <a:rPr lang="en-CA" dirty="0" smtClean="0">
                <a:hlinkClick r:id="rId2"/>
              </a:rPr>
              <a:t>/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</a:t>
            </a:r>
            <a:r>
              <a:rPr lang="en-CA" dirty="0"/>
              <a:t> </a:t>
            </a:r>
            <a:r>
              <a:rPr lang="en-CA" dirty="0" smtClean="0"/>
              <a:t>Compilers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1042245"/>
          </a:xfrm>
        </p:spPr>
        <p:txBody>
          <a:bodyPr/>
          <a:lstStyle/>
          <a:p>
            <a:r>
              <a:rPr lang="en-CA" dirty="0"/>
              <a:t>Let us look at a simple code that would print the words </a:t>
            </a:r>
            <a:r>
              <a:rPr lang="en-CA" dirty="0" smtClean="0">
                <a:solidFill>
                  <a:schemeClr val="accent1"/>
                </a:solidFill>
              </a:rPr>
              <a:t>Hello World!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C</a:t>
            </a:r>
            <a:r>
              <a:rPr lang="en-CA" dirty="0"/>
              <a:t> Hello World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7-May-13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662518" y="2645757"/>
            <a:ext cx="6866965" cy="2181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CA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first program in C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World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!");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1929</Words>
  <Application>Microsoft Office PowerPoint</Application>
  <PresentationFormat>Widescreen</PresentationFormat>
  <Paragraphs>375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Berlin Sans FB Demi</vt:lpstr>
      <vt:lpstr>Century Gothic</vt:lpstr>
      <vt:lpstr>Consolas</vt:lpstr>
      <vt:lpstr>Times New Roman</vt:lpstr>
      <vt:lpstr>Wingdings</vt:lpstr>
      <vt:lpstr>Presentation level design</vt:lpstr>
      <vt:lpstr>Introduction to C</vt:lpstr>
      <vt:lpstr>Introduction</vt:lpstr>
      <vt:lpstr>Introduction</vt:lpstr>
      <vt:lpstr>Facts About C</vt:lpstr>
      <vt:lpstr>Why to use C?</vt:lpstr>
      <vt:lpstr>C - Environment Setup</vt:lpstr>
      <vt:lpstr>Text Editor</vt:lpstr>
      <vt:lpstr>C Compilers</vt:lpstr>
      <vt:lpstr>C Hello World Example</vt:lpstr>
      <vt:lpstr>C Hello World Example</vt:lpstr>
      <vt:lpstr>Tokens in C</vt:lpstr>
      <vt:lpstr>Semicolons (;)</vt:lpstr>
      <vt:lpstr>Comments</vt:lpstr>
      <vt:lpstr>Identifiers</vt:lpstr>
      <vt:lpstr>Keywords</vt:lpstr>
      <vt:lpstr>Data Types</vt:lpstr>
      <vt:lpstr>Data Types</vt:lpstr>
      <vt:lpstr>Entire Data Types in C</vt:lpstr>
      <vt:lpstr>Integer Types – Example</vt:lpstr>
      <vt:lpstr>Integer Types – Example</vt:lpstr>
      <vt:lpstr>Floating-Point Types – Example</vt:lpstr>
      <vt:lpstr>C - Variables</vt:lpstr>
      <vt:lpstr>Variable Declaration in C</vt:lpstr>
      <vt:lpstr>Variable Initialization in C</vt:lpstr>
      <vt:lpstr>Variable Initialization in C</vt:lpstr>
      <vt:lpstr>Variable Initialization in C</vt:lpstr>
      <vt:lpstr>Practice Problems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2015-01-19T23:06:05Z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