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76" r:id="rId5"/>
    <p:sldId id="279" r:id="rId6"/>
    <p:sldId id="280" r:id="rId7"/>
    <p:sldId id="282" r:id="rId8"/>
    <p:sldId id="281" r:id="rId9"/>
    <p:sldId id="291" r:id="rId10"/>
    <p:sldId id="286" r:id="rId11"/>
    <p:sldId id="292" r:id="rId12"/>
    <p:sldId id="287" r:id="rId13"/>
    <p:sldId id="293" r:id="rId14"/>
    <p:sldId id="288" r:id="rId15"/>
    <p:sldId id="29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4" autoAdjust="0"/>
    <p:restoredTop sz="95396" autoAdjust="0"/>
  </p:normalViewPr>
  <p:slideViewPr>
    <p:cSldViewPr snapToGrid="0">
      <p:cViewPr varScale="1">
        <p:scale>
          <a:sx n="84" d="100"/>
          <a:sy n="84" d="100"/>
        </p:scale>
        <p:origin x="92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87012D6B-5C8D-4E64-84F9-9FAFBC3E1B25}" type="datetime1">
              <a:rPr lang="en-US" smtClean="0"/>
              <a:t>1/21/2015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DD34DE29-5ADA-49D3-BA8E-FE9C56571BAA}" type="datetime1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828C81A-CE9B-4533-B5C2-5F6D572A0AEF}" type="datetime1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0515600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FCCFB47-7D31-4E5A-A679-F68FF1B2ED40}" type="datetime1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9DD3F77-EC81-460C-AE98-776D26129B4A}" type="datetime1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74944F-541B-4558-8937-D1AEA97E1F0F}" type="datetime1">
              <a:rPr lang="en-US" smtClean="0"/>
              <a:t>1/21/2015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1FCB86F-F5BA-461D-8331-D7C2BA61C24F}" type="datetime1">
              <a:rPr lang="en-US" smtClean="0"/>
              <a:t>1/21/2015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805477B-9962-4765-8B16-4CB7618919CA}" type="datetime1">
              <a:rPr lang="en-US" smtClean="0"/>
              <a:t>1/21/2015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5E54C07-FBDF-43E8-8769-EEB09C2E72D6}" type="datetime1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E4BBD6D-2A65-4280-A532-54462F5A5705}" type="datetime1">
              <a:rPr lang="en-US" smtClean="0"/>
              <a:t>1/21/2015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FB596AB-F54B-402A-BB11-26988D38D91B}" type="datetime1">
              <a:rPr lang="en-US" smtClean="0"/>
              <a:t>1/21/2015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5974604-71D5-4EB4-8155-47C675B71B43}" type="datetime1">
              <a:rPr lang="en-US" smtClean="0"/>
              <a:t>1/21/2015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nder.kaur2@sheridan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 </a:t>
            </a:r>
            <a:r>
              <a:rPr lang="en-US" dirty="0" smtClean="0"/>
              <a:t>Maninder Kaur</a:t>
            </a:r>
          </a:p>
          <a:p>
            <a:r>
              <a:rPr lang="en-US" b="1" dirty="0" smtClean="0"/>
              <a:t>Email: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maninder.kaur2@sheridancollege.ca</a:t>
            </a:r>
            <a:endParaRPr lang="en-US" dirty="0" smtClean="0"/>
          </a:p>
          <a:p>
            <a:r>
              <a:rPr lang="en-US" b="1" dirty="0" smtClean="0"/>
              <a:t>Course:</a:t>
            </a:r>
            <a:r>
              <a:rPr lang="en-US" dirty="0" smtClean="0"/>
              <a:t> PROG20799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094"/>
            <a:ext cx="9144000" cy="2816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 in</a:t>
            </a:r>
            <a:br>
              <a:rPr lang="en-US" dirty="0" smtClean="0"/>
            </a:br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52940"/>
            <a:ext cx="6353176" cy="52034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CA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main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21, c;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=  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Operator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Example, Value of c = %d\n", c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+=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+= Operator Example, Value of c = %d\n", c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-=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-= Operator Example, Value of c = %d\n", c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*=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4: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*= Operator Example, Value of c = %d\n", c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/=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5: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/= Operator Example, Value of c = %d\n", c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= 200;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%=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6: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%= Operator Example, Value of c = %d\n", c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Operators </a:t>
            </a:r>
            <a:r>
              <a:rPr lang="en-CA" dirty="0" smtClean="0"/>
              <a:t>– </a:t>
            </a:r>
            <a:r>
              <a:rPr lang="en-CA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726CEC-83E2-44A7-8927-B631CB450358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3800" y="1152940"/>
            <a:ext cx="4162425" cy="5203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CA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CA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=  Operator Example, Value of c = 21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+= Operator Example, Value of c = 42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3: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-= Operator Example, Value of c = 21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4: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*= Operator Example, Value of c = 441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5: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/= Operator Example, Value of c = 21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6: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%= Operator Example, Value of c = 11</a:t>
            </a:r>
            <a:endParaRPr lang="en-CA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few other important </a:t>
            </a:r>
            <a:r>
              <a:rPr lang="en-CA" dirty="0" smtClean="0"/>
              <a:t>operators including</a:t>
            </a:r>
            <a:r>
              <a:rPr lang="en-CA" dirty="0"/>
              <a:t> </a:t>
            </a:r>
            <a:r>
              <a:rPr lang="en-CA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dirty="0"/>
              <a:t> </a:t>
            </a:r>
            <a:r>
              <a:rPr lang="en-CA" dirty="0" smtClean="0"/>
              <a:t>and</a:t>
            </a:r>
            <a:r>
              <a:rPr lang="en-CA" dirty="0"/>
              <a:t> </a:t>
            </a:r>
            <a:r>
              <a:rPr lang="en-CA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r>
              <a:rPr lang="en-CA" dirty="0"/>
              <a:t> supported by C Language</a:t>
            </a:r>
            <a:r>
              <a:rPr lang="en-CA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Misc. Operators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A029D8-E672-4684-9C78-2FF9984E6981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44116"/>
              </p:ext>
            </p:extLst>
          </p:nvPr>
        </p:nvGraphicFramePr>
        <p:xfrm>
          <a:off x="1129850" y="2495344"/>
          <a:ext cx="9538149" cy="356912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32884"/>
                <a:gridCol w="4294395"/>
                <a:gridCol w="3610870"/>
              </a:tblGrid>
              <a:tr h="68527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45138" marR="45138" marT="45138" marB="45138" anchor="ctr"/>
                </a:tc>
              </a:tr>
              <a:tr h="6852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Returns the size of an variable.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r>
                        <a:rPr lang="en-CA" sz="18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CA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(a)</a:t>
                      </a:r>
                      <a:r>
                        <a:rPr lang="en-CA" sz="1800" dirty="0">
                          <a:effectLst/>
                        </a:rPr>
                        <a:t>, where a is integer, will return 4.</a:t>
                      </a:r>
                    </a:p>
                  </a:txBody>
                  <a:tcPr marL="45138" marR="45138" marT="45138" marB="45138" anchor="ctr"/>
                </a:tc>
              </a:tr>
              <a:tr h="769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Returns the address of an variable.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&amp;a</a:t>
                      </a:r>
                      <a:r>
                        <a:rPr lang="en-CA" sz="1800" dirty="0">
                          <a:effectLst/>
                        </a:rPr>
                        <a:t>; will give actual address of the variable.</a:t>
                      </a:r>
                    </a:p>
                  </a:txBody>
                  <a:tcPr marL="45138" marR="45138" marT="45138" marB="45138" anchor="ctr"/>
                </a:tc>
              </a:tr>
              <a:tr h="5394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Pointer to a variable.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*a</a:t>
                      </a:r>
                      <a:r>
                        <a:rPr lang="en-CA" sz="1800" dirty="0">
                          <a:effectLst/>
                        </a:rPr>
                        <a:t>; will pointer to a variable.</a:t>
                      </a:r>
                    </a:p>
                  </a:txBody>
                  <a:tcPr marL="45138" marR="45138" marT="45138" marB="45138" anchor="ctr"/>
                </a:tc>
              </a:tr>
              <a:tr h="890009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r>
                        <a:rPr lang="en-US" sz="18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Conditional Expression</a:t>
                      </a:r>
                    </a:p>
                  </a:txBody>
                  <a:tcPr marL="45138" marR="45138" marT="45138" marB="45138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If Condition is true </a:t>
                      </a:r>
                      <a:r>
                        <a:rPr lang="en-CA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r>
                        <a:rPr lang="en-CA" sz="1800" dirty="0" smtClean="0">
                          <a:effectLst/>
                        </a:rPr>
                        <a:t> Then </a:t>
                      </a:r>
                      <a:r>
                        <a:rPr lang="en-CA" sz="1800" dirty="0">
                          <a:effectLst/>
                        </a:rPr>
                        <a:t>value X : Otherwise value Y</a:t>
                      </a:r>
                    </a:p>
                  </a:txBody>
                  <a:tcPr marL="45138" marR="45138" marT="45138" marB="4513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74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2750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("Storage size for 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%d", </a:t>
            </a:r>
            <a:r>
              <a:rPr lang="en-CA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Integer Types –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4706471"/>
            <a:ext cx="10515600" cy="147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Check the output for yourself.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7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Operator precedence determines the grouping of terms in an expression. This affects how an expression is evaluated. </a:t>
            </a:r>
            <a:endParaRPr lang="en-CA" dirty="0" smtClean="0"/>
          </a:p>
          <a:p>
            <a:pPr>
              <a:lnSpc>
                <a:spcPct val="120000"/>
              </a:lnSpc>
            </a:pPr>
            <a:r>
              <a:rPr lang="en-CA" dirty="0" smtClean="0"/>
              <a:t>Certain </a:t>
            </a:r>
            <a:r>
              <a:rPr lang="en-CA" dirty="0"/>
              <a:t>operators have higher precedence than others; for example, the multiplication operator has higher precedence than the addition operator:</a:t>
            </a:r>
          </a:p>
          <a:p>
            <a:pPr>
              <a:lnSpc>
                <a:spcPct val="120000"/>
              </a:lnSpc>
            </a:pPr>
            <a:r>
              <a:rPr lang="en-CA" dirty="0"/>
              <a:t>For example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= 7 + 3 * 2;</a:t>
            </a:r>
            <a:r>
              <a:rPr lang="en-CA" dirty="0"/>
              <a:t> Here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/>
              <a:t> is assigned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CA" dirty="0"/>
              <a:t>, not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CA" dirty="0"/>
              <a:t> because operator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 dirty="0"/>
              <a:t> has higher precedence than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 dirty="0"/>
              <a:t> so it first get multiplied with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3*2</a:t>
            </a:r>
            <a:r>
              <a:rPr lang="en-CA" dirty="0"/>
              <a:t> and then adds into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CA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Operators </a:t>
            </a:r>
            <a:r>
              <a:rPr lang="en-CA" dirty="0"/>
              <a:t>with the highest precedence appear at the top of the table, those with the lowest appear at the </a:t>
            </a:r>
            <a:r>
              <a:rPr lang="en-CA" dirty="0" smtClean="0"/>
              <a:t>bottom. Within </a:t>
            </a:r>
            <a:r>
              <a:rPr lang="en-CA" dirty="0"/>
              <a:t>an expression, higher precedence operators will be evaluated first.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Precedence in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53264E-75B7-4599-BB7B-0B7FE9D82739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777004"/>
              </p:ext>
            </p:extLst>
          </p:nvPr>
        </p:nvGraphicFramePr>
        <p:xfrm>
          <a:off x="2121693" y="1635130"/>
          <a:ext cx="7948615" cy="3657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33677"/>
                <a:gridCol w="2171700"/>
                <a:gridCol w="3043238"/>
              </a:tblGrid>
              <a:tr h="408186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Operators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Priority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Associativity</a:t>
                      </a:r>
                      <a:endParaRPr lang="en-CA" sz="2400" dirty="0"/>
                    </a:p>
                  </a:txBody>
                  <a:tcPr/>
                </a:tc>
              </a:tr>
              <a:tr h="408186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-, ++, --, !</a:t>
                      </a:r>
                      <a:endParaRPr lang="en-CA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Highest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Right to left</a:t>
                      </a:r>
                      <a:endParaRPr lang="en-CA" sz="2400" dirty="0"/>
                    </a:p>
                  </a:txBody>
                  <a:tcPr/>
                </a:tc>
              </a:tr>
              <a:tr h="408186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*, /, %</a:t>
                      </a:r>
                      <a:endParaRPr lang="en-CA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Left to right</a:t>
                      </a:r>
                      <a:endParaRPr lang="en-CA" sz="2400" dirty="0"/>
                    </a:p>
                  </a:txBody>
                  <a:tcPr/>
                </a:tc>
              </a:tr>
              <a:tr h="408186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</a:t>
                      </a:r>
                      <a:endParaRPr lang="en-CA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Left to right</a:t>
                      </a:r>
                    </a:p>
                  </a:txBody>
                  <a:tcPr/>
                </a:tc>
              </a:tr>
              <a:tr h="408186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&lt;, &lt;=, &gt;, &gt;=</a:t>
                      </a:r>
                      <a:endParaRPr lang="en-CA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Left to right</a:t>
                      </a:r>
                    </a:p>
                  </a:txBody>
                  <a:tcPr/>
                </a:tc>
              </a:tr>
              <a:tr h="408186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</a:t>
                      </a:r>
                      <a:endParaRPr lang="en-CA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Left to right</a:t>
                      </a:r>
                    </a:p>
                  </a:txBody>
                  <a:tcPr/>
                </a:tc>
              </a:tr>
              <a:tr h="408186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en-CA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Left to right</a:t>
                      </a:r>
                    </a:p>
                  </a:txBody>
                  <a:tcPr/>
                </a:tc>
              </a:tr>
              <a:tr h="408186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en-CA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Lowest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Left to right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Operators Precedence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ECBD6B-FF14-4BBA-84B5-5C8AF62BAB5B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67408" y="2771775"/>
            <a:ext cx="0" cy="18716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F73E58-5B52-48B2-90DF-8CA571C5F4F4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1" y="1412778"/>
            <a:ext cx="3240359" cy="32403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5229200"/>
            <a:ext cx="4724400" cy="772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please?</a:t>
            </a:r>
            <a:endParaRPr lang="en-C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An operator is a symbol that tells the compiler to perform specific mathematical or logical </a:t>
            </a:r>
            <a:r>
              <a:rPr lang="en-CA" dirty="0" smtClean="0"/>
              <a:t>operation.</a:t>
            </a:r>
          </a:p>
          <a:p>
            <a:r>
              <a:rPr lang="en-CA" dirty="0" smtClean="0"/>
              <a:t>C </a:t>
            </a:r>
            <a:r>
              <a:rPr lang="en-CA" dirty="0"/>
              <a:t>language is rich in built-in operators and provides following type of operators</a:t>
            </a:r>
            <a:r>
              <a:rPr lang="en-CA" dirty="0" smtClean="0"/>
              <a:t>:</a:t>
            </a:r>
          </a:p>
          <a:p>
            <a:r>
              <a:rPr lang="en-CA" dirty="0"/>
              <a:t>Arithmetic Operators</a:t>
            </a:r>
          </a:p>
          <a:p>
            <a:r>
              <a:rPr lang="en-CA" dirty="0"/>
              <a:t>Relational Operators</a:t>
            </a:r>
          </a:p>
          <a:p>
            <a:r>
              <a:rPr lang="en-CA" dirty="0"/>
              <a:t>Logical Operators</a:t>
            </a:r>
          </a:p>
          <a:p>
            <a:r>
              <a:rPr lang="en-CA" dirty="0" smtClean="0"/>
              <a:t>Assignment </a:t>
            </a:r>
            <a:r>
              <a:rPr lang="en-CA" dirty="0"/>
              <a:t>Operators</a:t>
            </a:r>
          </a:p>
          <a:p>
            <a:r>
              <a:rPr lang="en-CA" dirty="0" smtClean="0"/>
              <a:t>Misc. </a:t>
            </a:r>
            <a:r>
              <a:rPr lang="en-CA" dirty="0"/>
              <a:t>Operators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are Operators?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39EC97-DF0C-47ED-A85E-49A6227EC0A1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Following table shows all the arithmetic operators supported by C language. </a:t>
            </a:r>
            <a:endParaRPr lang="en-CA" dirty="0" smtClean="0"/>
          </a:p>
          <a:p>
            <a:r>
              <a:rPr lang="en-CA" dirty="0" smtClean="0"/>
              <a:t>Assume </a:t>
            </a:r>
            <a:r>
              <a:rPr lang="en-CA" dirty="0"/>
              <a:t>variable </a:t>
            </a:r>
            <a:r>
              <a:rPr lang="en-CA" b="1" i="1" dirty="0">
                <a:solidFill>
                  <a:schemeClr val="accent1"/>
                </a:solidFill>
              </a:rPr>
              <a:t>A holds 10 </a:t>
            </a:r>
            <a:r>
              <a:rPr lang="en-CA" dirty="0"/>
              <a:t>and </a:t>
            </a:r>
            <a:r>
              <a:rPr lang="en-CA" dirty="0" smtClean="0"/>
              <a:t>variable</a:t>
            </a:r>
            <a:r>
              <a:rPr lang="en-CA" dirty="0"/>
              <a:t> </a:t>
            </a:r>
            <a:r>
              <a:rPr lang="en-CA" b="1" i="1" dirty="0">
                <a:solidFill>
                  <a:schemeClr val="accent1"/>
                </a:solidFill>
              </a:rPr>
              <a:t>B holds </a:t>
            </a:r>
            <a:r>
              <a:rPr lang="en-CA" b="1" i="1" dirty="0" smtClean="0">
                <a:solidFill>
                  <a:schemeClr val="accent1"/>
                </a:solidFill>
              </a:rPr>
              <a:t>20</a:t>
            </a:r>
            <a:r>
              <a:rPr lang="en-CA" dirty="0" smtClean="0"/>
              <a:t>: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983431-5FC3-4044-B52D-14760022247A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74464"/>
              </p:ext>
            </p:extLst>
          </p:nvPr>
        </p:nvGraphicFramePr>
        <p:xfrm>
          <a:off x="974594" y="3175236"/>
          <a:ext cx="10693538" cy="303983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15884"/>
                <a:gridCol w="7296953"/>
                <a:gridCol w="2180701"/>
              </a:tblGrid>
              <a:tr h="4523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36358" marR="36358" marT="36358" marB="363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36358" marR="36358" marT="36358" marB="363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36358" marR="36358" marT="36358" marB="36358" anchor="ctr"/>
                </a:tc>
              </a:tr>
              <a:tr h="353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Adds two operands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+ B</a:t>
                      </a:r>
                      <a:r>
                        <a:rPr lang="en-CA" sz="1800" dirty="0"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CA" sz="1800" dirty="0">
                          <a:effectLst/>
                        </a:rPr>
                        <a:t>will give 30</a:t>
                      </a:r>
                    </a:p>
                  </a:txBody>
                  <a:tcPr marL="36358" marR="36358" marT="36358" marB="36358"/>
                </a:tc>
              </a:tr>
              <a:tr h="374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Subtracts second operand from the first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- B</a:t>
                      </a:r>
                      <a:r>
                        <a:rPr lang="en-CA" sz="1800" dirty="0">
                          <a:effectLst/>
                        </a:rPr>
                        <a:t> will give -10</a:t>
                      </a:r>
                    </a:p>
                  </a:txBody>
                  <a:tcPr marL="36358" marR="36358" marT="36358" marB="36358"/>
                </a:tc>
              </a:tr>
              <a:tr h="374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Multiply both operands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 * B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CA" sz="1800" dirty="0">
                          <a:effectLst/>
                        </a:rPr>
                        <a:t>will give 200</a:t>
                      </a:r>
                    </a:p>
                  </a:txBody>
                  <a:tcPr marL="36358" marR="36358" marT="36358" marB="36358"/>
                </a:tc>
              </a:tr>
              <a:tr h="374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Divide numerator by de-numerator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 / A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CA" sz="1800" dirty="0">
                          <a:effectLst/>
                        </a:rPr>
                        <a:t>will give 2</a:t>
                      </a:r>
                    </a:p>
                  </a:txBody>
                  <a:tcPr marL="36358" marR="36358" marT="36358" marB="36358"/>
                </a:tc>
              </a:tr>
              <a:tr h="3834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 % A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CA" sz="1800" dirty="0">
                          <a:effectLst/>
                        </a:rPr>
                        <a:t>will give 0</a:t>
                      </a:r>
                    </a:p>
                  </a:txBody>
                  <a:tcPr marL="36358" marR="36358" marT="36358" marB="36358"/>
                </a:tc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A++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will give 11</a:t>
                      </a:r>
                    </a:p>
                  </a:txBody>
                  <a:tcPr marL="36358" marR="36358" marT="36358" marB="36358"/>
                </a:tc>
              </a:tr>
              <a:tr h="3656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36358" marR="36358" marT="36358" marB="3635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A--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will </a:t>
                      </a:r>
                      <a:r>
                        <a:rPr lang="en-US" sz="1800" dirty="0">
                          <a:effectLst/>
                        </a:rPr>
                        <a:t>give 9</a:t>
                      </a:r>
                    </a:p>
                  </a:txBody>
                  <a:tcPr marL="36358" marR="36358" marT="36358" marB="3635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5257800" cy="49781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main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21, b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10, c;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= a + b;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("Line 1 - Value of c is %d\n", c );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= a - b;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("Line 2 - Value of c is %d\n", c );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= a * b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("Line 3 - Value of c is %d\n", c );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= a / b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("Line 4 - Value of c is %d\n", c );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= a % b;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("Line 5 - Value of c is %d\n", c );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= a++;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("Line 6 - Value of c is %d\n", c );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= a--; </a:t>
            </a: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("Line 7 - Value of c is %d\n", c 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Arithmetic Operators – </a:t>
            </a:r>
            <a:r>
              <a:rPr lang="en-CA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9E84E5-A196-44C3-B02B-CF1DFDD1CA38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691312" y="1370796"/>
            <a:ext cx="4662488" cy="4985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CA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Line 1 - Value of c is 31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Line 2 - Value of c is 11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Line 3 - Value of c is 210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Line 4 - Value of c is 2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Line 5 - Value of c is 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Line 6 - Value of c is 21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Line 7 - Value of c is 22</a:t>
            </a:r>
          </a:p>
        </p:txBody>
      </p:sp>
    </p:spTree>
    <p:extLst>
      <p:ext uri="{BB962C8B-B14F-4D97-AF65-F5344CB8AC3E}">
        <p14:creationId xmlns:p14="http://schemas.microsoft.com/office/powerpoint/2010/main" val="7464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Following table shows all the relational operators supported by C </a:t>
            </a:r>
            <a:r>
              <a:rPr lang="en-CA" sz="2400" dirty="0" smtClean="0"/>
              <a:t>language.</a:t>
            </a:r>
          </a:p>
          <a:p>
            <a:r>
              <a:rPr lang="en-CA" sz="2400" dirty="0" smtClean="0"/>
              <a:t>Assume </a:t>
            </a:r>
            <a:r>
              <a:rPr lang="en-CA" sz="2400" dirty="0"/>
              <a:t>variable </a:t>
            </a:r>
            <a:r>
              <a:rPr lang="en-CA" sz="2400" b="1" i="1" dirty="0">
                <a:solidFill>
                  <a:schemeClr val="accent1"/>
                </a:solidFill>
              </a:rPr>
              <a:t>A holds 10</a:t>
            </a:r>
            <a:r>
              <a:rPr lang="en-CA" sz="2400" dirty="0"/>
              <a:t> and variable </a:t>
            </a:r>
            <a:r>
              <a:rPr lang="en-CA" sz="2400" b="1" i="1" dirty="0">
                <a:solidFill>
                  <a:schemeClr val="accent1"/>
                </a:solidFill>
              </a:rPr>
              <a:t>B holds </a:t>
            </a:r>
            <a:r>
              <a:rPr lang="en-CA" sz="2400" b="1" i="1" dirty="0" smtClean="0">
                <a:solidFill>
                  <a:schemeClr val="accent1"/>
                </a:solidFill>
              </a:rPr>
              <a:t>20</a:t>
            </a:r>
            <a:r>
              <a:rPr lang="en-CA" sz="2400" dirty="0" smtClean="0"/>
              <a:t>: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AC339B-719C-4CE5-AF2E-A1B863044A06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33862"/>
              </p:ext>
            </p:extLst>
          </p:nvPr>
        </p:nvGraphicFramePr>
        <p:xfrm>
          <a:off x="1035420" y="2814637"/>
          <a:ext cx="10623180" cy="333147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14303"/>
                <a:gridCol w="7207945"/>
                <a:gridCol w="2000932"/>
              </a:tblGrid>
              <a:tr h="3108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20736" marR="20736" marT="20736" marB="20736" anchor="ctr"/>
                </a:tc>
              </a:tr>
              <a:tr h="4397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Checks if the value of two operands is equal or not, if yes then condition becomes true.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== B)</a:t>
                      </a:r>
                      <a:r>
                        <a:rPr lang="en-CA" sz="1400" dirty="0">
                          <a:effectLst/>
                        </a:rPr>
                        <a:t> is not true.</a:t>
                      </a:r>
                    </a:p>
                  </a:txBody>
                  <a:tcPr marL="20736" marR="20736" marT="20736" marB="20736" anchor="ctr"/>
                </a:tc>
              </a:tr>
              <a:tr h="496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Checks if the value of two operands is equal or not, if values are not equal then condition becomes true.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!= B)</a:t>
                      </a:r>
                      <a:r>
                        <a:rPr lang="en-US" sz="1400" dirty="0">
                          <a:effectLst/>
                        </a:rPr>
                        <a:t> is true.</a:t>
                      </a:r>
                    </a:p>
                  </a:txBody>
                  <a:tcPr marL="20736" marR="20736" marT="20736" marB="20736" anchor="ctr"/>
                </a:tc>
              </a:tr>
              <a:tr h="496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&gt; B)</a:t>
                      </a:r>
                      <a:r>
                        <a:rPr lang="en-CA" sz="1400" dirty="0">
                          <a:effectLst/>
                        </a:rPr>
                        <a:t> is not true.</a:t>
                      </a:r>
                    </a:p>
                  </a:txBody>
                  <a:tcPr marL="20736" marR="20736" marT="20736" marB="20736" anchor="ctr"/>
                </a:tc>
              </a:tr>
              <a:tr h="4966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&lt; B)</a:t>
                      </a:r>
                      <a:r>
                        <a:rPr lang="en-US" sz="1400" dirty="0">
                          <a:effectLst/>
                        </a:rPr>
                        <a:t> is true.</a:t>
                      </a:r>
                    </a:p>
                  </a:txBody>
                  <a:tcPr marL="20736" marR="20736" marT="20736" marB="20736" anchor="ctr"/>
                </a:tc>
              </a:tr>
              <a:tr h="451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&gt;= B)</a:t>
                      </a:r>
                      <a:r>
                        <a:rPr lang="en-CA" sz="1400" dirty="0">
                          <a:effectLst/>
                        </a:rPr>
                        <a:t> is not true.</a:t>
                      </a:r>
                    </a:p>
                  </a:txBody>
                  <a:tcPr marL="20736" marR="20736" marT="20736" marB="20736" anchor="ctr"/>
                </a:tc>
              </a:tr>
              <a:tr h="5894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20736" marR="20736" marT="20736" marB="2073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&lt;= B)</a:t>
                      </a:r>
                      <a:r>
                        <a:rPr lang="en-US" sz="1400" dirty="0">
                          <a:effectLst/>
                        </a:rPr>
                        <a:t> is true.</a:t>
                      </a:r>
                    </a:p>
                  </a:txBody>
                  <a:tcPr marL="20736" marR="20736" marT="20736" marB="20736" anchor="ctr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935538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52940"/>
            <a:ext cx="6176963" cy="52034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CA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main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CA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21, b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 a == b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1 - a is equal to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 \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n"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1 - a is not equal to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 \n"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 a &lt; b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2 - a is less than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 \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n"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2 - a is not less than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 \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n"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 a &gt; b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3 - a is greater than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 \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n"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  <a:r>
              <a:rPr lang="en-CA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3 - a is not greater than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 \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n"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Relational Operators – </a:t>
            </a:r>
            <a:r>
              <a:rPr lang="en-CA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5AF245-A1A4-4AE1-A990-62A32790A6C1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3800" y="1152940"/>
            <a:ext cx="4162425" cy="5203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CA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CA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Line 1 - a is not equal to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2 - a is not less than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3 - a is greater than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197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Following table shows all the logical operators supported by C </a:t>
            </a:r>
            <a:r>
              <a:rPr lang="en-CA" dirty="0" smtClean="0"/>
              <a:t>language.</a:t>
            </a:r>
          </a:p>
          <a:p>
            <a:r>
              <a:rPr lang="en-CA" dirty="0" smtClean="0"/>
              <a:t>Assume </a:t>
            </a:r>
            <a:r>
              <a:rPr lang="en-CA" dirty="0"/>
              <a:t>variable </a:t>
            </a:r>
            <a:r>
              <a:rPr lang="en-CA" b="1" i="1" dirty="0">
                <a:solidFill>
                  <a:schemeClr val="accent1"/>
                </a:solidFill>
              </a:rPr>
              <a:t>A holds 1</a:t>
            </a:r>
            <a:r>
              <a:rPr lang="en-CA" dirty="0"/>
              <a:t> and variable </a:t>
            </a:r>
            <a:r>
              <a:rPr lang="en-CA" b="1" i="1" dirty="0">
                <a:solidFill>
                  <a:schemeClr val="accent1"/>
                </a:solidFill>
              </a:rPr>
              <a:t>B holds </a:t>
            </a:r>
            <a:r>
              <a:rPr lang="en-CA" b="1" i="1" dirty="0" smtClean="0">
                <a:solidFill>
                  <a:schemeClr val="accent1"/>
                </a:solidFill>
              </a:rPr>
              <a:t>0</a:t>
            </a:r>
            <a:r>
              <a:rPr lang="en-CA" dirty="0"/>
              <a:t>: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98FE06-7923-47B9-8D33-BFF056AC430A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9718"/>
              </p:ext>
            </p:extLst>
          </p:nvPr>
        </p:nvGraphicFramePr>
        <p:xfrm>
          <a:off x="1106541" y="3100388"/>
          <a:ext cx="9795641" cy="307657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29712"/>
                <a:gridCol w="6295696"/>
                <a:gridCol w="2270233"/>
              </a:tblGrid>
              <a:tr h="3979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35319" marR="35319" marT="35319" marB="353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35319" marR="35319" marT="35319" marB="353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35319" marR="35319" marT="35319" marB="35319" anchor="ctr"/>
                </a:tc>
              </a:tr>
              <a:tr h="7148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en-US" sz="1800" b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5319" marR="35319" marT="35319" marB="35319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35319" marR="35319" marT="35319" marB="3531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&amp;&amp; B)</a:t>
                      </a:r>
                      <a:r>
                        <a:rPr lang="en-US" sz="1800" dirty="0">
                          <a:effectLst/>
                        </a:rPr>
                        <a:t> is false.</a:t>
                      </a:r>
                    </a:p>
                  </a:txBody>
                  <a:tcPr marL="35319" marR="35319" marT="35319" marB="35319" anchor="ctr"/>
                </a:tc>
              </a:tr>
              <a:tr h="778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en-US" sz="1800" b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5319" marR="35319" marT="35319" marB="35319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35319" marR="35319" marT="35319" marB="3531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 || B)</a:t>
                      </a:r>
                      <a:r>
                        <a:rPr lang="en-US" sz="1800" dirty="0">
                          <a:effectLst/>
                        </a:rPr>
                        <a:t> is true.</a:t>
                      </a:r>
                    </a:p>
                  </a:txBody>
                  <a:tcPr marL="35319" marR="35319" marT="35319" marB="35319" anchor="ctr"/>
                </a:tc>
              </a:tr>
              <a:tr h="11848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en-US" sz="1800" b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5319" marR="35319" marT="35319" marB="35319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35319" marR="35319" marT="35319" marB="35319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!(A &amp;&amp; B)</a:t>
                      </a:r>
                      <a:r>
                        <a:rPr lang="en-US" sz="1800" dirty="0">
                          <a:effectLst/>
                        </a:rPr>
                        <a:t> is true.</a:t>
                      </a:r>
                    </a:p>
                  </a:txBody>
                  <a:tcPr marL="35319" marR="35319" marT="35319" marB="3531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8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52940"/>
            <a:ext cx="6176963" cy="52034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oid main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a = 5, b = 20;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if ( a &lt; 10 &amp;&amp; b &gt; 20 )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1 - Condition is true\n"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if ( a == 10 || b == 5 )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2 - Condition is true\n"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if (!(a == b))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("Line 3 - Condition is true\n"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Logical Operators </a:t>
            </a:r>
            <a:r>
              <a:rPr lang="en-CA" dirty="0" smtClean="0"/>
              <a:t>– </a:t>
            </a:r>
            <a:r>
              <a:rPr lang="en-CA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B5ED84-8F90-405E-BD42-D77848D08F2E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543800" y="1152940"/>
            <a:ext cx="4162425" cy="5203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CA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CA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3 - Condition is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following assignment operators supported by C language</a:t>
            </a:r>
            <a:r>
              <a:rPr lang="en-CA" dirty="0" smtClean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6B4A60-4E4B-4E72-8D0A-F69515A808A3}" type="datetime1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6167"/>
              </p:ext>
            </p:extLst>
          </p:nvPr>
        </p:nvGraphicFramePr>
        <p:xfrm>
          <a:off x="1040525" y="2386847"/>
          <a:ext cx="10457791" cy="379011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89141"/>
                <a:gridCol w="6126058"/>
                <a:gridCol w="3142592"/>
              </a:tblGrid>
              <a:tr h="3788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15059" marR="15059" marT="15059" marB="15059" anchor="ctr"/>
                </a:tc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A + B</a:t>
                      </a:r>
                      <a:r>
                        <a:rPr lang="en-CA" sz="1400" dirty="0">
                          <a:effectLst/>
                        </a:rPr>
                        <a:t> will assign value of A + B into C</a:t>
                      </a:r>
                    </a:p>
                  </a:txBody>
                  <a:tcPr marL="15059" marR="15059" marT="15059" marB="15059" anchor="ctr"/>
                </a:tc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+=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+= A</a:t>
                      </a:r>
                      <a:r>
                        <a:rPr lang="en-CA" sz="1400" dirty="0">
                          <a:effectLst/>
                        </a:rPr>
                        <a:t> is equivalent to C = C + A</a:t>
                      </a:r>
                    </a:p>
                  </a:txBody>
                  <a:tcPr marL="15059" marR="15059" marT="15059" marB="15059" anchor="ctr"/>
                </a:tc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-=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-= A</a:t>
                      </a:r>
                      <a:r>
                        <a:rPr lang="en-CA" sz="1400" dirty="0">
                          <a:effectLst/>
                        </a:rPr>
                        <a:t> is equivalent to C = C - A</a:t>
                      </a:r>
                    </a:p>
                  </a:txBody>
                  <a:tcPr marL="15059" marR="15059" marT="15059" marB="15059" anchor="ctr"/>
                </a:tc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*=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*= A</a:t>
                      </a:r>
                      <a:r>
                        <a:rPr lang="en-CA" sz="1400" dirty="0">
                          <a:effectLst/>
                        </a:rPr>
                        <a:t> is equivalent to C = C * A</a:t>
                      </a:r>
                    </a:p>
                  </a:txBody>
                  <a:tcPr marL="15059" marR="15059" marT="15059" marB="15059" anchor="ctr"/>
                </a:tc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/=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/= A</a:t>
                      </a:r>
                      <a:r>
                        <a:rPr lang="en-CA" sz="1400" dirty="0">
                          <a:effectLst/>
                        </a:rPr>
                        <a:t> is equivalent to C = C / A</a:t>
                      </a:r>
                    </a:p>
                  </a:txBody>
                  <a:tcPr marL="15059" marR="15059" marT="15059" marB="15059" anchor="ctr"/>
                </a:tc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%=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15059" marR="15059" marT="15059" marB="15059" anchor="ctr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%= A</a:t>
                      </a:r>
                      <a:r>
                        <a:rPr lang="en-CA" sz="1400" dirty="0">
                          <a:effectLst/>
                        </a:rPr>
                        <a:t> is equivalent to C = C % A</a:t>
                      </a:r>
                    </a:p>
                  </a:txBody>
                  <a:tcPr marL="15059" marR="15059" marT="15059" marB="1505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1252</Words>
  <Application>Microsoft Office PowerPoint</Application>
  <PresentationFormat>Widescreen</PresentationFormat>
  <Paragraphs>321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Berlin Sans FB Demi</vt:lpstr>
      <vt:lpstr>Century Gothic</vt:lpstr>
      <vt:lpstr>Consolas</vt:lpstr>
      <vt:lpstr>Times New Roman</vt:lpstr>
      <vt:lpstr>Wingdings</vt:lpstr>
      <vt:lpstr>Presentation level design</vt:lpstr>
      <vt:lpstr>Operators in C</vt:lpstr>
      <vt:lpstr>What are Operators?</vt:lpstr>
      <vt:lpstr>Arithmetic Operators</vt:lpstr>
      <vt:lpstr>Arithmetic Operators – Example</vt:lpstr>
      <vt:lpstr>Relational Operators</vt:lpstr>
      <vt:lpstr>Relational Operators – Example</vt:lpstr>
      <vt:lpstr>Logical Operators</vt:lpstr>
      <vt:lpstr>Logical Operators – Example</vt:lpstr>
      <vt:lpstr>Assignment Operators</vt:lpstr>
      <vt:lpstr>Assignment Operators – Example</vt:lpstr>
      <vt:lpstr>Misc. Operators</vt:lpstr>
      <vt:lpstr>Integer Types – Example</vt:lpstr>
      <vt:lpstr>Operators Precedence in C</vt:lpstr>
      <vt:lpstr>Operators Precedence in C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2015-01-21T16:18:22Z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