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90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0515600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 </a:t>
            </a:r>
            <a:r>
              <a:rPr lang="en-US" dirty="0" smtClean="0"/>
              <a:t>Maninder Kaur</a:t>
            </a:r>
          </a:p>
          <a:p>
            <a:r>
              <a:rPr lang="en-US" b="1" dirty="0" smtClean="0"/>
              <a:t>Email: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maninder.kaur2@sheridancollege.ca</a:t>
            </a:r>
            <a:endParaRPr lang="en-US" dirty="0" smtClean="0"/>
          </a:p>
          <a:p>
            <a:r>
              <a:rPr lang="en-US" b="1" dirty="0" smtClean="0"/>
              <a:t>Course</a:t>
            </a:r>
            <a:r>
              <a:rPr lang="en-US" b="1" smtClean="0"/>
              <a:t>:</a:t>
            </a:r>
            <a:r>
              <a:rPr lang="en-US" smtClean="0"/>
              <a:t> </a:t>
            </a:r>
            <a:r>
              <a:rPr lang="en-US"/>
              <a:t>PROG20799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4"/>
            <a:ext cx="9144000" cy="2816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in</a:t>
            </a:r>
            <a:br>
              <a:rPr lang="en-US" dirty="0" smtClean="0"/>
            </a:br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49116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 x +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nSum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%d",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("Enter value of a and b: 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("%d %d", &amp;a, &amp;b);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sum(a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Without </a:t>
            </a:r>
            <a:r>
              <a:rPr lang="en-CA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3600" dirty="0"/>
              <a:t> and </a:t>
            </a:r>
            <a:r>
              <a:rPr lang="en-CA" sz="3600" dirty="0" smtClean="0"/>
              <a:t>With Parameters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2941"/>
            <a:ext cx="10515600" cy="505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sum()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a, b,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("Enter two numbers: 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("%d %d", &amp;a, &amp;b);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result = sum();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nSum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%d", 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With </a:t>
            </a:r>
            <a:r>
              <a:rPr lang="en-CA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3600" dirty="0"/>
              <a:t> and </a:t>
            </a:r>
            <a:r>
              <a:rPr lang="en-CA" sz="3600" dirty="0" smtClean="0"/>
              <a:t>Without Parameters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49654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 x +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a, b,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("Enter value of a and b: 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("%d %d", &amp;a, &amp;b);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sum(a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nSum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%d",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With </a:t>
            </a:r>
            <a:r>
              <a:rPr lang="en-CA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3600" dirty="0"/>
              <a:t> and </a:t>
            </a:r>
            <a:r>
              <a:rPr lang="en-CA" sz="3600" dirty="0" smtClean="0"/>
              <a:t>With Parameters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1741492"/>
          </a:xfrm>
        </p:spPr>
        <p:txBody>
          <a:bodyPr>
            <a:normAutofit/>
          </a:bodyPr>
          <a:lstStyle/>
          <a:p>
            <a:r>
              <a:rPr lang="en-CA" sz="1800" dirty="0"/>
              <a:t>A function declaration tells the compiler about a function name and how to call the </a:t>
            </a:r>
            <a:r>
              <a:rPr lang="en-CA" sz="1800" dirty="0" smtClean="0"/>
              <a:t>function.</a:t>
            </a:r>
          </a:p>
          <a:p>
            <a:r>
              <a:rPr lang="en-CA" sz="1800" dirty="0" smtClean="0"/>
              <a:t>The </a:t>
            </a:r>
            <a:r>
              <a:rPr lang="en-CA" sz="1800" dirty="0"/>
              <a:t>actual body of the function can be defined separately</a:t>
            </a:r>
            <a:r>
              <a:rPr lang="en-CA" sz="1800" dirty="0" smtClean="0"/>
              <a:t>.</a:t>
            </a:r>
            <a:endParaRPr lang="en-CA" sz="1800" dirty="0"/>
          </a:p>
          <a:p>
            <a:r>
              <a:rPr lang="en-CA" sz="1800" dirty="0"/>
              <a:t>A function declaration has the following parts: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Declarations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71600" y="2942614"/>
            <a:ext cx="7288306" cy="406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 parameter list );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838200" y="3499961"/>
            <a:ext cx="10515600" cy="42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For the above defined function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r>
              <a:rPr lang="en-CA" sz="1800" dirty="0" smtClean="0"/>
              <a:t>, </a:t>
            </a:r>
            <a:r>
              <a:rPr lang="en-CA" sz="1800" dirty="0"/>
              <a:t>following is the function declaration</a:t>
            </a:r>
            <a:r>
              <a:rPr lang="en-CA" sz="1800" dirty="0" smtClean="0"/>
              <a:t>:</a:t>
            </a:r>
            <a:endParaRPr lang="en-CA" sz="18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371600" y="3883567"/>
            <a:ext cx="7288306" cy="406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num2);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838200" y="4490871"/>
            <a:ext cx="10515600" cy="5663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Parameter names are not important in function declaration only their type is required, so following is also valid declaration: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371600" y="5054177"/>
            <a:ext cx="7288306" cy="406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38200" y="5669315"/>
            <a:ext cx="10515600" cy="687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CA" sz="1800" dirty="0"/>
              <a:t>Function declaration is required when you define a function in one source file and you call that function in another file. In such case you should declare the function at the top of the file calling the function.</a:t>
            </a:r>
          </a:p>
        </p:txBody>
      </p:sp>
    </p:spTree>
    <p:extLst>
      <p:ext uri="{BB962C8B-B14F-4D97-AF65-F5344CB8AC3E}">
        <p14:creationId xmlns:p14="http://schemas.microsoft.com/office/powerpoint/2010/main" val="7329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49654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CA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/* Function declaration */</a:t>
            </a:r>
            <a:endParaRPr lang="en-C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a, b,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("Enter value of a and b: 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("%d %d", &amp;a, &amp;b);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sum(a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nSum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%d",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result = x +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With </a:t>
            </a:r>
            <a:r>
              <a:rPr lang="en-CA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3600" dirty="0"/>
              <a:t> and </a:t>
            </a:r>
            <a:r>
              <a:rPr lang="en-CA" sz="3600" dirty="0" smtClean="0"/>
              <a:t>With Parameters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Let’s try some programs in C language, using functions:</a:t>
            </a:r>
          </a:p>
          <a:p>
            <a:pPr lvl="1"/>
            <a:r>
              <a:rPr lang="en-CA" dirty="0" smtClean="0"/>
              <a:t>Program </a:t>
            </a:r>
            <a:r>
              <a:rPr lang="en-CA" dirty="0"/>
              <a:t>that finds the area of a rectangle using function and prints its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Program </a:t>
            </a:r>
            <a:r>
              <a:rPr lang="en-CA" dirty="0"/>
              <a:t>to Convert Temperature from Degree Centigrade to Fahrenheit using </a:t>
            </a:r>
            <a:r>
              <a:rPr lang="en-CA" dirty="0" smtClean="0"/>
              <a:t>Function.</a:t>
            </a:r>
          </a:p>
          <a:p>
            <a:pPr lvl="1"/>
            <a:r>
              <a:rPr lang="en-CA" dirty="0"/>
              <a:t>Program to find the largest of three using </a:t>
            </a:r>
            <a:r>
              <a:rPr lang="en-CA" dirty="0" smtClean="0"/>
              <a:t>functions.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Problems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function is a </a:t>
            </a:r>
            <a:r>
              <a:rPr lang="en-CA" dirty="0">
                <a:solidFill>
                  <a:schemeClr val="accent2"/>
                </a:solidFill>
              </a:rPr>
              <a:t>group of statements that together perform a </a:t>
            </a:r>
            <a:r>
              <a:rPr lang="en-CA" dirty="0" smtClean="0">
                <a:solidFill>
                  <a:schemeClr val="accent2"/>
                </a:solidFill>
              </a:rPr>
              <a:t>task.</a:t>
            </a:r>
          </a:p>
          <a:p>
            <a:r>
              <a:rPr lang="en-CA" dirty="0" smtClean="0"/>
              <a:t>Every </a:t>
            </a:r>
            <a:r>
              <a:rPr lang="en-CA" dirty="0"/>
              <a:t>C program </a:t>
            </a:r>
            <a:r>
              <a:rPr lang="en-CA" dirty="0">
                <a:solidFill>
                  <a:schemeClr val="accent5"/>
                </a:solidFill>
              </a:rPr>
              <a:t>has at least one function </a:t>
            </a:r>
            <a:r>
              <a:rPr lang="en-CA" dirty="0"/>
              <a:t>which is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 smtClean="0"/>
              <a:t>.</a:t>
            </a:r>
          </a:p>
          <a:p>
            <a:r>
              <a:rPr lang="en-CA" dirty="0"/>
              <a:t>M</a:t>
            </a:r>
            <a:r>
              <a:rPr lang="en-CA" dirty="0" smtClean="0"/>
              <a:t>ost of the </a:t>
            </a:r>
            <a:r>
              <a:rPr lang="en-CA" dirty="0"/>
              <a:t>programs can define additional functions.</a:t>
            </a:r>
          </a:p>
          <a:p>
            <a:r>
              <a:rPr lang="en-CA" dirty="0" smtClean="0"/>
              <a:t>You </a:t>
            </a:r>
            <a:r>
              <a:rPr lang="en-CA" dirty="0"/>
              <a:t>can divide up your code into separate </a:t>
            </a:r>
            <a:r>
              <a:rPr lang="en-CA" dirty="0" smtClean="0"/>
              <a:t>functions.</a:t>
            </a:r>
          </a:p>
          <a:p>
            <a:pPr lvl="1"/>
            <a:r>
              <a:rPr lang="en-CA" dirty="0" smtClean="0"/>
              <a:t>How </a:t>
            </a:r>
            <a:r>
              <a:rPr lang="en-CA" dirty="0"/>
              <a:t>you divide up your code among different functions is up to you, but logically the division usually is so each function performs a specific task</a:t>
            </a:r>
            <a:r>
              <a:rPr lang="en-CA" dirty="0" smtClean="0"/>
              <a:t>.</a:t>
            </a:r>
          </a:p>
          <a:p>
            <a:r>
              <a:rPr lang="en-CA" dirty="0"/>
              <a:t>A function is known with various names like a </a:t>
            </a:r>
            <a:r>
              <a:rPr lang="en-CA" dirty="0">
                <a:solidFill>
                  <a:schemeClr val="accent5"/>
                </a:solidFill>
              </a:rPr>
              <a:t>method</a:t>
            </a:r>
            <a:r>
              <a:rPr lang="en-CA" dirty="0"/>
              <a:t> or a </a:t>
            </a:r>
            <a:r>
              <a:rPr lang="en-CA" dirty="0">
                <a:solidFill>
                  <a:schemeClr val="accent5"/>
                </a:solidFill>
              </a:rPr>
              <a:t>sub-routine</a:t>
            </a:r>
            <a:r>
              <a:rPr lang="en-CA" dirty="0"/>
              <a:t> or a </a:t>
            </a:r>
            <a:r>
              <a:rPr lang="en-CA" dirty="0">
                <a:solidFill>
                  <a:schemeClr val="accent5"/>
                </a:solidFill>
              </a:rPr>
              <a:t>procedure</a:t>
            </a:r>
            <a:r>
              <a:rPr lang="en-CA" dirty="0"/>
              <a:t>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-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function </a:t>
            </a:r>
            <a:r>
              <a:rPr lang="en-CA" b="1" dirty="0">
                <a:solidFill>
                  <a:schemeClr val="accent5"/>
                </a:solidFill>
              </a:rPr>
              <a:t>declaration</a:t>
            </a:r>
            <a:r>
              <a:rPr lang="en-CA" dirty="0">
                <a:solidFill>
                  <a:schemeClr val="accent5"/>
                </a:solidFill>
              </a:rPr>
              <a:t> </a:t>
            </a:r>
            <a:r>
              <a:rPr lang="en-CA" dirty="0"/>
              <a:t>tells the compiler about a </a:t>
            </a:r>
            <a:r>
              <a:rPr lang="en-CA" dirty="0" smtClean="0"/>
              <a:t>function's:</a:t>
            </a:r>
          </a:p>
          <a:p>
            <a:pPr lvl="1"/>
            <a:r>
              <a:rPr lang="en-CA" dirty="0" smtClean="0"/>
              <a:t>Name</a:t>
            </a:r>
          </a:p>
          <a:p>
            <a:pPr lvl="1"/>
            <a:r>
              <a:rPr lang="en-CA" dirty="0" smtClean="0"/>
              <a:t>Return Type</a:t>
            </a:r>
          </a:p>
          <a:p>
            <a:pPr lvl="1"/>
            <a:r>
              <a:rPr lang="en-CA" dirty="0" smtClean="0"/>
              <a:t>Parameters</a:t>
            </a:r>
          </a:p>
          <a:p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function </a:t>
            </a:r>
            <a:r>
              <a:rPr lang="en-CA" b="1" dirty="0">
                <a:solidFill>
                  <a:schemeClr val="accent5"/>
                </a:solidFill>
              </a:rPr>
              <a:t>definition</a:t>
            </a:r>
            <a:r>
              <a:rPr lang="en-CA" dirty="0">
                <a:solidFill>
                  <a:schemeClr val="accent5"/>
                </a:solidFill>
              </a:rPr>
              <a:t> </a:t>
            </a:r>
            <a:r>
              <a:rPr lang="en-CA" dirty="0"/>
              <a:t>provides the actual body of the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-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66115"/>
            <a:ext cx="10515600" cy="15131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 parameter list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body of the function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332328"/>
            <a:ext cx="10515600" cy="832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The general form of a function definition in C programming language is as follows</a:t>
            </a:r>
            <a:r>
              <a:rPr lang="en-CA" sz="2400" dirty="0" smtClean="0"/>
              <a:t>:</a:t>
            </a:r>
            <a:endParaRPr lang="en-CA" sz="24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4325725"/>
            <a:ext cx="10515600" cy="832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sz="2400" dirty="0"/>
              <a:t>A function definition in C programming language consists of a </a:t>
            </a:r>
            <a:r>
              <a:rPr lang="en-CA" sz="2400" i="1" dirty="0">
                <a:solidFill>
                  <a:schemeClr val="accent5"/>
                </a:solidFill>
              </a:rPr>
              <a:t>function header </a:t>
            </a:r>
            <a:r>
              <a:rPr lang="en-CA" sz="2400" dirty="0"/>
              <a:t>and a </a:t>
            </a:r>
            <a:r>
              <a:rPr lang="en-CA" sz="2400" i="1" dirty="0">
                <a:solidFill>
                  <a:schemeClr val="accent5"/>
                </a:solidFill>
              </a:rPr>
              <a:t>function body</a:t>
            </a:r>
            <a:r>
              <a:rPr lang="en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3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dirty="0" smtClean="0"/>
              <a:t>Here </a:t>
            </a:r>
            <a:r>
              <a:rPr lang="en-CA" dirty="0"/>
              <a:t>are all the parts of a function</a:t>
            </a:r>
            <a:r>
              <a:rPr lang="en-CA" dirty="0" smtClean="0"/>
              <a:t>:</a:t>
            </a:r>
            <a:endParaRPr lang="en-CA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b="1" dirty="0">
                <a:solidFill>
                  <a:schemeClr val="accent5"/>
                </a:solidFill>
              </a:rPr>
              <a:t>Return </a:t>
            </a:r>
            <a:r>
              <a:rPr lang="en-CA" b="1" dirty="0" smtClean="0">
                <a:solidFill>
                  <a:schemeClr val="accent5"/>
                </a:solidFill>
              </a:rPr>
              <a:t>Type:</a:t>
            </a:r>
            <a:endParaRPr lang="en-CA" dirty="0" smtClean="0">
              <a:solidFill>
                <a:schemeClr val="accent5"/>
              </a:solidFill>
            </a:endParaRPr>
          </a:p>
          <a:p>
            <a:pPr lvl="1">
              <a:spcBef>
                <a:spcPts val="0"/>
              </a:spcBef>
            </a:pPr>
            <a:r>
              <a:rPr lang="en-CA" dirty="0" smtClean="0"/>
              <a:t>A </a:t>
            </a:r>
            <a:r>
              <a:rPr lang="en-CA" dirty="0"/>
              <a:t>function may return a </a:t>
            </a:r>
            <a:r>
              <a:rPr lang="en-CA" dirty="0" smtClean="0"/>
              <a:t>value.</a:t>
            </a:r>
          </a:p>
          <a:p>
            <a:pPr lvl="1">
              <a:spcBef>
                <a:spcPts val="0"/>
              </a:spcBef>
            </a:pPr>
            <a:r>
              <a:rPr lang="en-CA" dirty="0" smtClean="0"/>
              <a:t>The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dirty="0"/>
              <a:t> is the </a:t>
            </a:r>
            <a:r>
              <a:rPr lang="en-CA" b="1" dirty="0">
                <a:solidFill>
                  <a:schemeClr val="accent5"/>
                </a:solidFill>
              </a:rPr>
              <a:t>data type </a:t>
            </a:r>
            <a:r>
              <a:rPr lang="en-CA" dirty="0"/>
              <a:t>of the value the function </a:t>
            </a:r>
            <a:r>
              <a:rPr lang="en-CA" dirty="0" smtClean="0"/>
              <a:t>returns.</a:t>
            </a:r>
          </a:p>
          <a:p>
            <a:pPr lvl="1">
              <a:spcBef>
                <a:spcPts val="0"/>
              </a:spcBef>
            </a:pPr>
            <a:r>
              <a:rPr lang="en-CA" dirty="0" smtClean="0"/>
              <a:t>Some </a:t>
            </a:r>
            <a:r>
              <a:rPr lang="en-CA" dirty="0"/>
              <a:t>functions perform the desired operations without returning a value. In this case, the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dirty="0"/>
              <a:t> is the keyword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 smtClean="0"/>
              <a:t>.</a:t>
            </a:r>
          </a:p>
          <a:p>
            <a:pPr>
              <a:spcBef>
                <a:spcPts val="0"/>
              </a:spcBef>
            </a:pPr>
            <a:endParaRPr lang="en-CA" sz="9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b="1" dirty="0">
                <a:solidFill>
                  <a:schemeClr val="accent5"/>
                </a:solidFill>
              </a:rPr>
              <a:t>Function </a:t>
            </a:r>
            <a:r>
              <a:rPr lang="en-CA" b="1" dirty="0" smtClean="0">
                <a:solidFill>
                  <a:schemeClr val="accent5"/>
                </a:solidFill>
              </a:rPr>
              <a:t>Name:</a:t>
            </a:r>
            <a:endParaRPr lang="en-CA" dirty="0" smtClean="0">
              <a:solidFill>
                <a:schemeClr val="accent5"/>
              </a:solidFill>
            </a:endParaRPr>
          </a:p>
          <a:p>
            <a:pPr lvl="1">
              <a:spcBef>
                <a:spcPts val="0"/>
              </a:spcBef>
            </a:pPr>
            <a:r>
              <a:rPr lang="en-CA" dirty="0" smtClean="0"/>
              <a:t>This </a:t>
            </a:r>
            <a:r>
              <a:rPr lang="en-CA" dirty="0"/>
              <a:t>is the actual name of the </a:t>
            </a:r>
            <a:r>
              <a:rPr lang="en-CA" dirty="0" smtClean="0"/>
              <a:t>function.</a:t>
            </a:r>
          </a:p>
          <a:p>
            <a:pPr lvl="1">
              <a:spcBef>
                <a:spcPts val="0"/>
              </a:spcBef>
            </a:pPr>
            <a:r>
              <a:rPr lang="en-CA" dirty="0" smtClean="0"/>
              <a:t>The </a:t>
            </a:r>
            <a:r>
              <a:rPr lang="en-CA" dirty="0"/>
              <a:t>function name and the parameter list together constitute the </a:t>
            </a:r>
            <a:r>
              <a:rPr lang="en-CA" i="1" dirty="0">
                <a:solidFill>
                  <a:schemeClr val="accent5"/>
                </a:solidFill>
              </a:rPr>
              <a:t>function signature</a:t>
            </a:r>
            <a:r>
              <a:rPr lang="en-CA" dirty="0" smtClean="0"/>
              <a:t>.</a:t>
            </a:r>
          </a:p>
          <a:p>
            <a:pPr>
              <a:spcBef>
                <a:spcPts val="0"/>
              </a:spcBef>
            </a:pPr>
            <a:endParaRPr lang="en-CA" sz="1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b="1" dirty="0" smtClean="0">
                <a:solidFill>
                  <a:schemeClr val="accent5"/>
                </a:solidFill>
              </a:rPr>
              <a:t>Parameters:</a:t>
            </a:r>
            <a:endParaRPr lang="en-CA" dirty="0" smtClean="0">
              <a:solidFill>
                <a:schemeClr val="accent5"/>
              </a:solidFill>
            </a:endParaRPr>
          </a:p>
          <a:p>
            <a:pPr lvl="1">
              <a:spcBef>
                <a:spcPts val="0"/>
              </a:spcBef>
            </a:pPr>
            <a:r>
              <a:rPr lang="en-CA" dirty="0" smtClean="0"/>
              <a:t>When </a:t>
            </a:r>
            <a:r>
              <a:rPr lang="en-CA" dirty="0"/>
              <a:t>a function is invoked, </a:t>
            </a:r>
            <a:r>
              <a:rPr lang="en-CA" dirty="0">
                <a:solidFill>
                  <a:schemeClr val="accent5"/>
                </a:solidFill>
              </a:rPr>
              <a:t>you pass a value to the </a:t>
            </a:r>
            <a:r>
              <a:rPr lang="en-CA" dirty="0" smtClean="0">
                <a:solidFill>
                  <a:schemeClr val="accent5"/>
                </a:solidFill>
              </a:rPr>
              <a:t>parameter</a:t>
            </a:r>
            <a:r>
              <a:rPr lang="en-CA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CA" dirty="0" smtClean="0"/>
              <a:t>This </a:t>
            </a:r>
            <a:r>
              <a:rPr lang="en-CA" dirty="0"/>
              <a:t>value is referred to as actual parameter or </a:t>
            </a:r>
            <a:r>
              <a:rPr lang="en-CA" dirty="0" smtClean="0"/>
              <a:t>argument.</a:t>
            </a:r>
          </a:p>
          <a:p>
            <a:pPr lvl="1">
              <a:spcBef>
                <a:spcPts val="0"/>
              </a:spcBef>
            </a:pPr>
            <a:r>
              <a:rPr lang="en-CA" dirty="0" smtClean="0"/>
              <a:t>The </a:t>
            </a:r>
            <a:r>
              <a:rPr lang="en-CA" dirty="0"/>
              <a:t>parameter list refers to the type, order, and number of the parameters of a </a:t>
            </a:r>
            <a:r>
              <a:rPr lang="en-CA" dirty="0" smtClean="0"/>
              <a:t>function.</a:t>
            </a:r>
          </a:p>
          <a:p>
            <a:pPr lvl="1">
              <a:spcBef>
                <a:spcPts val="0"/>
              </a:spcBef>
            </a:pPr>
            <a:r>
              <a:rPr lang="en-CA" dirty="0" smtClean="0"/>
              <a:t>Parameters </a:t>
            </a:r>
            <a:r>
              <a:rPr lang="en-CA" dirty="0"/>
              <a:t>are optional; that is, a function may contain no parameters</a:t>
            </a:r>
            <a:r>
              <a:rPr lang="en-CA" dirty="0" smtClean="0"/>
              <a:t>.</a:t>
            </a:r>
          </a:p>
          <a:p>
            <a:pPr>
              <a:spcBef>
                <a:spcPts val="0"/>
              </a:spcBef>
            </a:pPr>
            <a:endParaRPr lang="en-CA" sz="11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b="1" dirty="0">
                <a:solidFill>
                  <a:schemeClr val="accent5"/>
                </a:solidFill>
              </a:rPr>
              <a:t>Function </a:t>
            </a:r>
            <a:r>
              <a:rPr lang="en-CA" b="1" dirty="0" smtClean="0">
                <a:solidFill>
                  <a:schemeClr val="accent5"/>
                </a:solidFill>
              </a:rPr>
              <a:t>Body:</a:t>
            </a:r>
            <a:endParaRPr lang="en-CA" dirty="0" smtClean="0">
              <a:solidFill>
                <a:schemeClr val="accent5"/>
              </a:solidFill>
            </a:endParaRPr>
          </a:p>
          <a:p>
            <a:pPr lvl="1">
              <a:spcBef>
                <a:spcPts val="0"/>
              </a:spcBef>
            </a:pPr>
            <a:r>
              <a:rPr lang="en-CA" dirty="0" smtClean="0"/>
              <a:t>The </a:t>
            </a:r>
            <a:r>
              <a:rPr lang="en-CA" dirty="0"/>
              <a:t>function body contains a collection of statements that define what the function does.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543800" y="1015539"/>
            <a:ext cx="4419600" cy="1041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parameter list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body of the function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23751"/>
            <a:ext cx="10515600" cy="2973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num1 + num2;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332327"/>
            <a:ext cx="10515600" cy="980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Following is the source code for a function called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This </a:t>
            </a:r>
            <a:r>
              <a:rPr lang="en-CA" sz="2000" dirty="0"/>
              <a:t>function takes two parameters num1 and num2 and returns the </a:t>
            </a:r>
            <a:r>
              <a:rPr lang="en-CA" sz="2000" dirty="0" smtClean="0"/>
              <a:t>sum of two.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777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CA" dirty="0" smtClean="0"/>
              <a:t>To </a:t>
            </a:r>
            <a:r>
              <a:rPr lang="en-CA" dirty="0"/>
              <a:t>use a function, you will have to call that function to perform the defined task</a:t>
            </a:r>
            <a:r>
              <a:rPr lang="en-CA" dirty="0" smtClean="0"/>
              <a:t>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>
                <a:solidFill>
                  <a:schemeClr val="accent2"/>
                </a:solidFill>
              </a:rPr>
              <a:t>When a program calls a function, program control is transferred to the called </a:t>
            </a:r>
            <a:r>
              <a:rPr lang="en-CA" dirty="0" smtClean="0">
                <a:solidFill>
                  <a:schemeClr val="accent2"/>
                </a:solidFill>
              </a:rPr>
              <a:t>function.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A </a:t>
            </a:r>
            <a:r>
              <a:rPr lang="en-CA" dirty="0"/>
              <a:t>called function performs defined task and when its return statement is executed or when its function-ending closing brace is reached, it returns program control back to the main program</a:t>
            </a:r>
            <a:r>
              <a:rPr lang="en-CA" dirty="0" smtClean="0"/>
              <a:t>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/>
              <a:t>To call a </a:t>
            </a:r>
            <a:r>
              <a:rPr lang="en-CA" dirty="0" smtClean="0"/>
              <a:t>function, </a:t>
            </a:r>
            <a:r>
              <a:rPr lang="en-CA" dirty="0"/>
              <a:t>you simply need to pass the required parameters along with function </a:t>
            </a:r>
            <a:r>
              <a:rPr lang="en-CA" dirty="0" smtClean="0"/>
              <a:t>name.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Four ways to work with functions:</a:t>
            </a:r>
          </a:p>
          <a:p>
            <a:pPr lvl="1"/>
            <a:r>
              <a:rPr lang="en-CA" dirty="0" smtClean="0"/>
              <a:t>Without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dirty="0" smtClean="0"/>
              <a:t> and without parameters.</a:t>
            </a:r>
          </a:p>
          <a:p>
            <a:pPr lvl="1"/>
            <a:r>
              <a:rPr lang="en-CA" dirty="0" smtClean="0"/>
              <a:t>Without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dirty="0" smtClean="0"/>
              <a:t> and with parameters.</a:t>
            </a:r>
          </a:p>
          <a:p>
            <a:pPr lvl="1"/>
            <a:r>
              <a:rPr lang="en-CA" dirty="0" smtClean="0"/>
              <a:t>With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dirty="0"/>
              <a:t> and without parameters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With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dirty="0" smtClean="0"/>
              <a:t> and with parameters.</a:t>
            </a:r>
          </a:p>
          <a:p>
            <a:endParaRPr lang="en-CA" dirty="0"/>
          </a:p>
          <a:p>
            <a:r>
              <a:rPr lang="en-CA" dirty="0" smtClean="0"/>
              <a:t>It depends on the situation which out of these ways will be used in the programming.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Ways to Define Functions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2941"/>
            <a:ext cx="10515600" cy="49520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b,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("Enter value of a and b: 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 %d", &amp;a, &amp;b);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nSum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%d",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Without </a:t>
            </a:r>
            <a:r>
              <a:rPr lang="en-CA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CA" sz="3600" dirty="0"/>
              <a:t> and </a:t>
            </a:r>
            <a:r>
              <a:rPr lang="en-CA" sz="3600" dirty="0" smtClean="0"/>
              <a:t>Without Parameters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863</Words>
  <Application>Microsoft Office PowerPoint</Application>
  <PresentationFormat>Widescreen</PresentationFormat>
  <Paragraphs>255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Berlin Sans FB Demi</vt:lpstr>
      <vt:lpstr>Century Gothic</vt:lpstr>
      <vt:lpstr>Consolas</vt:lpstr>
      <vt:lpstr>Times New Roman</vt:lpstr>
      <vt:lpstr>Wingdings</vt:lpstr>
      <vt:lpstr>Presentation level design</vt:lpstr>
      <vt:lpstr>Functions in C</vt:lpstr>
      <vt:lpstr>C - Functions</vt:lpstr>
      <vt:lpstr>C - Functions</vt:lpstr>
      <vt:lpstr>Defining a Function</vt:lpstr>
      <vt:lpstr>Defining a Function</vt:lpstr>
      <vt:lpstr>Example</vt:lpstr>
      <vt:lpstr>Calling a Function</vt:lpstr>
      <vt:lpstr>Ways to Define Functions</vt:lpstr>
      <vt:lpstr>Without return_type and Without Parameters</vt:lpstr>
      <vt:lpstr>Without return_type and With Parameters</vt:lpstr>
      <vt:lpstr>With return_type and Without Parameters</vt:lpstr>
      <vt:lpstr>With return_type and With Parameters</vt:lpstr>
      <vt:lpstr>Function Declarations</vt:lpstr>
      <vt:lpstr>With return_type and With Parameters</vt:lpstr>
      <vt:lpstr>Practice Problems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2015-01-21T23:51:36Z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