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27"/>
  </p:notesMasterIdLst>
  <p:handoutMasterIdLst>
    <p:handoutMasterId r:id="rId28"/>
  </p:handoutMasterIdLst>
  <p:sldIdLst>
    <p:sldId id="257" r:id="rId3"/>
    <p:sldId id="335" r:id="rId4"/>
    <p:sldId id="278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</a:t>
            </a:r>
            <a:r>
              <a:rPr lang="en-US" dirty="0" smtClean="0"/>
              <a:t>Maninder Kaur</a:t>
            </a:r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maninder.kaur2@sheridancollege.ca</a:t>
            </a:r>
            <a:endParaRPr lang="en-US" dirty="0" smtClean="0"/>
          </a:p>
          <a:p>
            <a:r>
              <a:rPr lang="en-US" b="1" dirty="0" smtClean="0"/>
              <a:t>Course:</a:t>
            </a:r>
            <a:r>
              <a:rPr lang="en-US" dirty="0" smtClean="0"/>
              <a:t> PROG20799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4"/>
            <a:ext cx="9144000" cy="2816116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</a:t>
            </a:r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latin typeface="Papyrus" pitchFamily="66" charset="0"/>
              </a:rPr>
              <a:t/>
            </a:r>
            <a:b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latin typeface="Papyrus" pitchFamily="66" charset="0"/>
              </a:rPr>
            </a:br>
            <a:r>
              <a:rPr lang="en-US" b="1" dirty="0" smtClean="0"/>
              <a:t>Control </a:t>
            </a:r>
            <a:r>
              <a:rPr lang="en-US" b="1" dirty="0"/>
              <a:t>Structures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1062252" cy="1230503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/>
              <a:t>The basic syntax of the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CA" sz="1800" dirty="0"/>
              <a:t> statement is to give an expression to evaluate and several different statements to execute based on the value of the </a:t>
            </a:r>
            <a:r>
              <a:rPr lang="en-CA" sz="1800" dirty="0" smtClean="0"/>
              <a:t>expression.</a:t>
            </a:r>
          </a:p>
          <a:p>
            <a:r>
              <a:rPr lang="en-CA" sz="1800" dirty="0" smtClean="0"/>
              <a:t>The compiler checks </a:t>
            </a:r>
            <a:r>
              <a:rPr lang="en-CA" sz="1800" dirty="0"/>
              <a:t>each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CA" sz="1800" dirty="0"/>
              <a:t> against the value of the expression until a match is found. If nothing matches, a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CA" sz="1800" dirty="0"/>
              <a:t> condition will be </a:t>
            </a:r>
            <a:r>
              <a:rPr lang="en-CA" sz="1800" dirty="0" smtClean="0"/>
              <a:t>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CA" dirty="0" smtClean="0"/>
              <a:t> Statement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40226" y="2699545"/>
            <a:ext cx="8458200" cy="2598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case condition 1: statement(s)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case condition 2: statement(s)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case condition n: statement(s)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 default: statement(s)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432611"/>
            <a:ext cx="11062252" cy="923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/>
              <a:t>The </a:t>
            </a:r>
            <a:r>
              <a:rPr lang="en-CA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CA" sz="1600" dirty="0"/>
              <a:t> statements indicate to the </a:t>
            </a:r>
            <a:r>
              <a:rPr lang="en-CA" sz="1600" dirty="0" smtClean="0"/>
              <a:t>compiler the </a:t>
            </a:r>
            <a:r>
              <a:rPr lang="en-CA" sz="1600" dirty="0"/>
              <a:t>end of that particular </a:t>
            </a:r>
            <a:r>
              <a:rPr lang="en-CA" sz="1600" dirty="0" smtClean="0"/>
              <a:t>case.</a:t>
            </a:r>
          </a:p>
          <a:p>
            <a:r>
              <a:rPr lang="en-CA" sz="1600" dirty="0" smtClean="0"/>
              <a:t>If </a:t>
            </a:r>
            <a:r>
              <a:rPr lang="en-CA" sz="1600" dirty="0"/>
              <a:t>they were omitted, the </a:t>
            </a:r>
            <a:r>
              <a:rPr lang="en-CA" sz="1600" dirty="0" smtClean="0"/>
              <a:t>compiler would </a:t>
            </a:r>
            <a:r>
              <a:rPr lang="en-CA" sz="1600" dirty="0"/>
              <a:t>continue executing each statement in each of the following cases.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8110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witch</a:t>
            </a:r>
            <a:r>
              <a:rPr lang="en-CA" dirty="0" smtClean="0"/>
              <a:t> Statement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59"/>
            <a:ext cx="10327341" cy="4986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char grade = 'B';</a:t>
            </a:r>
          </a:p>
          <a:p>
            <a:pPr marL="0" indent="0">
              <a:spcAft>
                <a:spcPts val="0"/>
              </a:spcAft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switch(grade)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'A'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("Excellent!\n"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'B'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("Very good\n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case 'C'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("Well done\n"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'D'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("You passed\n"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case 'F'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("Better try again\n"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default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("Invalid grade\n"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writing a program, there may be a situation when you </a:t>
            </a:r>
            <a:r>
              <a:rPr lang="en-CA" dirty="0">
                <a:solidFill>
                  <a:schemeClr val="accent2"/>
                </a:solidFill>
              </a:rPr>
              <a:t>need to perform some action over and over </a:t>
            </a:r>
            <a:r>
              <a:rPr lang="en-CA" dirty="0" smtClean="0">
                <a:solidFill>
                  <a:schemeClr val="accent2"/>
                </a:solidFill>
              </a:rPr>
              <a:t>again.</a:t>
            </a:r>
          </a:p>
          <a:p>
            <a:endParaRPr lang="en-CA" dirty="0"/>
          </a:p>
          <a:p>
            <a:r>
              <a:rPr lang="en-CA" dirty="0" smtClean="0"/>
              <a:t>In </a:t>
            </a:r>
            <a:r>
              <a:rPr lang="en-CA" dirty="0"/>
              <a:t>such </a:t>
            </a:r>
            <a:r>
              <a:rPr lang="en-CA" dirty="0" smtClean="0"/>
              <a:t>situation, </a:t>
            </a:r>
            <a:r>
              <a:rPr lang="en-CA" dirty="0"/>
              <a:t>you would need to write loop statements to reduce the number of lines.</a:t>
            </a:r>
          </a:p>
          <a:p>
            <a:endParaRPr lang="en-CA" dirty="0"/>
          </a:p>
          <a:p>
            <a:r>
              <a:rPr lang="en-CA" dirty="0" smtClean="0"/>
              <a:t>C </a:t>
            </a:r>
            <a:r>
              <a:rPr lang="en-CA" dirty="0"/>
              <a:t>supports all the necessary loops to help you on all steps of programming.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 Statements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5"/>
            <a:ext cx="11062252" cy="2091115"/>
          </a:xfrm>
        </p:spPr>
        <p:txBody>
          <a:bodyPr>
            <a:noAutofit/>
          </a:bodyPr>
          <a:lstStyle/>
          <a:p>
            <a:r>
              <a:rPr lang="en-CA" sz="2000" dirty="0"/>
              <a:t>The purpose of a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sz="2000" dirty="0"/>
              <a:t> loop is to execute a statement or code block repeatedly as long as </a:t>
            </a:r>
            <a:r>
              <a:rPr lang="en-CA" sz="2000" dirty="0" smtClean="0"/>
              <a:t>the </a:t>
            </a:r>
            <a:r>
              <a:rPr lang="en-CA" sz="2000" i="1" dirty="0" smtClean="0">
                <a:solidFill>
                  <a:srgbClr val="00B050"/>
                </a:solidFill>
              </a:rPr>
              <a:t>condition</a:t>
            </a:r>
            <a:r>
              <a:rPr lang="en-CA" sz="2000" dirty="0" smtClean="0"/>
              <a:t> </a:t>
            </a:r>
            <a:r>
              <a:rPr lang="en-CA" sz="2000" dirty="0"/>
              <a:t>is </a:t>
            </a:r>
            <a:r>
              <a:rPr lang="en-CA" sz="2000" dirty="0" smtClean="0"/>
              <a:t>true.</a:t>
            </a:r>
          </a:p>
          <a:p>
            <a:r>
              <a:rPr lang="en-CA" sz="2000" dirty="0" smtClean="0"/>
              <a:t>Once </a:t>
            </a:r>
            <a:r>
              <a:rPr lang="en-CA" sz="2000" i="1" dirty="0" smtClean="0">
                <a:solidFill>
                  <a:srgbClr val="00B050"/>
                </a:solidFill>
              </a:rPr>
              <a:t>condition</a:t>
            </a:r>
            <a:r>
              <a:rPr lang="en-CA" sz="2000" dirty="0" smtClean="0"/>
              <a:t> </a:t>
            </a:r>
            <a:r>
              <a:rPr lang="en-CA" sz="2000" dirty="0"/>
              <a:t>becomes false, the loop </a:t>
            </a:r>
            <a:r>
              <a:rPr lang="en-CA" sz="2000" dirty="0" smtClean="0"/>
              <a:t>will exit.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 smtClean="0"/>
              <a:t>	Syntax: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dirty="0" smtClean="0"/>
              <a:t> Loop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71698" y="3601264"/>
            <a:ext cx="8458200" cy="1616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expression is true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7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dirty="0" smtClean="0"/>
              <a:t> Loop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60"/>
            <a:ext cx="10327341" cy="4845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 = 10;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while( a &lt; 20 )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("value of a: %d\n", a);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a++;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5"/>
            <a:ext cx="11062252" cy="2091115"/>
          </a:xfrm>
        </p:spPr>
        <p:txBody>
          <a:bodyPr>
            <a:noAutofit/>
          </a:bodyPr>
          <a:lstStyle/>
          <a:p>
            <a:r>
              <a:rPr lang="en-CA" sz="2000" dirty="0"/>
              <a:t>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do...while</a:t>
            </a:r>
            <a:r>
              <a:rPr lang="en-CA" sz="2000" dirty="0"/>
              <a:t> loop is similar to 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sz="2000" dirty="0"/>
              <a:t> loop except that the condition check happens at the end of the </a:t>
            </a:r>
            <a:r>
              <a:rPr lang="en-CA" sz="2000" dirty="0" smtClean="0"/>
              <a:t>loop.</a:t>
            </a:r>
          </a:p>
          <a:p>
            <a:r>
              <a:rPr lang="en-CA" sz="2000" dirty="0" smtClean="0"/>
              <a:t>This </a:t>
            </a:r>
            <a:r>
              <a:rPr lang="en-CA" sz="2000" dirty="0"/>
              <a:t>means that the loop will always be executed at least once, even if the condition is false</a:t>
            </a:r>
            <a:r>
              <a:rPr lang="en-CA" sz="2000" dirty="0" smtClean="0"/>
              <a:t>.</a:t>
            </a:r>
            <a:endParaRPr lang="en-CA" sz="2000" dirty="0"/>
          </a:p>
          <a:p>
            <a:pPr marL="0" indent="0">
              <a:buNone/>
            </a:pPr>
            <a:r>
              <a:rPr lang="en-CA" sz="2000" b="1" dirty="0" smtClean="0"/>
              <a:t>	Syntax: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do…while</a:t>
            </a:r>
            <a:r>
              <a:rPr lang="en-CA" dirty="0" smtClean="0"/>
              <a:t> Loop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71698" y="3601264"/>
            <a:ext cx="8458200" cy="1414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 while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(condition);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432613"/>
            <a:ext cx="11062252" cy="56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Note the </a:t>
            </a:r>
            <a:r>
              <a:rPr lang="en-CA" sz="2000" i="1" dirty="0" smtClean="0">
                <a:solidFill>
                  <a:srgbClr val="00B050"/>
                </a:solidFill>
              </a:rPr>
              <a:t>semicolon</a:t>
            </a:r>
            <a:r>
              <a:rPr lang="en-CA" sz="2000" dirty="0" smtClean="0"/>
              <a:t> (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sz="2000" dirty="0" smtClean="0"/>
              <a:t>) </a:t>
            </a:r>
            <a:r>
              <a:rPr lang="en-CA" sz="2000" dirty="0"/>
              <a:t>used at the end of 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do...while</a:t>
            </a:r>
            <a:r>
              <a:rPr lang="en-CA" sz="2000" dirty="0"/>
              <a:t> loop.</a:t>
            </a:r>
            <a:endParaRPr lang="en-CA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464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o…while</a:t>
            </a:r>
            <a:r>
              <a:rPr lang="en-CA" dirty="0" smtClean="0"/>
              <a:t> Loop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59"/>
            <a:ext cx="10327341" cy="5025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a = 10;</a:t>
            </a:r>
          </a:p>
          <a:p>
            <a:pPr marL="0" indent="0">
              <a:spcAft>
                <a:spcPts val="0"/>
              </a:spcAft>
              <a:buNone/>
            </a:pP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do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("value of a: %d\n", a);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a = a + 1;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( a &lt; 20 </a:t>
            </a: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313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5"/>
            <a:ext cx="11062252" cy="3650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/>
              <a:t> loop is the most compact form of looping and includes the following three important parts</a:t>
            </a:r>
            <a:r>
              <a:rPr lang="en-CA" dirty="0" smtClean="0"/>
              <a:t>:</a:t>
            </a:r>
            <a:endParaRPr lang="en-CA" dirty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CA" dirty="0"/>
              <a:t>The </a:t>
            </a:r>
            <a:r>
              <a:rPr lang="en-CA" b="1" i="1" dirty="0">
                <a:solidFill>
                  <a:srgbClr val="00B050"/>
                </a:solidFill>
              </a:rPr>
              <a:t>loop initialization</a:t>
            </a:r>
            <a:r>
              <a:rPr lang="en-CA" dirty="0"/>
              <a:t> where we initialize our counter to a starting value. The initialization statement is executed before the loop begins</a:t>
            </a:r>
            <a:r>
              <a:rPr lang="en-CA" dirty="0" smtClean="0"/>
              <a:t>.</a:t>
            </a:r>
            <a:endParaRPr lang="en-CA" dirty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CA" dirty="0"/>
              <a:t>The </a:t>
            </a:r>
            <a:r>
              <a:rPr lang="en-CA" b="1" i="1" dirty="0">
                <a:solidFill>
                  <a:srgbClr val="00B050"/>
                </a:solidFill>
              </a:rPr>
              <a:t>test statement</a:t>
            </a:r>
            <a:r>
              <a:rPr lang="en-CA" dirty="0"/>
              <a:t> which will test if the given condition is true or not. If condition is </a:t>
            </a:r>
            <a:r>
              <a:rPr lang="en-CA" dirty="0" smtClean="0"/>
              <a:t>true, </a:t>
            </a:r>
            <a:r>
              <a:rPr lang="en-CA" dirty="0"/>
              <a:t>then code given inside the loop will be executed otherwise </a:t>
            </a:r>
            <a:r>
              <a:rPr lang="en-CA" dirty="0" smtClean="0"/>
              <a:t>the loop </a:t>
            </a:r>
            <a:r>
              <a:rPr lang="en-CA" dirty="0"/>
              <a:t>will </a:t>
            </a:r>
            <a:r>
              <a:rPr lang="en-CA" dirty="0" smtClean="0"/>
              <a:t>exit.</a:t>
            </a:r>
            <a:endParaRPr lang="en-CA" dirty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CA" dirty="0"/>
              <a:t>The </a:t>
            </a:r>
            <a:r>
              <a:rPr lang="en-CA" b="1" i="1" dirty="0">
                <a:solidFill>
                  <a:srgbClr val="00B050"/>
                </a:solidFill>
              </a:rPr>
              <a:t>iteration statement</a:t>
            </a:r>
            <a:r>
              <a:rPr lang="en-CA" dirty="0"/>
              <a:t> where you can increase or decrease your counter</a:t>
            </a:r>
            <a:r>
              <a:rPr lang="en-CA" dirty="0" smtClean="0"/>
              <a:t>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CA" sz="100" dirty="0"/>
          </a:p>
          <a:p>
            <a:pPr marL="0" indent="0">
              <a:lnSpc>
                <a:spcPct val="120000"/>
              </a:lnSpc>
              <a:buNone/>
            </a:pPr>
            <a:r>
              <a:rPr lang="en-CA" b="1" dirty="0" smtClean="0"/>
              <a:t>	Syntax: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 smtClean="0"/>
              <a:t> Loop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71698" y="5130119"/>
            <a:ext cx="8458200" cy="1226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for (initialization; test condition; iteration statement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test condition is 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dirty="0" smtClean="0"/>
              <a:t> Loop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59"/>
            <a:ext cx="10327341" cy="5025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	for(a = 10; a &lt; 20; </a:t>
            </a: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a++ 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	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("value of a: %d\n", a);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CA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4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 language </a:t>
            </a:r>
            <a:r>
              <a:rPr lang="en-CA" dirty="0"/>
              <a:t>provides you full control to handle your loops and switch </a:t>
            </a:r>
            <a:r>
              <a:rPr lang="en-CA" dirty="0" smtClean="0"/>
              <a:t>statement.</a:t>
            </a:r>
          </a:p>
          <a:p>
            <a:r>
              <a:rPr lang="en-CA" dirty="0" smtClean="0"/>
              <a:t>There </a:t>
            </a:r>
            <a:r>
              <a:rPr lang="en-CA" dirty="0"/>
              <a:t>may be a situation when you need to come out of a loop without reaching at its </a:t>
            </a:r>
            <a:r>
              <a:rPr lang="en-CA" dirty="0" smtClean="0"/>
              <a:t>bottom.</a:t>
            </a:r>
          </a:p>
          <a:p>
            <a:r>
              <a:rPr lang="en-CA" dirty="0" smtClean="0"/>
              <a:t>There </a:t>
            </a:r>
            <a:r>
              <a:rPr lang="en-CA" dirty="0"/>
              <a:t>may also be a situation when you want to skip a part of your code block and want to start next iteration of the </a:t>
            </a:r>
            <a:r>
              <a:rPr lang="en-CA" dirty="0" smtClean="0"/>
              <a:t>loop.</a:t>
            </a:r>
            <a:endParaRPr lang="en-CA" dirty="0"/>
          </a:p>
          <a:p>
            <a:r>
              <a:rPr lang="en-CA" dirty="0"/>
              <a:t>To handle all such situations, </a:t>
            </a:r>
            <a:r>
              <a:rPr lang="en-CA" dirty="0" smtClean="0"/>
              <a:t>C </a:t>
            </a:r>
            <a:r>
              <a:rPr lang="en-CA" dirty="0"/>
              <a:t>provides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CA" dirty="0"/>
              <a:t> and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CA" dirty="0"/>
              <a:t> </a:t>
            </a:r>
            <a:r>
              <a:rPr lang="en-CA" dirty="0" smtClean="0"/>
              <a:t>statements.</a:t>
            </a:r>
          </a:p>
          <a:p>
            <a:r>
              <a:rPr lang="en-CA" dirty="0" smtClean="0"/>
              <a:t>These </a:t>
            </a:r>
            <a:r>
              <a:rPr lang="en-CA" dirty="0"/>
              <a:t>statements are used to immediately come out of any loop or to start the next iteration of any loop respectively.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</a:t>
            </a:r>
            <a:r>
              <a:rPr lang="en-CA" dirty="0" smtClean="0"/>
              <a:t> Loop </a:t>
            </a:r>
            <a:r>
              <a:rPr lang="en-CA" dirty="0"/>
              <a:t>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dirty="0"/>
              <a:t>While writing a program, there may be a </a:t>
            </a:r>
            <a:r>
              <a:rPr lang="en-CA" dirty="0">
                <a:solidFill>
                  <a:schemeClr val="accent2"/>
                </a:solidFill>
              </a:rPr>
              <a:t>situation when you need to adopt one path out of the given two </a:t>
            </a:r>
            <a:r>
              <a:rPr lang="en-CA" dirty="0" smtClean="0">
                <a:solidFill>
                  <a:schemeClr val="accent2"/>
                </a:solidFill>
              </a:rPr>
              <a:t>paths.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So </a:t>
            </a:r>
            <a:r>
              <a:rPr lang="en-CA" dirty="0"/>
              <a:t>you need to make use of conditional statements that allow your program to make correct decisions and perform right actions</a:t>
            </a:r>
            <a:r>
              <a:rPr lang="en-CA" dirty="0" smtClean="0"/>
              <a:t>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 smtClean="0"/>
              <a:t>C </a:t>
            </a:r>
            <a:r>
              <a:rPr lang="en-CA" dirty="0"/>
              <a:t>supports conditional statements which are used to perform different actions based on different </a:t>
            </a:r>
            <a:r>
              <a:rPr lang="en-CA" dirty="0" smtClean="0"/>
              <a:t>conditions.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Statements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The 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/>
              <a:t> statement in C programming language has following two usage: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When the 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/>
              <a:t> statement is encountered inside a loop, </a:t>
            </a:r>
            <a:r>
              <a:rPr lang="en-CA" dirty="0">
                <a:solidFill>
                  <a:schemeClr val="accent2"/>
                </a:solidFill>
              </a:rPr>
              <a:t>the loop is immediately terminated </a:t>
            </a:r>
            <a:r>
              <a:rPr lang="en-CA" dirty="0"/>
              <a:t>and program control resumes at the next statement following the loop.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It can be used to terminate a case in the </a:t>
            </a:r>
            <a:r>
              <a:rPr lang="en-CA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CA" dirty="0"/>
              <a:t> </a:t>
            </a:r>
            <a:r>
              <a:rPr lang="en-CA" dirty="0" smtClean="0"/>
              <a:t>statement.</a:t>
            </a:r>
            <a:endParaRPr lang="en-CA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/>
              <a:t>If you are using nested loops ( </a:t>
            </a:r>
            <a:r>
              <a:rPr lang="en-CA" dirty="0" smtClean="0"/>
              <a:t>i.e</a:t>
            </a:r>
            <a:r>
              <a:rPr lang="en-CA" dirty="0"/>
              <a:t>. one loop inside another loop), the </a:t>
            </a:r>
            <a:r>
              <a:rPr lang="en-CA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/>
              <a:t> statement will stop the execution of the innermost loop and start executing the next line of code after the block.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CA" dirty="0"/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CA" dirty="0"/>
              <a:t> </a:t>
            </a:r>
            <a:r>
              <a:rPr lang="en-CA" dirty="0" smtClean="0"/>
              <a:t>Statement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152941"/>
            <a:ext cx="10327341" cy="5203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 = 10;</a:t>
            </a:r>
          </a:p>
          <a:p>
            <a:pPr marL="0" indent="0"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while( a &lt; 20 )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("value of a: %d\n", a);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a++;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 a &gt; 15)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break;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2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CA" dirty="0"/>
              <a:t> statement tells the interpreter to immediately start the next iteration of the loop and skip remaining code block.</a:t>
            </a:r>
          </a:p>
          <a:p>
            <a:endParaRPr lang="en-CA" dirty="0"/>
          </a:p>
          <a:p>
            <a:r>
              <a:rPr lang="en-CA" dirty="0"/>
              <a:t>When a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CA" dirty="0"/>
              <a:t> statement is </a:t>
            </a:r>
            <a:r>
              <a:rPr lang="en-CA" dirty="0" smtClean="0"/>
              <a:t>encountered:</a:t>
            </a:r>
          </a:p>
          <a:p>
            <a:pPr lvl="1"/>
            <a:r>
              <a:rPr lang="en-CA" dirty="0" smtClean="0"/>
              <a:t>program flow moves </a:t>
            </a:r>
            <a:r>
              <a:rPr lang="en-CA" dirty="0"/>
              <a:t>to the </a:t>
            </a:r>
            <a:r>
              <a:rPr lang="en-CA" dirty="0" smtClean="0"/>
              <a:t>loop</a:t>
            </a:r>
          </a:p>
          <a:p>
            <a:pPr lvl="1"/>
            <a:r>
              <a:rPr lang="en-CA" dirty="0" smtClean="0"/>
              <a:t>checks condition immediately</a:t>
            </a:r>
          </a:p>
          <a:p>
            <a:pPr lvl="1"/>
            <a:r>
              <a:rPr lang="en-CA" dirty="0" smtClean="0"/>
              <a:t>and </a:t>
            </a:r>
            <a:r>
              <a:rPr lang="en-CA" dirty="0"/>
              <a:t>if condition </a:t>
            </a:r>
            <a:r>
              <a:rPr lang="en-CA" dirty="0" smtClean="0"/>
              <a:t>remains </a:t>
            </a:r>
            <a:r>
              <a:rPr lang="en-CA" dirty="0"/>
              <a:t>true then it start next </a:t>
            </a:r>
            <a:r>
              <a:rPr lang="en-CA" dirty="0" smtClean="0"/>
              <a:t>iteration</a:t>
            </a:r>
          </a:p>
          <a:p>
            <a:pPr lvl="1"/>
            <a:r>
              <a:rPr lang="en-CA" dirty="0" smtClean="0"/>
              <a:t>otherwise </a:t>
            </a:r>
            <a:r>
              <a:rPr lang="en-CA" dirty="0"/>
              <a:t>control comes out of the loop.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CA" dirty="0" smtClean="0"/>
              <a:t> </a:t>
            </a:r>
            <a:r>
              <a:rPr lang="en-CA" dirty="0"/>
              <a:t>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CA" dirty="0"/>
              <a:t> </a:t>
            </a:r>
            <a:r>
              <a:rPr lang="en-CA" dirty="0" smtClean="0"/>
              <a:t>Statement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882589"/>
            <a:ext cx="10327341" cy="4473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a = 10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en-CA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while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 a &lt; 20 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spcAft>
                <a:spcPts val="0"/>
              </a:spcAft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 a == 15)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continue;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("value of a: %d\n", a</a:t>
            </a: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1152940"/>
            <a:ext cx="11062252" cy="729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CA" sz="1800" dirty="0"/>
              <a:t>This example illustrates the use of a </a:t>
            </a:r>
            <a:r>
              <a:rPr lang="en-CA" sz="1800" dirty="0">
                <a:solidFill>
                  <a:schemeClr val="accent5"/>
                </a:solidFill>
                <a:latin typeface="Consolas" pitchFamily="49" charset="0"/>
                <a:cs typeface="Consolas" panose="020B0609020204030204" pitchFamily="49" charset="0"/>
              </a:rPr>
              <a:t>continue</a:t>
            </a:r>
            <a:r>
              <a:rPr lang="en-CA" sz="1800" dirty="0"/>
              <a:t> statement with a </a:t>
            </a:r>
            <a:r>
              <a:rPr lang="en-CA" sz="18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do…while</a:t>
            </a:r>
            <a:r>
              <a:rPr lang="en-CA" sz="1800" dirty="0" smtClean="0"/>
              <a:t> </a:t>
            </a:r>
            <a:r>
              <a:rPr lang="en-CA" sz="1800" dirty="0"/>
              <a:t>loop. Notice how the </a:t>
            </a:r>
            <a:r>
              <a:rPr lang="en-CA" sz="1800" dirty="0">
                <a:solidFill>
                  <a:schemeClr val="accent5"/>
                </a:solidFill>
                <a:latin typeface="Consolas" pitchFamily="49" charset="0"/>
                <a:cs typeface="Consolas" panose="020B0609020204030204" pitchFamily="49" charset="0"/>
              </a:rPr>
              <a:t>continue</a:t>
            </a:r>
            <a:r>
              <a:rPr lang="en-CA" sz="1800" dirty="0"/>
              <a:t> statement is used to skip printing </a:t>
            </a:r>
            <a:r>
              <a:rPr lang="en-CA" sz="1800" dirty="0" smtClean="0"/>
              <a:t>if value of a is 15:</a:t>
            </a:r>
            <a:endParaRPr lang="en-CA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2679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C programming language supports following conditional statements</a:t>
            </a:r>
            <a:r>
              <a:rPr lang="en-CA" sz="2000" dirty="0" smtClean="0"/>
              <a:t>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96931"/>
              </p:ext>
            </p:extLst>
          </p:nvPr>
        </p:nvGraphicFramePr>
        <p:xfrm>
          <a:off x="1415975" y="2237044"/>
          <a:ext cx="9521415" cy="386103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145466"/>
                <a:gridCol w="6375949"/>
              </a:tblGrid>
              <a:tr h="3441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5"/>
                          </a:solidFill>
                          <a:effectLst/>
                        </a:rPr>
                        <a:t>Statement</a:t>
                      </a:r>
                    </a:p>
                  </a:txBody>
                  <a:tcPr marL="35831" marR="35831" marT="35831" marB="358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5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831" marR="35831" marT="35831" marB="35831"/>
                </a:tc>
              </a:tr>
              <a:tr h="717904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if</a:t>
                      </a:r>
                      <a:r>
                        <a:rPr lang="en-US" sz="1800" u="none" strike="noStrike" dirty="0">
                          <a:effectLst/>
                        </a:rPr>
                        <a:t> statement</a:t>
                      </a:r>
                      <a:endParaRPr lang="en-US" sz="1800" u="none" dirty="0">
                        <a:effectLst/>
                      </a:endParaRPr>
                    </a:p>
                  </a:txBody>
                  <a:tcPr marL="35831" marR="35831" marT="35831" marB="35831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An </a:t>
                      </a:r>
                      <a:r>
                        <a:rPr lang="en-CA" sz="1800" dirty="0">
                          <a:solidFill>
                            <a:schemeClr val="accent5"/>
                          </a:solidFill>
                          <a:effectLst/>
                        </a:rPr>
                        <a:t>if</a:t>
                      </a:r>
                      <a:r>
                        <a:rPr lang="en-CA" sz="1800" dirty="0">
                          <a:effectLst/>
                        </a:rPr>
                        <a:t> statement consists of a </a:t>
                      </a:r>
                      <a:r>
                        <a:rPr lang="en-CA" sz="1800" dirty="0" smtClean="0">
                          <a:effectLst/>
                        </a:rPr>
                        <a:t>Boolean </a:t>
                      </a:r>
                      <a:r>
                        <a:rPr lang="en-CA" sz="1800" dirty="0">
                          <a:effectLst/>
                        </a:rPr>
                        <a:t>expression followed by one or more statements.</a:t>
                      </a:r>
                    </a:p>
                  </a:txBody>
                  <a:tcPr marL="35831" marR="35831" marT="35831" marB="35831" anchor="ctr"/>
                </a:tc>
              </a:tr>
              <a:tr h="1146858">
                <a:tc>
                  <a:txBody>
                    <a:bodyPr/>
                    <a:lstStyle/>
                    <a:p>
                      <a:r>
                        <a:rPr lang="en-US" sz="1800" u="none" strike="noStrike" dirty="0" smtClean="0">
                          <a:solidFill>
                            <a:schemeClr val="accent5"/>
                          </a:solidFill>
                          <a:effectLst/>
                        </a:rPr>
                        <a:t>if…else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statement</a:t>
                      </a:r>
                      <a:endParaRPr lang="en-US" sz="1800" u="none" dirty="0">
                        <a:effectLst/>
                      </a:endParaRPr>
                    </a:p>
                  </a:txBody>
                  <a:tcPr marL="35831" marR="35831" marT="35831" marB="35831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An</a:t>
                      </a:r>
                      <a:r>
                        <a:rPr lang="en-CA" sz="1800" dirty="0">
                          <a:solidFill>
                            <a:schemeClr val="accent5"/>
                          </a:solidFill>
                          <a:effectLst/>
                        </a:rPr>
                        <a:t> if </a:t>
                      </a:r>
                      <a:r>
                        <a:rPr lang="en-CA" sz="1800" dirty="0">
                          <a:effectLst/>
                        </a:rPr>
                        <a:t>statement can be followed by an optional else statement, which executes when the </a:t>
                      </a:r>
                      <a:r>
                        <a:rPr lang="en-CA" sz="1800" dirty="0" smtClean="0">
                          <a:effectLst/>
                        </a:rPr>
                        <a:t>Boolean </a:t>
                      </a:r>
                      <a:r>
                        <a:rPr lang="en-CA" sz="1800" dirty="0">
                          <a:effectLst/>
                        </a:rPr>
                        <a:t>expression is false.</a:t>
                      </a:r>
                    </a:p>
                  </a:txBody>
                  <a:tcPr marL="35831" marR="35831" marT="35831" marB="35831" anchor="ctr"/>
                </a:tc>
              </a:tr>
              <a:tr h="932382">
                <a:tc>
                  <a:txBody>
                    <a:bodyPr/>
                    <a:lstStyle/>
                    <a:p>
                      <a:r>
                        <a:rPr lang="en-US" sz="1800" u="none" strike="noStrike" dirty="0" smtClean="0">
                          <a:solidFill>
                            <a:schemeClr val="accent5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smtClean="0">
                          <a:solidFill>
                            <a:schemeClr val="accent5"/>
                          </a:solidFill>
                          <a:effectLst/>
                        </a:rPr>
                        <a:t>f…else </a:t>
                      </a:r>
                      <a:r>
                        <a:rPr lang="en-US" sz="1800" u="none" strike="noStrike" dirty="0" smtClean="0">
                          <a:solidFill>
                            <a:schemeClr val="accent5"/>
                          </a:solidFill>
                          <a:effectLst/>
                        </a:rPr>
                        <a:t>if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statements</a:t>
                      </a:r>
                      <a:endParaRPr lang="en-US" sz="1800" u="none" dirty="0">
                        <a:effectLst/>
                      </a:endParaRPr>
                    </a:p>
                  </a:txBody>
                  <a:tcPr marL="35831" marR="35831" marT="35831" marB="35831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You can use one </a:t>
                      </a:r>
                      <a:r>
                        <a:rPr lang="en-CA" sz="1800" dirty="0">
                          <a:solidFill>
                            <a:schemeClr val="accent5"/>
                          </a:solidFill>
                          <a:effectLst/>
                        </a:rPr>
                        <a:t>if</a:t>
                      </a:r>
                      <a:r>
                        <a:rPr lang="en-CA" sz="1800" dirty="0">
                          <a:effectLst/>
                        </a:rPr>
                        <a:t> or </a:t>
                      </a:r>
                      <a:r>
                        <a:rPr lang="en-CA" sz="1800" dirty="0">
                          <a:solidFill>
                            <a:schemeClr val="accent5"/>
                          </a:solidFill>
                          <a:effectLst/>
                        </a:rPr>
                        <a:t>else if</a:t>
                      </a:r>
                      <a:r>
                        <a:rPr lang="en-CA" sz="1800" dirty="0">
                          <a:effectLst/>
                        </a:rPr>
                        <a:t> statement inside another if or else if statement(s).</a:t>
                      </a:r>
                    </a:p>
                  </a:txBody>
                  <a:tcPr marL="35831" marR="35831" marT="35831" marB="35831" anchor="ctr"/>
                </a:tc>
              </a:tr>
              <a:tr h="717904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switch</a:t>
                      </a:r>
                      <a:r>
                        <a:rPr lang="en-US" sz="1800" u="none" strike="noStrike" dirty="0">
                          <a:effectLst/>
                        </a:rPr>
                        <a:t> statement</a:t>
                      </a:r>
                      <a:endParaRPr lang="en-US" sz="1800" u="none" dirty="0">
                        <a:effectLst/>
                      </a:endParaRPr>
                    </a:p>
                  </a:txBody>
                  <a:tcPr marL="35831" marR="35831" marT="35831" marB="35831" anchor="ctr"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effectLst/>
                        </a:rPr>
                        <a:t>A </a:t>
                      </a:r>
                      <a:r>
                        <a:rPr lang="en-CA" sz="1800" dirty="0">
                          <a:solidFill>
                            <a:schemeClr val="accent5"/>
                          </a:solidFill>
                          <a:effectLst/>
                        </a:rPr>
                        <a:t>switch</a:t>
                      </a:r>
                      <a:r>
                        <a:rPr lang="en-CA" sz="1800" dirty="0">
                          <a:effectLst/>
                        </a:rPr>
                        <a:t> statement allows a variable to be tested for equality against a list of values.</a:t>
                      </a:r>
                    </a:p>
                  </a:txBody>
                  <a:tcPr marL="35831" marR="35831" marT="35831" marB="3583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1062252" cy="1499445"/>
          </a:xfrm>
        </p:spPr>
        <p:txBody>
          <a:bodyPr>
            <a:normAutofit/>
          </a:bodyPr>
          <a:lstStyle/>
          <a:p>
            <a:r>
              <a:rPr lang="en-CA" sz="2000" dirty="0"/>
              <a:t>The if statement is the fundamental control statement that allows </a:t>
            </a:r>
            <a:r>
              <a:rPr lang="en-CA" sz="2000" dirty="0" smtClean="0"/>
              <a:t>C language </a:t>
            </a:r>
            <a:r>
              <a:rPr lang="en-CA" sz="2000" dirty="0"/>
              <a:t>to make decisions and execute statements conditionally</a:t>
            </a:r>
            <a:r>
              <a:rPr lang="en-CA" sz="2000" dirty="0" smtClean="0"/>
              <a:t>.</a:t>
            </a:r>
          </a:p>
          <a:p>
            <a:endParaRPr lang="en-CA" sz="500" dirty="0"/>
          </a:p>
          <a:p>
            <a:pPr marL="0" indent="0">
              <a:buNone/>
            </a:pPr>
            <a:r>
              <a:rPr lang="en-CA" sz="2000" b="1" dirty="0" smtClean="0"/>
              <a:t>	Syntax:</a:t>
            </a:r>
            <a:endParaRPr lang="en-CA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/>
              <a:t> </a:t>
            </a:r>
            <a:r>
              <a:rPr lang="en-CA" dirty="0" smtClean="0"/>
              <a:t>Statement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40226" y="2877671"/>
            <a:ext cx="8458200" cy="1620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(condition)</a:t>
            </a:r>
          </a:p>
          <a:p>
            <a:pPr marL="0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expression is true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4856904"/>
            <a:ext cx="11062252" cy="1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Here 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chemeClr val="accent1"/>
                </a:solidFill>
              </a:rPr>
              <a:t>condition</a:t>
            </a:r>
            <a:r>
              <a:rPr lang="en-CA" sz="2000" b="1" dirty="0" smtClean="0"/>
              <a:t> </a:t>
            </a:r>
            <a:r>
              <a:rPr lang="en-CA" sz="2000" dirty="0"/>
              <a:t>is </a:t>
            </a:r>
            <a:r>
              <a:rPr lang="en-CA" sz="2000" dirty="0" smtClean="0"/>
              <a:t>evaluated.</a:t>
            </a:r>
          </a:p>
          <a:p>
            <a:r>
              <a:rPr lang="en-CA" sz="2000" dirty="0" smtClean="0"/>
              <a:t>If </a:t>
            </a:r>
            <a:r>
              <a:rPr lang="en-CA" sz="2000" dirty="0"/>
              <a:t>the resulting value is true, given statement(s) are </a:t>
            </a:r>
            <a:r>
              <a:rPr lang="en-CA" sz="2000" dirty="0" smtClean="0"/>
              <a:t>executed.</a:t>
            </a:r>
          </a:p>
          <a:p>
            <a:r>
              <a:rPr lang="en-CA" sz="2000" dirty="0" smtClean="0"/>
              <a:t>If </a:t>
            </a:r>
            <a:r>
              <a:rPr lang="en-CA" sz="2000" dirty="0"/>
              <a:t>expression is false then no statement would be </a:t>
            </a:r>
            <a:r>
              <a:rPr lang="en-CA" sz="2000" dirty="0" smtClean="0"/>
              <a:t>executed.</a:t>
            </a:r>
          </a:p>
        </p:txBody>
      </p:sp>
    </p:spTree>
    <p:extLst>
      <p:ext uri="{BB962C8B-B14F-4D97-AF65-F5344CB8AC3E}">
        <p14:creationId xmlns:p14="http://schemas.microsoft.com/office/powerpoint/2010/main" val="42449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dirty="0"/>
              <a:t> </a:t>
            </a:r>
            <a:r>
              <a:rPr lang="en-CA" dirty="0" smtClean="0"/>
              <a:t>Statement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60"/>
            <a:ext cx="10327341" cy="4845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a = 10;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if( a &lt; 20 )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("a is less than 20\n" 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("value of a is : %d\n", a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1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1062252" cy="1230503"/>
          </a:xfrm>
        </p:spPr>
        <p:txBody>
          <a:bodyPr>
            <a:normAutofit/>
          </a:bodyPr>
          <a:lstStyle/>
          <a:p>
            <a:r>
              <a:rPr lang="en-CA" sz="2000" dirty="0"/>
              <a:t>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if...else</a:t>
            </a:r>
            <a:r>
              <a:rPr lang="en-CA" sz="2000" dirty="0"/>
              <a:t> statement is the next form of control statement that allows C</a:t>
            </a:r>
            <a:r>
              <a:rPr lang="en-CA" sz="2000" dirty="0" smtClean="0"/>
              <a:t> </a:t>
            </a:r>
            <a:r>
              <a:rPr lang="en-CA" sz="2000" dirty="0"/>
              <a:t>to execute statements in more controlled way</a:t>
            </a:r>
            <a:r>
              <a:rPr lang="en-CA" sz="2000" dirty="0" smtClean="0"/>
              <a:t>.</a:t>
            </a:r>
            <a:endParaRPr lang="en-CA" sz="500" dirty="0"/>
          </a:p>
          <a:p>
            <a:pPr marL="0" indent="0">
              <a:buNone/>
            </a:pPr>
            <a:r>
              <a:rPr lang="en-CA" sz="2000" b="1" dirty="0" smtClean="0"/>
              <a:t>	Syntax:</a:t>
            </a:r>
            <a:endParaRPr lang="en-CA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f…else</a:t>
            </a:r>
            <a:r>
              <a:rPr lang="en-CA" dirty="0" smtClean="0"/>
              <a:t> Statement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40226" y="2608729"/>
            <a:ext cx="8458200" cy="2353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expression is true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expression is false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069541"/>
            <a:ext cx="11062252" cy="1286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Here </a:t>
            </a:r>
            <a:r>
              <a:rPr lang="en-CA" sz="2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CA" sz="2000" dirty="0" smtClean="0">
                <a:solidFill>
                  <a:schemeClr val="accent5"/>
                </a:solidFill>
              </a:rPr>
              <a:t> </a:t>
            </a:r>
            <a:r>
              <a:rPr lang="en-CA" sz="2000" dirty="0"/>
              <a:t>is </a:t>
            </a:r>
            <a:r>
              <a:rPr lang="en-CA" sz="2000" dirty="0" smtClean="0"/>
              <a:t>evaluated.</a:t>
            </a:r>
          </a:p>
          <a:p>
            <a:r>
              <a:rPr lang="en-CA" sz="2000" dirty="0" smtClean="0"/>
              <a:t>If </a:t>
            </a:r>
            <a:r>
              <a:rPr lang="en-CA" sz="2000" dirty="0"/>
              <a:t>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CA" sz="2000" dirty="0" smtClean="0"/>
              <a:t> </a:t>
            </a:r>
            <a:r>
              <a:rPr lang="en-CA" sz="2000" dirty="0"/>
              <a:t>is true, given statement(s) in 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2000" dirty="0"/>
              <a:t> block, are </a:t>
            </a:r>
            <a:r>
              <a:rPr lang="en-CA" sz="2000" dirty="0" smtClean="0"/>
              <a:t>executed.</a:t>
            </a:r>
          </a:p>
          <a:p>
            <a:r>
              <a:rPr lang="en-CA" sz="2000" dirty="0" smtClean="0"/>
              <a:t>If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CA" sz="2000" dirty="0" smtClean="0"/>
              <a:t> </a:t>
            </a:r>
            <a:r>
              <a:rPr lang="en-CA" sz="2000" dirty="0"/>
              <a:t>is false then given statement(s) in 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CA" sz="2000" dirty="0"/>
              <a:t> block, are executed.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12688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if…else</a:t>
            </a:r>
            <a:r>
              <a:rPr lang="en-CA" dirty="0" smtClean="0"/>
              <a:t> Statement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60"/>
            <a:ext cx="10327341" cy="4845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a = 100;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if( a &lt; 20 )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("a is less than 20\n" 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("a is not less than 20\n" 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("value of a is : %d\n", a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9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1062252" cy="1230503"/>
          </a:xfrm>
        </p:spPr>
        <p:txBody>
          <a:bodyPr>
            <a:normAutofit/>
          </a:bodyPr>
          <a:lstStyle/>
          <a:p>
            <a:r>
              <a:rPr lang="en-CA" sz="2000" dirty="0"/>
              <a:t>An </a:t>
            </a:r>
            <a:r>
              <a:rPr lang="en-CA" sz="20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2000" dirty="0"/>
              <a:t> statement can be followed by an optional </a:t>
            </a:r>
            <a:r>
              <a:rPr lang="en-CA" sz="20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else if...else</a:t>
            </a:r>
            <a:r>
              <a:rPr lang="en-CA" sz="2000" dirty="0"/>
              <a:t> statement, which is very useful to test various conditions using single </a:t>
            </a:r>
            <a:r>
              <a:rPr lang="en-CA" sz="20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if...else if</a:t>
            </a:r>
            <a:r>
              <a:rPr lang="en-CA" sz="2000" dirty="0"/>
              <a:t> statement</a:t>
            </a:r>
            <a:r>
              <a:rPr lang="en-CA" sz="2000" dirty="0" smtClean="0"/>
              <a:t>.</a:t>
            </a:r>
          </a:p>
          <a:p>
            <a:pPr marL="0" indent="0">
              <a:buNone/>
            </a:pPr>
            <a:r>
              <a:rPr lang="en-CA" sz="2000" b="1" dirty="0" smtClean="0"/>
              <a:t>	Syntax:</a:t>
            </a:r>
            <a:endParaRPr lang="en-CA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if…else if…</a:t>
            </a:r>
            <a:r>
              <a:rPr lang="en-CA" dirty="0" smtClean="0"/>
              <a:t> Statement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140226" y="2608729"/>
            <a:ext cx="8458200" cy="2353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1){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1 is true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else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2){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2 is true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else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3){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3 is true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else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Statement(s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 to be executed if no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is true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069541"/>
            <a:ext cx="11062252" cy="1286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There is nothing special about this </a:t>
            </a:r>
            <a:r>
              <a:rPr lang="en-CA" sz="2000" dirty="0" smtClean="0"/>
              <a:t>code, it </a:t>
            </a:r>
            <a:r>
              <a:rPr lang="en-CA" sz="2000" dirty="0"/>
              <a:t>is just a series of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2000" dirty="0"/>
              <a:t> statements, where each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2000" dirty="0"/>
              <a:t> is part of the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CA" sz="2000" dirty="0"/>
              <a:t> clause of the previous </a:t>
            </a:r>
            <a:r>
              <a:rPr lang="en-CA" sz="2000" dirty="0" smtClean="0"/>
              <a:t>statement.</a:t>
            </a:r>
          </a:p>
          <a:p>
            <a:r>
              <a:rPr lang="en-CA" sz="2000" dirty="0" smtClean="0"/>
              <a:t>Statement(s</a:t>
            </a:r>
            <a:r>
              <a:rPr lang="en-CA" sz="2000" dirty="0"/>
              <a:t>) are executed based on the true condition, if non of the condition is true </a:t>
            </a:r>
            <a:r>
              <a:rPr lang="en-CA" sz="2000" dirty="0" smtClean="0"/>
              <a:t>then the last </a:t>
            </a:r>
            <a:r>
              <a:rPr lang="en-CA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CA" sz="2000" dirty="0"/>
              <a:t> block is executed.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8220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if…else if…</a:t>
            </a:r>
            <a:r>
              <a:rPr lang="en-CA" dirty="0" smtClean="0"/>
              <a:t> Statement -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14-May-13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196787" y="1331259"/>
            <a:ext cx="10327341" cy="505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a = 100;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if( a == 10 )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("Value of a is 10\n"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else if( a == 20 )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("Value of a is 20\n"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else if( a == 30 )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("Value of a is 30\n"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("None of the values is matching\n" 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("Exact value of a is: %d\n", a 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1550</Words>
  <Application>Microsoft Office PowerPoint</Application>
  <PresentationFormat>Widescreen</PresentationFormat>
  <Paragraphs>362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Berlin Sans FB Demi</vt:lpstr>
      <vt:lpstr>Century Gothic</vt:lpstr>
      <vt:lpstr>Consolas</vt:lpstr>
      <vt:lpstr>Papyrus</vt:lpstr>
      <vt:lpstr>Times New Roman</vt:lpstr>
      <vt:lpstr>Wingdings</vt:lpstr>
      <vt:lpstr>Presentation level design</vt:lpstr>
      <vt:lpstr>C Control Structures</vt:lpstr>
      <vt:lpstr>Conditional Statements</vt:lpstr>
      <vt:lpstr>Conditional Statements</vt:lpstr>
      <vt:lpstr>if Statement</vt:lpstr>
      <vt:lpstr>if Statement - Example</vt:lpstr>
      <vt:lpstr>if…else Statement</vt:lpstr>
      <vt:lpstr>if…else Statement - Example</vt:lpstr>
      <vt:lpstr>if…else if… Statement</vt:lpstr>
      <vt:lpstr>if…else if… Statement - Example</vt:lpstr>
      <vt:lpstr>switch Statement</vt:lpstr>
      <vt:lpstr>switch Statement - Example</vt:lpstr>
      <vt:lpstr>Loop Statements</vt:lpstr>
      <vt:lpstr>while Loop</vt:lpstr>
      <vt:lpstr>while Loop - Example</vt:lpstr>
      <vt:lpstr>do…while Loop</vt:lpstr>
      <vt:lpstr>do…while Loop - Example</vt:lpstr>
      <vt:lpstr>for Loop</vt:lpstr>
      <vt:lpstr>for Loop - Example</vt:lpstr>
      <vt:lpstr>C Loop Control</vt:lpstr>
      <vt:lpstr>break Statement</vt:lpstr>
      <vt:lpstr>break Statement - Example</vt:lpstr>
      <vt:lpstr>continue Statement</vt:lpstr>
      <vt:lpstr>continue Statement - Example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2015-01-22T00:45:06Z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