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6" r:id="rId2"/>
  </p:sldMasterIdLst>
  <p:notesMasterIdLst>
    <p:notesMasterId r:id="rId52"/>
  </p:notesMasterIdLst>
  <p:handoutMasterIdLst>
    <p:handoutMasterId r:id="rId53"/>
  </p:handoutMasterIdLst>
  <p:sldIdLst>
    <p:sldId id="257" r:id="rId3"/>
    <p:sldId id="258" r:id="rId4"/>
    <p:sldId id="297" r:id="rId5"/>
    <p:sldId id="278" r:id="rId6"/>
    <p:sldId id="292" r:id="rId7"/>
    <p:sldId id="293" r:id="rId8"/>
    <p:sldId id="295" r:id="rId9"/>
    <p:sldId id="339" r:id="rId10"/>
    <p:sldId id="287" r:id="rId11"/>
    <p:sldId id="288" r:id="rId12"/>
    <p:sldId id="298" r:id="rId13"/>
    <p:sldId id="289" r:id="rId14"/>
    <p:sldId id="290" r:id="rId15"/>
    <p:sldId id="299" r:id="rId16"/>
    <p:sldId id="300" r:id="rId17"/>
    <p:sldId id="301" r:id="rId18"/>
    <p:sldId id="302" r:id="rId19"/>
    <p:sldId id="303" r:id="rId20"/>
    <p:sldId id="304" r:id="rId21"/>
    <p:sldId id="313" r:id="rId22"/>
    <p:sldId id="315" r:id="rId23"/>
    <p:sldId id="314" r:id="rId24"/>
    <p:sldId id="321" r:id="rId25"/>
    <p:sldId id="319" r:id="rId26"/>
    <p:sldId id="318" r:id="rId27"/>
    <p:sldId id="317" r:id="rId28"/>
    <p:sldId id="340" r:id="rId29"/>
    <p:sldId id="335" r:id="rId30"/>
    <p:sldId id="336" r:id="rId31"/>
    <p:sldId id="341" r:id="rId32"/>
    <p:sldId id="324" r:id="rId33"/>
    <p:sldId id="325" r:id="rId34"/>
    <p:sldId id="326" r:id="rId35"/>
    <p:sldId id="322" r:id="rId36"/>
    <p:sldId id="342" r:id="rId37"/>
    <p:sldId id="305" r:id="rId38"/>
    <p:sldId id="306" r:id="rId39"/>
    <p:sldId id="308" r:id="rId40"/>
    <p:sldId id="309" r:id="rId41"/>
    <p:sldId id="330" r:id="rId42"/>
    <p:sldId id="331" r:id="rId43"/>
    <p:sldId id="332" r:id="rId44"/>
    <p:sldId id="333" r:id="rId45"/>
    <p:sldId id="334" r:id="rId46"/>
    <p:sldId id="345" r:id="rId47"/>
    <p:sldId id="312" r:id="rId48"/>
    <p:sldId id="329" r:id="rId49"/>
    <p:sldId id="343" r:id="rId50"/>
    <p:sldId id="27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2" autoAdjust="0"/>
    <p:restoredTop sz="94660"/>
  </p:normalViewPr>
  <p:slideViewPr>
    <p:cSldViewPr snapToGrid="0">
      <p:cViewPr varScale="1">
        <p:scale>
          <a:sx n="88" d="100"/>
          <a:sy n="88" d="100"/>
        </p:scale>
        <p:origin x="56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25</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27</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30</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35</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38</a:t>
            </a:fld>
            <a:endParaRPr lang="en-US"/>
          </a:p>
        </p:txBody>
      </p:sp>
    </p:spTree>
    <p:extLst>
      <p:ext uri="{BB962C8B-B14F-4D97-AF65-F5344CB8AC3E}">
        <p14:creationId xmlns:p14="http://schemas.microsoft.com/office/powerpoint/2010/main" val="7540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39</a:t>
            </a:fld>
            <a:endParaRPr lang="en-US"/>
          </a:p>
        </p:txBody>
      </p:sp>
    </p:spTree>
    <p:extLst>
      <p:ext uri="{BB962C8B-B14F-4D97-AF65-F5344CB8AC3E}">
        <p14:creationId xmlns:p14="http://schemas.microsoft.com/office/powerpoint/2010/main" val="463739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40</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46</a:t>
            </a:fld>
            <a:endParaRPr lang="en-US"/>
          </a:p>
        </p:txBody>
      </p:sp>
    </p:spTree>
    <p:extLst>
      <p:ext uri="{BB962C8B-B14F-4D97-AF65-F5344CB8AC3E}">
        <p14:creationId xmlns:p14="http://schemas.microsoft.com/office/powerpoint/2010/main" val="75408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48</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2</a:t>
            </a:fld>
            <a:endParaRPr lang="en-US"/>
          </a:p>
        </p:txBody>
      </p:sp>
    </p:spTree>
    <p:extLst>
      <p:ext uri="{BB962C8B-B14F-4D97-AF65-F5344CB8AC3E}">
        <p14:creationId xmlns:p14="http://schemas.microsoft.com/office/powerpoint/2010/main" val="89612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3</a:t>
            </a:fld>
            <a:endParaRPr lang="en-US"/>
          </a:p>
        </p:txBody>
      </p:sp>
    </p:spTree>
    <p:extLst>
      <p:ext uri="{BB962C8B-B14F-4D97-AF65-F5344CB8AC3E}">
        <p14:creationId xmlns:p14="http://schemas.microsoft.com/office/powerpoint/2010/main" val="89612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8</a:t>
            </a:fld>
            <a:endParaRPr lang="en-US"/>
          </a:p>
        </p:txBody>
      </p:sp>
    </p:spTree>
    <p:extLst>
      <p:ext uri="{BB962C8B-B14F-4D97-AF65-F5344CB8AC3E}">
        <p14:creationId xmlns:p14="http://schemas.microsoft.com/office/powerpoint/2010/main" val="295098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9</a:t>
            </a:fld>
            <a:endParaRPr lang="en-US"/>
          </a:p>
        </p:txBody>
      </p:sp>
    </p:spTree>
    <p:extLst>
      <p:ext uri="{BB962C8B-B14F-4D97-AF65-F5344CB8AC3E}">
        <p14:creationId xmlns:p14="http://schemas.microsoft.com/office/powerpoint/2010/main" val="295098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10</a:t>
            </a:fld>
            <a:endParaRPr lang="en-US"/>
          </a:p>
        </p:txBody>
      </p:sp>
    </p:spTree>
    <p:extLst>
      <p:ext uri="{BB962C8B-B14F-4D97-AF65-F5344CB8AC3E}">
        <p14:creationId xmlns:p14="http://schemas.microsoft.com/office/powerpoint/2010/main" val="7540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12</a:t>
            </a:fld>
            <a:endParaRPr lang="en-US"/>
          </a:p>
        </p:txBody>
      </p:sp>
    </p:spTree>
    <p:extLst>
      <p:ext uri="{BB962C8B-B14F-4D97-AF65-F5344CB8AC3E}">
        <p14:creationId xmlns:p14="http://schemas.microsoft.com/office/powerpoint/2010/main" val="463739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13</a:t>
            </a:fld>
            <a:endParaRPr lang="en-US"/>
          </a:p>
        </p:txBody>
      </p:sp>
    </p:spTree>
    <p:extLst>
      <p:ext uri="{BB962C8B-B14F-4D97-AF65-F5344CB8AC3E}">
        <p14:creationId xmlns:p14="http://schemas.microsoft.com/office/powerpoint/2010/main" val="3998434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5A11EAB-687D-4AE4-B775-678A923E9436}" type="slidenum">
              <a:rPr lang="en-US" smtClean="0"/>
              <a:t>22</a:t>
            </a:fld>
            <a:endParaRPr lang="en-US"/>
          </a:p>
        </p:txBody>
      </p:sp>
    </p:spTree>
    <p:extLst>
      <p:ext uri="{BB962C8B-B14F-4D97-AF65-F5344CB8AC3E}">
        <p14:creationId xmlns:p14="http://schemas.microsoft.com/office/powerpoint/2010/main" val="399843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8226"/>
            <a:ext cx="11049000" cy="4798737"/>
          </a:xfrm>
          <a:prstGeom prst="rect">
            <a:avLst/>
          </a:prstGeom>
        </p:spPr>
        <p:txBody>
          <a:bodyPr/>
          <a:lstStyle>
            <a:lvl1pPr>
              <a:lnSpc>
                <a:spcPct val="100000"/>
              </a:lnSpc>
              <a:spcBef>
                <a:spcPts val="0"/>
              </a:spcBef>
              <a:spcAft>
                <a:spcPts val="1200"/>
              </a:spcAft>
              <a:defRPr/>
            </a:lvl1pPr>
            <a:lvl2pPr>
              <a:spcBef>
                <a:spcPts val="0"/>
              </a:spcBef>
              <a:spcAft>
                <a:spcPts val="600"/>
              </a:spcAft>
              <a:defRPr/>
            </a:lvl2pPr>
            <a:lvl3pPr>
              <a:spcBef>
                <a:spcPts val="0"/>
              </a:spcBef>
              <a:spcAft>
                <a:spcPts val="600"/>
              </a:spcAft>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838200" y="153094"/>
            <a:ext cx="11038726" cy="999846"/>
          </a:xfrm>
          <a:prstGeom prst="rect">
            <a:avLst/>
          </a:prstGeom>
        </p:spPr>
        <p:txBody>
          <a:bodyPr/>
          <a:lstStyle>
            <a:lvl1pPr algn="ctr">
              <a:defRPr b="1"/>
            </a:lvl1pPr>
          </a:lstStyle>
          <a:p>
            <a:r>
              <a:rPr lang="en-US" dirty="0" smtClean="0"/>
              <a:t>Click to edit Master title style</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8" name="Footer Placeholder 4"/>
          <p:cNvSpPr>
            <a:spLocks noGrp="1"/>
          </p:cNvSpPr>
          <p:nvPr>
            <p:ph type="ftr" sz="quarter" idx="3"/>
          </p:nvPr>
        </p:nvSpPr>
        <p:spPr>
          <a:xfrm>
            <a:off x="4946146"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9" name="Slide Number Placeholder 5"/>
          <p:cNvSpPr>
            <a:spLocks noGrp="1"/>
          </p:cNvSpPr>
          <p:nvPr>
            <p:ph type="sldNum" sz="quarter" idx="4"/>
          </p:nvPr>
        </p:nvSpPr>
        <p:spPr>
          <a:xfrm>
            <a:off x="85909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smtClean="0"/>
              <a:t>Click to edit Master title style</a:t>
            </a:r>
            <a:endParaRPr lang="en-US"/>
          </a:p>
        </p:txBody>
      </p:sp>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24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
        <p:nvSpPr>
          <p:cNvPr id="3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r>
              <a:rPr lang="en-US" smtClean="0"/>
              <a:t>9-May-13</a:t>
            </a:r>
            <a:endParaRPr lang="en-US"/>
          </a:p>
        </p:txBody>
      </p:sp>
      <p:sp>
        <p:nvSpPr>
          <p:cNvPr id="3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r>
              <a:rPr lang="en-US" smtClean="0"/>
              <a:t>Maninder Kaur</a:t>
            </a:r>
            <a:endParaRPr lang="en-US"/>
          </a:p>
        </p:txBody>
      </p:sp>
      <p:sp>
        <p:nvSpPr>
          <p:cNvPr id="3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nder.kaur2@sheridancollege.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Instructor: </a:t>
            </a:r>
            <a:r>
              <a:rPr lang="en-US" dirty="0" smtClean="0"/>
              <a:t>Maninder Kaur </a:t>
            </a:r>
          </a:p>
          <a:p>
            <a:r>
              <a:rPr lang="en-US" b="1" dirty="0" smtClean="0"/>
              <a:t>Email:</a:t>
            </a:r>
            <a:r>
              <a:rPr lang="en-US" dirty="0" smtClean="0"/>
              <a:t> </a:t>
            </a:r>
            <a:r>
              <a:rPr lang="en-US" dirty="0" smtClean="0">
                <a:hlinkClick r:id="rId3"/>
              </a:rPr>
              <a:t>maninder.kaur2@sheridancollege.ca</a:t>
            </a:r>
            <a:endParaRPr lang="en-US" dirty="0" smtClean="0"/>
          </a:p>
          <a:p>
            <a:r>
              <a:rPr lang="en-US" b="1" dirty="0" smtClean="0"/>
              <a:t>Course:</a:t>
            </a:r>
            <a:r>
              <a:rPr lang="en-US" dirty="0" smtClean="0"/>
              <a:t> </a:t>
            </a:r>
            <a:r>
              <a:rPr lang="en-US" dirty="0"/>
              <a:t>PROG20799</a:t>
            </a:r>
          </a:p>
        </p:txBody>
      </p:sp>
      <p:sp>
        <p:nvSpPr>
          <p:cNvPr id="2" name="Title 1"/>
          <p:cNvSpPr>
            <a:spLocks noGrp="1"/>
          </p:cNvSpPr>
          <p:nvPr>
            <p:ph type="ctrTitle"/>
          </p:nvPr>
        </p:nvSpPr>
        <p:spPr>
          <a:xfrm>
            <a:off x="1524000" y="484094"/>
            <a:ext cx="9144000" cy="2816116"/>
          </a:xfrm>
        </p:spPr>
        <p:txBody>
          <a:bodyPr>
            <a:normAutofit fontScale="90000"/>
          </a:bodyPr>
          <a:lstStyle/>
          <a:p>
            <a:r>
              <a:rPr lang="en-US" dirty="0" smtClean="0"/>
              <a:t>Introduction </a:t>
            </a:r>
            <a:br>
              <a:rPr lang="en-US" dirty="0" smtClean="0"/>
            </a:br>
            <a:r>
              <a:rPr lang="en-US" dirty="0" smtClean="0"/>
              <a:t>to </a:t>
            </a:r>
            <a:br>
              <a:rPr lang="en-US" dirty="0" smtClean="0"/>
            </a:br>
            <a:r>
              <a:rPr lang="en-US" sz="8000" b="1" dirty="0" smtClean="0">
                <a:solidFill>
                  <a:schemeClr val="accent1"/>
                </a:solidFill>
                <a:latin typeface="Lucida Handwriting" pitchFamily="66" charset="0"/>
              </a:rPr>
              <a:t>ARRAYS</a:t>
            </a:r>
            <a:endParaRPr lang="en-US" b="1" dirty="0">
              <a:solidFill>
                <a:schemeClr val="accent1"/>
              </a:solidFill>
              <a:latin typeface="Lucida Handwriting" pitchFamily="66" charset="0"/>
            </a:endParaRPr>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5200" y="2042591"/>
            <a:ext cx="7721600" cy="473820"/>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lnSpc>
                <a:spcPct val="110000"/>
              </a:lnSpc>
              <a:spcAft>
                <a:spcPts val="0"/>
              </a:spcAft>
              <a:buNone/>
            </a:pPr>
            <a:r>
              <a:rPr lang="fr-FR" sz="2000" dirty="0">
                <a:latin typeface="Consolas" panose="020B0609020204030204" pitchFamily="49" charset="0"/>
                <a:cs typeface="Consolas" panose="020B0609020204030204" pitchFamily="49" charset="0"/>
              </a:rPr>
              <a:t>double balance[5] = {1000.0, 2.0, 3.4, 17.0, 50.0};</a:t>
            </a:r>
          </a:p>
        </p:txBody>
      </p:sp>
      <p:sp>
        <p:nvSpPr>
          <p:cNvPr id="3" name="Title 2"/>
          <p:cNvSpPr>
            <a:spLocks noGrp="1"/>
          </p:cNvSpPr>
          <p:nvPr>
            <p:ph type="title"/>
          </p:nvPr>
        </p:nvSpPr>
        <p:spPr/>
        <p:txBody>
          <a:bodyPr/>
          <a:lstStyle/>
          <a:p>
            <a:r>
              <a:rPr lang="en-CA" dirty="0" smtClean="0"/>
              <a:t>Array </a:t>
            </a:r>
            <a:r>
              <a:rPr lang="en-CA" dirty="0"/>
              <a:t>Initialization in C</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10</a:t>
            </a:fld>
            <a:endParaRPr lang="en-US"/>
          </a:p>
        </p:txBody>
      </p:sp>
      <p:sp>
        <p:nvSpPr>
          <p:cNvPr id="7" name="Content Placeholder 1"/>
          <p:cNvSpPr txBox="1">
            <a:spLocks/>
          </p:cNvSpPr>
          <p:nvPr/>
        </p:nvSpPr>
        <p:spPr>
          <a:xfrm>
            <a:off x="838200" y="2696835"/>
            <a:ext cx="10515600" cy="151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200" dirty="0"/>
              <a:t>The number of values between braces { } can not be larger than the number of elements that we declare for the array between square brackets [ </a:t>
            </a:r>
            <a:r>
              <a:rPr lang="en-CA" sz="2200" dirty="0" smtClean="0"/>
              <a:t>].</a:t>
            </a:r>
            <a:endParaRPr lang="en-CA" sz="2200" dirty="0"/>
          </a:p>
          <a:p>
            <a:r>
              <a:rPr lang="en-CA" sz="2200" dirty="0"/>
              <a:t>If you omit the size of the array, an array just big enough to hold the initialization is created. Therefore, if you write:</a:t>
            </a:r>
          </a:p>
        </p:txBody>
      </p:sp>
      <p:sp>
        <p:nvSpPr>
          <p:cNvPr id="8" name="Content Placeholder 1"/>
          <p:cNvSpPr txBox="1">
            <a:spLocks/>
          </p:cNvSpPr>
          <p:nvPr/>
        </p:nvSpPr>
        <p:spPr>
          <a:xfrm>
            <a:off x="1025237" y="1259591"/>
            <a:ext cx="10515600" cy="666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200" dirty="0"/>
              <a:t>You can </a:t>
            </a:r>
            <a:r>
              <a:rPr lang="en-CA" sz="2200" dirty="0" smtClean="0"/>
              <a:t>initialize array </a:t>
            </a:r>
            <a:r>
              <a:rPr lang="en-CA" sz="2200" dirty="0"/>
              <a:t>in C either one by one or using a single statement as follows:</a:t>
            </a:r>
          </a:p>
        </p:txBody>
      </p:sp>
      <p:sp>
        <p:nvSpPr>
          <p:cNvPr id="9" name="Content Placeholder 1"/>
          <p:cNvSpPr txBox="1">
            <a:spLocks/>
          </p:cNvSpPr>
          <p:nvPr/>
        </p:nvSpPr>
        <p:spPr>
          <a:xfrm>
            <a:off x="2220685" y="4767652"/>
            <a:ext cx="7750630" cy="497409"/>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fr-FR" sz="2000" dirty="0">
                <a:latin typeface="Consolas" pitchFamily="49" charset="0"/>
                <a:cs typeface="Consolas" pitchFamily="49" charset="0"/>
              </a:rPr>
              <a:t>double balance[] = {1000.0, 2.0, 3.4, 17.0, 50.0};</a:t>
            </a:r>
            <a:endParaRPr lang="en-CA" sz="2000" dirty="0" smtClean="0">
              <a:latin typeface="Consolas" panose="020B0609020204030204" pitchFamily="49" charset="0"/>
              <a:cs typeface="Consolas" panose="020B0609020204030204" pitchFamily="49" charset="0"/>
            </a:endParaRPr>
          </a:p>
        </p:txBody>
      </p:sp>
      <p:sp>
        <p:nvSpPr>
          <p:cNvPr id="11" name="Content Placeholder 1"/>
          <p:cNvSpPr txBox="1">
            <a:spLocks/>
          </p:cNvSpPr>
          <p:nvPr/>
        </p:nvSpPr>
        <p:spPr>
          <a:xfrm>
            <a:off x="931719" y="5449735"/>
            <a:ext cx="10515600" cy="530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200" dirty="0" smtClean="0"/>
              <a:t>This </a:t>
            </a:r>
            <a:r>
              <a:rPr lang="en-CA" sz="2200" dirty="0"/>
              <a:t>will create exactly the same array as you did in the previous example.</a:t>
            </a:r>
          </a:p>
        </p:txBody>
      </p:sp>
    </p:spTree>
    <p:extLst>
      <p:ext uri="{BB962C8B-B14F-4D97-AF65-F5344CB8AC3E}">
        <p14:creationId xmlns:p14="http://schemas.microsoft.com/office/powerpoint/2010/main" val="12001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49714"/>
            <a:ext cx="11049000" cy="3927249"/>
          </a:xfrm>
        </p:spPr>
        <p:txBody>
          <a:bodyPr>
            <a:normAutofit/>
          </a:bodyPr>
          <a:lstStyle/>
          <a:p>
            <a:r>
              <a:rPr lang="en-CA" sz="2400" dirty="0"/>
              <a:t>The above statement assigns element number </a:t>
            </a:r>
            <a:r>
              <a:rPr lang="en-CA" sz="2400" dirty="0" smtClean="0"/>
              <a:t>5</a:t>
            </a:r>
            <a:r>
              <a:rPr lang="en-CA" sz="2400" baseline="30000" dirty="0" smtClean="0"/>
              <a:t>th</a:t>
            </a:r>
            <a:r>
              <a:rPr lang="en-CA" sz="2400" dirty="0" smtClean="0"/>
              <a:t> in </a:t>
            </a:r>
            <a:r>
              <a:rPr lang="en-CA" sz="2400" dirty="0"/>
              <a:t>the array a value of </a:t>
            </a:r>
            <a:r>
              <a:rPr lang="en-CA" sz="2400" dirty="0" smtClean="0"/>
              <a:t>50.0.</a:t>
            </a:r>
          </a:p>
          <a:p>
            <a:r>
              <a:rPr lang="en-CA" sz="2400" dirty="0" smtClean="0"/>
              <a:t>Array with </a:t>
            </a:r>
            <a:r>
              <a:rPr lang="en-CA" sz="2400" dirty="0"/>
              <a:t>index </a:t>
            </a:r>
            <a:r>
              <a:rPr lang="en-CA" sz="2400" dirty="0" smtClean="0"/>
              <a:t>4 will </a:t>
            </a:r>
            <a:r>
              <a:rPr lang="en-CA" sz="2400" dirty="0"/>
              <a:t>be </a:t>
            </a:r>
            <a:r>
              <a:rPr lang="en-CA" sz="2400" dirty="0" smtClean="0"/>
              <a:t>5</a:t>
            </a:r>
            <a:r>
              <a:rPr lang="en-CA" sz="2400" baseline="30000" dirty="0" smtClean="0"/>
              <a:t>th</a:t>
            </a:r>
            <a:r>
              <a:rPr lang="en-CA" sz="2400" dirty="0" smtClean="0"/>
              <a:t> element, i.e</a:t>
            </a:r>
            <a:r>
              <a:rPr lang="en-CA" sz="2400" dirty="0"/>
              <a:t>. last element because all arrays have 0 as the index of their first </a:t>
            </a:r>
            <a:r>
              <a:rPr lang="en-CA" sz="2400" dirty="0" smtClean="0"/>
              <a:t>element, </a:t>
            </a:r>
            <a:r>
              <a:rPr lang="en-CA" sz="2400" dirty="0"/>
              <a:t>which is also called </a:t>
            </a:r>
            <a:r>
              <a:rPr lang="en-CA" sz="2400" b="1" i="1" dirty="0">
                <a:solidFill>
                  <a:schemeClr val="accent6"/>
                </a:solidFill>
              </a:rPr>
              <a:t>base index</a:t>
            </a:r>
            <a:r>
              <a:rPr lang="en-CA" sz="2400" dirty="0" smtClean="0"/>
              <a:t>.</a:t>
            </a:r>
          </a:p>
          <a:p>
            <a:r>
              <a:rPr lang="en-CA" sz="2400" dirty="0" smtClean="0"/>
              <a:t>Following </a:t>
            </a:r>
            <a:r>
              <a:rPr lang="en-CA" sz="2400" dirty="0"/>
              <a:t>is the pictorial representation of the same array </a:t>
            </a:r>
            <a:r>
              <a:rPr lang="en-CA" sz="2400" dirty="0" smtClean="0"/>
              <a:t>we’ve discussed:</a:t>
            </a:r>
            <a:endParaRPr lang="en-CA" sz="2400" dirty="0"/>
          </a:p>
        </p:txBody>
      </p:sp>
      <p:sp>
        <p:nvSpPr>
          <p:cNvPr id="3" name="Title 2"/>
          <p:cNvSpPr>
            <a:spLocks noGrp="1"/>
          </p:cNvSpPr>
          <p:nvPr>
            <p:ph type="title"/>
          </p:nvPr>
        </p:nvSpPr>
        <p:spPr/>
        <p:txBody>
          <a:bodyPr>
            <a:normAutofit/>
          </a:bodyPr>
          <a:lstStyle/>
          <a:p>
            <a:r>
              <a:rPr lang="en-CA" dirty="0"/>
              <a:t>Array Initialization in </a:t>
            </a:r>
            <a:r>
              <a:rPr lang="en-CA" dirty="0" smtClean="0"/>
              <a:t>C</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11</a:t>
            </a:fld>
            <a:endParaRPr lang="en-US"/>
          </a:p>
        </p:txBody>
      </p:sp>
      <p:sp>
        <p:nvSpPr>
          <p:cNvPr id="8" name="Content Placeholder 1"/>
          <p:cNvSpPr txBox="1">
            <a:spLocks/>
          </p:cNvSpPr>
          <p:nvPr/>
        </p:nvSpPr>
        <p:spPr>
          <a:xfrm>
            <a:off x="2682679" y="1535418"/>
            <a:ext cx="6826643" cy="497409"/>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US" sz="2000" dirty="0">
                <a:latin typeface="Consolas" pitchFamily="49" charset="0"/>
                <a:cs typeface="Consolas" pitchFamily="49" charset="0"/>
              </a:rPr>
              <a:t>balance[4] = 50.0;</a:t>
            </a:r>
            <a:endParaRPr lang="en-CA" sz="2000" dirty="0" smtClean="0">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79" y="5170938"/>
            <a:ext cx="7125320" cy="10266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2247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9485" y="2946400"/>
            <a:ext cx="6633029" cy="574186"/>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lnSpc>
                <a:spcPct val="110000"/>
              </a:lnSpc>
              <a:spcBef>
                <a:spcPts val="0"/>
              </a:spcBef>
              <a:spcAft>
                <a:spcPts val="0"/>
              </a:spcAft>
              <a:buNone/>
            </a:pPr>
            <a:r>
              <a:rPr lang="en-US" sz="2400" dirty="0">
                <a:latin typeface="Consolas" pitchFamily="49" charset="0"/>
                <a:cs typeface="Consolas" pitchFamily="49" charset="0"/>
              </a:rPr>
              <a:t>double salary = balance[9]; </a:t>
            </a:r>
            <a:endParaRPr lang="en-CA" sz="24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Accessing Array Elements</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12</a:t>
            </a:fld>
            <a:endParaRPr lang="en-US"/>
          </a:p>
        </p:txBody>
      </p:sp>
      <p:sp>
        <p:nvSpPr>
          <p:cNvPr id="7" name="Content Placeholder 1"/>
          <p:cNvSpPr txBox="1">
            <a:spLocks/>
          </p:cNvSpPr>
          <p:nvPr/>
        </p:nvSpPr>
        <p:spPr>
          <a:xfrm>
            <a:off x="838200" y="3962401"/>
            <a:ext cx="10515600" cy="1070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pPr>
              <a:lnSpc>
                <a:spcPct val="100000"/>
              </a:lnSpc>
              <a:spcBef>
                <a:spcPts val="0"/>
              </a:spcBef>
            </a:pPr>
            <a:r>
              <a:rPr lang="en-CA" dirty="0" smtClean="0"/>
              <a:t>The </a:t>
            </a:r>
            <a:r>
              <a:rPr lang="en-CA" dirty="0"/>
              <a:t>above statement will take </a:t>
            </a:r>
            <a:r>
              <a:rPr lang="en-CA" dirty="0" smtClean="0"/>
              <a:t>10</a:t>
            </a:r>
            <a:r>
              <a:rPr lang="en-CA" baseline="30000" dirty="0" smtClean="0"/>
              <a:t>th</a:t>
            </a:r>
            <a:r>
              <a:rPr lang="en-CA" dirty="0" smtClean="0"/>
              <a:t> element </a:t>
            </a:r>
            <a:r>
              <a:rPr lang="en-CA" dirty="0"/>
              <a:t>from the array and assign the value to </a:t>
            </a:r>
            <a:r>
              <a:rPr lang="en-CA" dirty="0">
                <a:solidFill>
                  <a:schemeClr val="accent5"/>
                </a:solidFill>
                <a:latin typeface="Consolas" pitchFamily="49" charset="0"/>
                <a:cs typeface="Consolas" pitchFamily="49" charset="0"/>
              </a:rPr>
              <a:t>salary</a:t>
            </a:r>
            <a:r>
              <a:rPr lang="en-CA" dirty="0"/>
              <a:t> variable</a:t>
            </a:r>
            <a:r>
              <a:rPr lang="en-CA" dirty="0" smtClean="0"/>
              <a:t>.</a:t>
            </a:r>
          </a:p>
        </p:txBody>
      </p:sp>
      <p:sp>
        <p:nvSpPr>
          <p:cNvPr id="8" name="Content Placeholder 1"/>
          <p:cNvSpPr txBox="1">
            <a:spLocks/>
          </p:cNvSpPr>
          <p:nvPr/>
        </p:nvSpPr>
        <p:spPr>
          <a:xfrm>
            <a:off x="838200" y="1332327"/>
            <a:ext cx="10515600" cy="1614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dirty="0"/>
              <a:t>An element is accessed by indexing the array </a:t>
            </a:r>
            <a:r>
              <a:rPr lang="en-CA" dirty="0" smtClean="0"/>
              <a:t>name.</a:t>
            </a:r>
          </a:p>
          <a:p>
            <a:r>
              <a:rPr lang="en-CA" dirty="0" smtClean="0"/>
              <a:t>This </a:t>
            </a:r>
            <a:r>
              <a:rPr lang="en-CA" dirty="0"/>
              <a:t>is done by placing the index of the element within square brackets after the name of the array. For example:</a:t>
            </a:r>
          </a:p>
        </p:txBody>
      </p:sp>
    </p:spTree>
    <p:extLst>
      <p:ext uri="{BB962C8B-B14F-4D97-AF65-F5344CB8AC3E}">
        <p14:creationId xmlns:p14="http://schemas.microsoft.com/office/powerpoint/2010/main" val="414933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296748"/>
            <a:ext cx="8430492" cy="4929881"/>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#include &lt;</a:t>
            </a:r>
            <a:r>
              <a:rPr lang="en-CA" sz="2000" dirty="0" err="1">
                <a:latin typeface="Consolas" panose="020B0609020204030204" pitchFamily="49" charset="0"/>
                <a:cs typeface="Consolas" panose="020B0609020204030204" pitchFamily="49" charset="0"/>
              </a:rPr>
              <a:t>stdio.h</a:t>
            </a:r>
            <a:r>
              <a:rPr lang="en-CA" sz="2000" dirty="0">
                <a:latin typeface="Consolas" panose="020B0609020204030204" pitchFamily="49" charset="0"/>
                <a:cs typeface="Consolas" panose="020B0609020204030204" pitchFamily="49" charset="0"/>
              </a:rPr>
              <a:t>&gt;</a:t>
            </a:r>
          </a:p>
          <a:p>
            <a:pPr marL="0" indent="0">
              <a:lnSpc>
                <a:spcPct val="110000"/>
              </a:lnSpc>
              <a:spcBef>
                <a:spcPts val="0"/>
              </a:spcBef>
              <a:spcAft>
                <a:spcPts val="0"/>
              </a:spcAft>
              <a:buNone/>
            </a:pP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2000" dirty="0" smtClean="0">
                <a:latin typeface="Consolas" panose="020B0609020204030204" pitchFamily="49" charset="0"/>
                <a:cs typeface="Consolas" panose="020B0609020204030204" pitchFamily="49" charset="0"/>
              </a:rPr>
              <a:t>main </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a[10]; 	/* a </a:t>
            </a:r>
            <a:r>
              <a:rPr lang="en-US" sz="1600" dirty="0">
                <a:latin typeface="Consolas" pitchFamily="49" charset="0"/>
                <a:cs typeface="Consolas" pitchFamily="49" charset="0"/>
              </a:rPr>
              <a:t>is an array of 10 integers */ </a:t>
            </a:r>
            <a:endParaRPr lang="en-US" sz="1600" dirty="0" smtClean="0">
              <a:latin typeface="Consolas" pitchFamily="49" charset="0"/>
              <a:cs typeface="Consolas" pitchFamily="49" charset="0"/>
            </a:endParaRPr>
          </a:p>
          <a:p>
            <a:pPr marL="0" indent="0">
              <a:lnSpc>
                <a:spcPct val="110000"/>
              </a:lnSpc>
              <a:spcBef>
                <a:spcPts val="0"/>
              </a:spcBef>
              <a:spcAft>
                <a:spcPts val="0"/>
              </a:spcAft>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a:latin typeface="Consolas" pitchFamily="49" charset="0"/>
                <a:cs typeface="Consolas" pitchFamily="49" charset="0"/>
              </a:rPr>
              <a:t>i</a:t>
            </a:r>
            <a:r>
              <a:rPr lang="en-US" sz="1600" dirty="0" smtClean="0">
                <a:latin typeface="Consolas" pitchFamily="49" charset="0"/>
                <a:cs typeface="Consolas" pitchFamily="49" charset="0"/>
              </a:rPr>
              <a:t>, j;</a:t>
            </a:r>
          </a:p>
          <a:p>
            <a:pPr marL="0" indent="0">
              <a:lnSpc>
                <a:spcPct val="110000"/>
              </a:lnSpc>
              <a:spcBef>
                <a:spcPts val="0"/>
              </a:spcBef>
              <a:spcAft>
                <a:spcPts val="0"/>
              </a:spcAft>
              <a:buNone/>
            </a:pP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pPr marL="0" indent="0">
              <a:lnSpc>
                <a:spcPct val="110000"/>
              </a:lnSpc>
              <a:spcBef>
                <a:spcPts val="0"/>
              </a:spcBef>
              <a:spcAft>
                <a:spcPts val="0"/>
              </a:spcAft>
              <a:buNone/>
            </a:pPr>
            <a:r>
              <a:rPr lang="en-US" sz="1600" dirty="0" smtClean="0">
                <a:latin typeface="Consolas" pitchFamily="49" charset="0"/>
                <a:cs typeface="Consolas" pitchFamily="49" charset="0"/>
              </a:rPr>
              <a:t>	for </a:t>
            </a:r>
            <a:r>
              <a:rPr lang="en-US" sz="1600" dirty="0">
                <a:latin typeface="Consolas" pitchFamily="49" charset="0"/>
                <a:cs typeface="Consolas" pitchFamily="49" charset="0"/>
              </a:rPr>
              <a:t>( </a:t>
            </a:r>
            <a:r>
              <a:rPr lang="en-US" sz="1600" dirty="0" err="1">
                <a:latin typeface="Consolas" pitchFamily="49" charset="0"/>
                <a:cs typeface="Consolas" pitchFamily="49" charset="0"/>
              </a:rPr>
              <a:t>i</a:t>
            </a:r>
            <a:r>
              <a:rPr lang="en-US" sz="1600" dirty="0">
                <a:latin typeface="Consolas" pitchFamily="49" charset="0"/>
                <a:cs typeface="Consolas" pitchFamily="49" charset="0"/>
              </a:rPr>
              <a:t> = 0; </a:t>
            </a:r>
            <a:r>
              <a:rPr lang="en-US" sz="1600" dirty="0" err="1">
                <a:latin typeface="Consolas" pitchFamily="49" charset="0"/>
                <a:cs typeface="Consolas" pitchFamily="49" charset="0"/>
              </a:rPr>
              <a:t>i</a:t>
            </a:r>
            <a:r>
              <a:rPr lang="en-US" sz="1600" dirty="0">
                <a:latin typeface="Consolas" pitchFamily="49" charset="0"/>
                <a:cs typeface="Consolas" pitchFamily="49" charset="0"/>
              </a:rPr>
              <a:t> &lt; 10; </a:t>
            </a:r>
            <a:r>
              <a:rPr lang="en-US" sz="1600" dirty="0" err="1">
                <a:latin typeface="Consolas" pitchFamily="49" charset="0"/>
                <a:cs typeface="Consolas" pitchFamily="49" charset="0"/>
              </a:rPr>
              <a:t>i</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t>
            </a: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a:t>
            </a:r>
            <a:r>
              <a:rPr lang="en-US" sz="1600" dirty="0" err="1" smtClean="0">
                <a:latin typeface="Consolas" pitchFamily="49" charset="0"/>
                <a:cs typeface="Consolas" pitchFamily="49" charset="0"/>
              </a:rPr>
              <a:t>i</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r>
              <a:rPr lang="en-US" sz="1600" dirty="0" err="1">
                <a:latin typeface="Consolas" pitchFamily="49" charset="0"/>
                <a:cs typeface="Consolas" pitchFamily="49" charset="0"/>
              </a:rPr>
              <a:t>i</a:t>
            </a:r>
            <a:r>
              <a:rPr lang="en-US" sz="1600" dirty="0">
                <a:latin typeface="Consolas" pitchFamily="49" charset="0"/>
                <a:cs typeface="Consolas" pitchFamily="49" charset="0"/>
              </a:rPr>
              <a:t> + 100</a:t>
            </a:r>
            <a:r>
              <a:rPr lang="en-US" sz="1600" dirty="0" smtClean="0">
                <a:latin typeface="Consolas" pitchFamily="49" charset="0"/>
                <a:cs typeface="Consolas" pitchFamily="49" charset="0"/>
              </a:rPr>
              <a:t>;</a:t>
            </a: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0" indent="0">
              <a:lnSpc>
                <a:spcPct val="110000"/>
              </a:lnSpc>
              <a:spcBef>
                <a:spcPts val="0"/>
              </a:spcBef>
              <a:spcAft>
                <a:spcPts val="0"/>
              </a:spcAft>
              <a:buNone/>
            </a:pPr>
            <a:r>
              <a:rPr lang="en-US" sz="1600" dirty="0" smtClean="0">
                <a:latin typeface="Consolas" pitchFamily="49" charset="0"/>
                <a:cs typeface="Consolas" pitchFamily="49" charset="0"/>
              </a:rPr>
              <a:t>	</a:t>
            </a: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a:latin typeface="Consolas" pitchFamily="49" charset="0"/>
                <a:cs typeface="Consolas" pitchFamily="49" charset="0"/>
              </a:rPr>
              <a:t>output each array element's value */ </a:t>
            </a:r>
            <a:endParaRPr lang="en-US" sz="1600" dirty="0" smtClean="0">
              <a:latin typeface="Consolas" pitchFamily="49" charset="0"/>
              <a:cs typeface="Consolas" pitchFamily="49" charset="0"/>
            </a:endParaRP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for </a:t>
            </a:r>
            <a:r>
              <a:rPr lang="en-US" sz="1600" dirty="0">
                <a:latin typeface="Consolas" pitchFamily="49" charset="0"/>
                <a:cs typeface="Consolas" pitchFamily="49" charset="0"/>
              </a:rPr>
              <a:t>(j = 0; j &lt; 10; j++ ) </a:t>
            </a:r>
            <a:endParaRPr lang="en-US" sz="1600" dirty="0" smtClean="0">
              <a:latin typeface="Consolas" pitchFamily="49" charset="0"/>
              <a:cs typeface="Consolas" pitchFamily="49" charset="0"/>
            </a:endParaRP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printf</a:t>
            </a:r>
            <a:r>
              <a:rPr lang="en-US" sz="1600" dirty="0">
                <a:latin typeface="Consolas" pitchFamily="49" charset="0"/>
                <a:cs typeface="Consolas" pitchFamily="49" charset="0"/>
              </a:rPr>
              <a:t>("Element[%d] = %d\n", j, </a:t>
            </a:r>
            <a:r>
              <a:rPr lang="en-US" sz="1600" dirty="0" smtClean="0">
                <a:latin typeface="Consolas" pitchFamily="49" charset="0"/>
                <a:cs typeface="Consolas" pitchFamily="49" charset="0"/>
              </a:rPr>
              <a:t>a[j</a:t>
            </a:r>
            <a:r>
              <a:rPr lang="en-US" sz="1600" dirty="0">
                <a:latin typeface="Consolas" pitchFamily="49" charset="0"/>
                <a:cs typeface="Consolas" pitchFamily="49" charset="0"/>
              </a:rPr>
              <a:t>] ); </a:t>
            </a:r>
            <a:endParaRPr lang="en-US" sz="1600" dirty="0" smtClean="0">
              <a:latin typeface="Consolas" pitchFamily="49" charset="0"/>
              <a:cs typeface="Consolas" pitchFamily="49" charset="0"/>
            </a:endParaRPr>
          </a:p>
          <a:p>
            <a:pPr marL="0" indent="0">
              <a:lnSpc>
                <a:spcPct val="110000"/>
              </a:lnSpc>
              <a:spcBef>
                <a:spcPts val="0"/>
              </a:spcBef>
              <a:spcAft>
                <a:spcPts val="0"/>
              </a:spcAft>
              <a:buNone/>
            </a:pP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p>
          <a:p>
            <a:pPr marL="0" indent="0">
              <a:lnSpc>
                <a:spcPct val="110000"/>
              </a:lnSpc>
              <a:spcBef>
                <a:spcPts val="0"/>
              </a:spcBef>
              <a:spcAft>
                <a:spcPts val="0"/>
              </a:spcAft>
              <a:buNone/>
            </a:pPr>
            <a:r>
              <a:rPr lang="en-CA" sz="2000" dirty="0" smtClean="0">
                <a:latin typeface="Consolas" panose="020B0609020204030204" pitchFamily="49" charset="0"/>
                <a:cs typeface="Consolas" panose="020B0609020204030204" pitchFamily="49" charset="0"/>
              </a:rPr>
              <a:t>}</a:t>
            </a:r>
            <a:endParaRPr lang="en-CA" sz="20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CA" dirty="0" smtClean="0"/>
              <a:t>Accessing Array Elements</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13</a:t>
            </a:fld>
            <a:endParaRPr lang="en-US"/>
          </a:p>
        </p:txBody>
      </p:sp>
      <p:sp>
        <p:nvSpPr>
          <p:cNvPr id="9" name="Content Placeholder 1"/>
          <p:cNvSpPr txBox="1">
            <a:spLocks/>
          </p:cNvSpPr>
          <p:nvPr/>
        </p:nvSpPr>
        <p:spPr>
          <a:xfrm>
            <a:off x="9455728" y="1318533"/>
            <a:ext cx="2306780" cy="4908096"/>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fr-FR" sz="1800" b="1" dirty="0" smtClean="0">
                <a:latin typeface="Consolas" pitchFamily="49" charset="0"/>
                <a:cs typeface="Consolas" pitchFamily="49" charset="0"/>
              </a:rPr>
              <a:t>Output:</a:t>
            </a:r>
          </a:p>
          <a:p>
            <a:pPr marL="0" indent="0">
              <a:lnSpc>
                <a:spcPct val="110000"/>
              </a:lnSpc>
              <a:spcBef>
                <a:spcPts val="0"/>
              </a:spcBef>
              <a:spcAft>
                <a:spcPts val="0"/>
              </a:spcAft>
              <a:buNone/>
            </a:pPr>
            <a:endParaRPr lang="fr-FR" sz="1800" dirty="0" smtClean="0">
              <a:latin typeface="Consolas" pitchFamily="49" charset="0"/>
              <a:cs typeface="Consolas" pitchFamily="49" charset="0"/>
            </a:endParaRPr>
          </a:p>
          <a:p>
            <a:pPr marL="0" indent="0">
              <a:lnSpc>
                <a:spcPct val="110000"/>
              </a:lnSpc>
              <a:spcBef>
                <a:spcPts val="0"/>
              </a:spcBef>
              <a:spcAft>
                <a:spcPts val="0"/>
              </a:spcAft>
              <a:buNone/>
            </a:pPr>
            <a:r>
              <a:rPr lang="fr-FR" sz="1800" dirty="0" err="1" smtClean="0">
                <a:latin typeface="Consolas" pitchFamily="49" charset="0"/>
                <a:cs typeface="Consolas" pitchFamily="49" charset="0"/>
              </a:rPr>
              <a:t>Element</a:t>
            </a:r>
            <a:r>
              <a:rPr lang="fr-FR" sz="1800" dirty="0" smtClean="0">
                <a:latin typeface="Consolas" pitchFamily="49" charset="0"/>
                <a:cs typeface="Consolas" pitchFamily="49" charset="0"/>
              </a:rPr>
              <a:t>[0</a:t>
            </a:r>
            <a:r>
              <a:rPr lang="fr-FR" sz="1800" dirty="0">
                <a:latin typeface="Consolas" pitchFamily="49" charset="0"/>
                <a:cs typeface="Consolas" pitchFamily="49" charset="0"/>
              </a:rPr>
              <a:t>] = 100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[1] = 101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[2] = 102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[3] = 103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[4] = 104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[5] = 105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[6] = 106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[7] = 107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[8] = 108 </a:t>
            </a:r>
            <a:r>
              <a:rPr lang="fr-FR" sz="1800" dirty="0" err="1">
                <a:latin typeface="Consolas" pitchFamily="49" charset="0"/>
                <a:cs typeface="Consolas" pitchFamily="49" charset="0"/>
              </a:rPr>
              <a:t>Element</a:t>
            </a:r>
            <a:r>
              <a:rPr lang="fr-FR" sz="1800" dirty="0">
                <a:latin typeface="Consolas" pitchFamily="49" charset="0"/>
                <a:cs typeface="Consolas" pitchFamily="49" charset="0"/>
              </a:rPr>
              <a:t>[9] = 109</a:t>
            </a:r>
            <a:endParaRPr lang="en-CA"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081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78226"/>
            <a:ext cx="6491514" cy="4798737"/>
          </a:xfrm>
        </p:spPr>
        <p:txBody>
          <a:bodyPr/>
          <a:lstStyle/>
          <a:p>
            <a:r>
              <a:rPr lang="en-US" dirty="0"/>
              <a:t>Let </a:t>
            </a:r>
            <a:r>
              <a:rPr lang="en-US" b="1" dirty="0" smtClean="0">
                <a:solidFill>
                  <a:schemeClr val="accent5"/>
                </a:solidFill>
                <a:latin typeface="Consolas" pitchFamily="49" charset="0"/>
                <a:cs typeface="Consolas" pitchFamily="49" charset="0"/>
              </a:rPr>
              <a:t>A</a:t>
            </a:r>
            <a:r>
              <a:rPr lang="en-US" dirty="0" smtClean="0"/>
              <a:t> </a:t>
            </a:r>
            <a:r>
              <a:rPr lang="en-US" dirty="0"/>
              <a:t>be a linear array in the memory of the </a:t>
            </a:r>
            <a:r>
              <a:rPr lang="en-US" dirty="0" smtClean="0"/>
              <a:t>computer</a:t>
            </a:r>
            <a:r>
              <a:rPr lang="en-US" dirty="0"/>
              <a:t> </a:t>
            </a:r>
            <a:r>
              <a:rPr lang="en-US" dirty="0" smtClean="0"/>
              <a:t>and the memory of a computer is simply a sequence of addressed locations as shown:</a:t>
            </a:r>
          </a:p>
          <a:p>
            <a:pPr lvl="1"/>
            <a:endParaRPr lang="en-US" dirty="0"/>
          </a:p>
        </p:txBody>
      </p:sp>
      <p:sp>
        <p:nvSpPr>
          <p:cNvPr id="3" name="Title 2"/>
          <p:cNvSpPr>
            <a:spLocks noGrp="1"/>
          </p:cNvSpPr>
          <p:nvPr>
            <p:ph type="title"/>
          </p:nvPr>
        </p:nvSpPr>
        <p:spPr/>
        <p:txBody>
          <a:bodyPr>
            <a:normAutofit fontScale="90000"/>
          </a:bodyPr>
          <a:lstStyle/>
          <a:p>
            <a:r>
              <a:rPr lang="en-US" dirty="0" smtClean="0"/>
              <a:t>Representation of Linear Array in Memory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660" y="1817498"/>
            <a:ext cx="2859986" cy="41043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369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Let us use the notation:</a:t>
            </a:r>
          </a:p>
          <a:p>
            <a:pPr marL="0" indent="0" algn="ctr">
              <a:buNone/>
            </a:pPr>
            <a:r>
              <a:rPr lang="en-US" b="1" dirty="0" smtClean="0">
                <a:solidFill>
                  <a:schemeClr val="accent5"/>
                </a:solidFill>
                <a:latin typeface="Consolas" pitchFamily="49" charset="0"/>
                <a:cs typeface="Consolas" pitchFamily="49" charset="0"/>
              </a:rPr>
              <a:t>LOC(A[K])</a:t>
            </a:r>
            <a:r>
              <a:rPr lang="en-US" b="1" dirty="0" smtClean="0"/>
              <a:t> </a:t>
            </a:r>
            <a:r>
              <a:rPr lang="en-US" dirty="0" smtClean="0"/>
              <a:t>= address of the element </a:t>
            </a:r>
            <a:r>
              <a:rPr lang="en-US" b="1" dirty="0" smtClean="0">
                <a:solidFill>
                  <a:schemeClr val="accent5"/>
                </a:solidFill>
                <a:latin typeface="Consolas" pitchFamily="49" charset="0"/>
                <a:cs typeface="Consolas" pitchFamily="49" charset="0"/>
              </a:rPr>
              <a:t>A[K]</a:t>
            </a:r>
            <a:r>
              <a:rPr lang="en-US" dirty="0" smtClean="0"/>
              <a:t> of the array </a:t>
            </a:r>
            <a:r>
              <a:rPr lang="en-US" b="1" dirty="0" smtClean="0">
                <a:solidFill>
                  <a:schemeClr val="accent5"/>
                </a:solidFill>
                <a:latin typeface="Consolas" pitchFamily="49" charset="0"/>
                <a:cs typeface="Consolas" pitchFamily="49" charset="0"/>
              </a:rPr>
              <a:t>A</a:t>
            </a:r>
          </a:p>
          <a:p>
            <a:r>
              <a:rPr lang="en-US" dirty="0"/>
              <a:t>As arrays are stored in consecutive memory locations, the system need not keep track of the address of every element of </a:t>
            </a:r>
            <a:r>
              <a:rPr lang="en-US" dirty="0" smtClean="0">
                <a:solidFill>
                  <a:schemeClr val="accent5"/>
                </a:solidFill>
                <a:latin typeface="Consolas" pitchFamily="49" charset="0"/>
                <a:cs typeface="Consolas" pitchFamily="49" charset="0"/>
              </a:rPr>
              <a:t>A</a:t>
            </a:r>
            <a:r>
              <a:rPr lang="en-US" dirty="0"/>
              <a:t>, but needs to keep track of the address of first element only</a:t>
            </a:r>
            <a:r>
              <a:rPr lang="en-US" dirty="0" smtClean="0"/>
              <a:t>.</a:t>
            </a:r>
          </a:p>
          <a:p>
            <a:r>
              <a:rPr lang="en-US" dirty="0" smtClean="0"/>
              <a:t>The </a:t>
            </a:r>
            <a:r>
              <a:rPr lang="en-US" dirty="0"/>
              <a:t>address of the first element is also known as the </a:t>
            </a:r>
            <a:r>
              <a:rPr lang="en-US" b="1" i="1" dirty="0">
                <a:solidFill>
                  <a:schemeClr val="accent6"/>
                </a:solidFill>
              </a:rPr>
              <a:t>base address</a:t>
            </a:r>
            <a:r>
              <a:rPr lang="en-US" dirty="0"/>
              <a:t> of the </a:t>
            </a:r>
            <a:r>
              <a:rPr lang="en-US" dirty="0" smtClean="0"/>
              <a:t>array</a:t>
            </a:r>
            <a:r>
              <a:rPr lang="en-US" dirty="0"/>
              <a:t>.</a:t>
            </a:r>
            <a:endParaRPr lang="en-US" b="1" dirty="0"/>
          </a:p>
        </p:txBody>
      </p:sp>
      <p:sp>
        <p:nvSpPr>
          <p:cNvPr id="3" name="Title 2"/>
          <p:cNvSpPr>
            <a:spLocks noGrp="1"/>
          </p:cNvSpPr>
          <p:nvPr>
            <p:ph type="title"/>
          </p:nvPr>
        </p:nvSpPr>
        <p:spPr/>
        <p:txBody>
          <a:bodyPr>
            <a:normAutofit fontScale="90000"/>
          </a:bodyPr>
          <a:lstStyle/>
          <a:p>
            <a:r>
              <a:rPr lang="en-US" dirty="0"/>
              <a:t>Representation of Linear Array in Memory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15</a:t>
            </a:fld>
            <a:endParaRPr lang="en-US"/>
          </a:p>
        </p:txBody>
      </p:sp>
    </p:spTree>
    <p:extLst>
      <p:ext uri="{BB962C8B-B14F-4D97-AF65-F5344CB8AC3E}">
        <p14:creationId xmlns:p14="http://schemas.microsoft.com/office/powerpoint/2010/main" val="284046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Using this base address </a:t>
            </a:r>
            <a:r>
              <a:rPr lang="en-US" dirty="0" smtClean="0">
                <a:solidFill>
                  <a:schemeClr val="accent5"/>
                </a:solidFill>
                <a:latin typeface="Consolas" pitchFamily="49" charset="0"/>
                <a:cs typeface="Consolas" pitchFamily="49" charset="0"/>
              </a:rPr>
              <a:t>Base</a:t>
            </a:r>
            <a:r>
              <a:rPr lang="en-US" dirty="0" smtClean="0"/>
              <a:t>, </a:t>
            </a:r>
            <a:r>
              <a:rPr lang="en-US" dirty="0"/>
              <a:t>the computer </a:t>
            </a:r>
            <a:r>
              <a:rPr lang="en-US" dirty="0" smtClean="0"/>
              <a:t>calculates the </a:t>
            </a:r>
            <a:r>
              <a:rPr lang="en-US" dirty="0"/>
              <a:t>address of </a:t>
            </a:r>
            <a:r>
              <a:rPr lang="en-US" dirty="0" smtClean="0"/>
              <a:t>any element of </a:t>
            </a:r>
            <a:r>
              <a:rPr lang="en-US" dirty="0" smtClean="0">
                <a:solidFill>
                  <a:schemeClr val="accent5"/>
                </a:solidFill>
                <a:latin typeface="Consolas" pitchFamily="49" charset="0"/>
                <a:cs typeface="Consolas" pitchFamily="49" charset="0"/>
              </a:rPr>
              <a:t>A</a:t>
            </a:r>
            <a:r>
              <a:rPr lang="en-US" dirty="0" smtClean="0"/>
              <a:t>, by using </a:t>
            </a:r>
            <a:r>
              <a:rPr lang="en-US" dirty="0"/>
              <a:t>the following formula</a:t>
            </a:r>
            <a:r>
              <a:rPr lang="en-US" dirty="0" smtClean="0"/>
              <a:t>:</a:t>
            </a:r>
          </a:p>
          <a:p>
            <a:pPr marL="0" indent="0" algn="ctr">
              <a:buNone/>
            </a:pPr>
            <a:r>
              <a:rPr lang="en-US" dirty="0"/>
              <a:t> </a:t>
            </a:r>
            <a:r>
              <a:rPr lang="en-US" dirty="0" smtClean="0">
                <a:solidFill>
                  <a:schemeClr val="accent5"/>
                </a:solidFill>
                <a:latin typeface="Consolas" pitchFamily="49" charset="0"/>
                <a:cs typeface="Consolas" pitchFamily="49" charset="0"/>
              </a:rPr>
              <a:t>LOC(A[K]) = Base(A) + W(K - lower bound)</a:t>
            </a:r>
          </a:p>
          <a:p>
            <a:r>
              <a:rPr lang="en-US" dirty="0"/>
              <a:t>Where </a:t>
            </a:r>
            <a:r>
              <a:rPr lang="en-US" dirty="0" smtClean="0">
                <a:solidFill>
                  <a:schemeClr val="accent5"/>
                </a:solidFill>
                <a:latin typeface="Consolas" pitchFamily="49" charset="0"/>
                <a:cs typeface="Consolas" pitchFamily="49" charset="0"/>
              </a:rPr>
              <a:t>W</a:t>
            </a:r>
            <a:r>
              <a:rPr lang="en-US" dirty="0" smtClean="0"/>
              <a:t> </a:t>
            </a:r>
            <a:r>
              <a:rPr lang="en-US" dirty="0"/>
              <a:t>is the number of </a:t>
            </a:r>
            <a:r>
              <a:rPr lang="en-US" dirty="0" smtClean="0"/>
              <a:t>words per memory cell for the array. </a:t>
            </a:r>
          </a:p>
          <a:p>
            <a:r>
              <a:rPr lang="en-US" dirty="0" smtClean="0"/>
              <a:t>Observe </a:t>
            </a:r>
            <a:r>
              <a:rPr lang="en-US" dirty="0"/>
              <a:t>that the time to calculate </a:t>
            </a:r>
            <a:r>
              <a:rPr lang="en-US" dirty="0">
                <a:solidFill>
                  <a:schemeClr val="accent5"/>
                </a:solidFill>
                <a:latin typeface="Consolas" pitchFamily="49" charset="0"/>
                <a:cs typeface="Consolas" pitchFamily="49" charset="0"/>
              </a:rPr>
              <a:t>LOC(A[K])</a:t>
            </a:r>
            <a:r>
              <a:rPr lang="en-US" dirty="0"/>
              <a:t> is essentially the same for any value of </a:t>
            </a:r>
            <a:r>
              <a:rPr lang="en-US" dirty="0">
                <a:solidFill>
                  <a:schemeClr val="accent5"/>
                </a:solidFill>
                <a:latin typeface="Consolas" pitchFamily="49" charset="0"/>
                <a:cs typeface="Consolas" pitchFamily="49" charset="0"/>
              </a:rPr>
              <a:t>K</a:t>
            </a:r>
            <a:r>
              <a:rPr lang="en-US" dirty="0" smtClean="0"/>
              <a:t>.</a:t>
            </a:r>
          </a:p>
          <a:p>
            <a:r>
              <a:rPr lang="en-US" dirty="0" smtClean="0"/>
              <a:t>Furthermore, given any subscript </a:t>
            </a:r>
            <a:r>
              <a:rPr lang="en-US" dirty="0" smtClean="0">
                <a:solidFill>
                  <a:schemeClr val="accent5"/>
                </a:solidFill>
                <a:latin typeface="Consolas" pitchFamily="49" charset="0"/>
                <a:cs typeface="Consolas" pitchFamily="49" charset="0"/>
              </a:rPr>
              <a:t>K</a:t>
            </a:r>
            <a:r>
              <a:rPr lang="en-US" dirty="0" smtClean="0"/>
              <a:t>, one can locate and access the content of </a:t>
            </a:r>
            <a:r>
              <a:rPr lang="en-US" dirty="0" smtClean="0">
                <a:solidFill>
                  <a:schemeClr val="accent5"/>
                </a:solidFill>
                <a:latin typeface="Consolas" pitchFamily="49" charset="0"/>
                <a:cs typeface="Consolas" pitchFamily="49" charset="0"/>
              </a:rPr>
              <a:t>A[K]</a:t>
            </a:r>
            <a:r>
              <a:rPr lang="en-US" dirty="0" smtClean="0"/>
              <a:t> without scanning any other element of </a:t>
            </a:r>
            <a:r>
              <a:rPr lang="en-US" dirty="0" smtClean="0">
                <a:solidFill>
                  <a:schemeClr val="accent5"/>
                </a:solidFill>
                <a:latin typeface="Consolas" pitchFamily="49" charset="0"/>
                <a:cs typeface="Consolas" pitchFamily="49" charset="0"/>
              </a:rPr>
              <a:t>A</a:t>
            </a:r>
            <a:r>
              <a:rPr lang="en-US" dirty="0" smtClean="0"/>
              <a:t>.</a:t>
            </a:r>
            <a:endParaRPr lang="en-US" dirty="0"/>
          </a:p>
          <a:p>
            <a:pPr marL="0" indent="0">
              <a:buNone/>
            </a:pPr>
            <a:endParaRPr lang="en-US" b="1" dirty="0"/>
          </a:p>
        </p:txBody>
      </p:sp>
      <p:sp>
        <p:nvSpPr>
          <p:cNvPr id="3" name="Title 2"/>
          <p:cNvSpPr>
            <a:spLocks noGrp="1"/>
          </p:cNvSpPr>
          <p:nvPr>
            <p:ph type="title"/>
          </p:nvPr>
        </p:nvSpPr>
        <p:spPr/>
        <p:txBody>
          <a:bodyPr>
            <a:normAutofit fontScale="90000"/>
          </a:bodyPr>
          <a:lstStyle/>
          <a:p>
            <a:r>
              <a:rPr lang="en-US" dirty="0"/>
              <a:t>Representation of Linear Array in Memory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16</a:t>
            </a:fld>
            <a:endParaRPr lang="en-US"/>
          </a:p>
        </p:txBody>
      </p:sp>
    </p:spTree>
    <p:extLst>
      <p:ext uri="{BB962C8B-B14F-4D97-AF65-F5344CB8AC3E}">
        <p14:creationId xmlns:p14="http://schemas.microsoft.com/office/powerpoint/2010/main" val="42893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78226"/>
            <a:ext cx="8305800" cy="4798737"/>
          </a:xfrm>
        </p:spPr>
        <p:txBody>
          <a:bodyPr>
            <a:normAutofit lnSpcReduction="10000"/>
          </a:bodyPr>
          <a:lstStyle/>
          <a:p>
            <a:r>
              <a:rPr lang="en-US" dirty="0" smtClean="0"/>
              <a:t>Consider the array </a:t>
            </a:r>
            <a:r>
              <a:rPr lang="en-US" dirty="0" smtClean="0">
                <a:solidFill>
                  <a:schemeClr val="accent5"/>
                </a:solidFill>
                <a:latin typeface="Consolas" pitchFamily="49" charset="0"/>
                <a:cs typeface="Consolas" pitchFamily="49" charset="0"/>
              </a:rPr>
              <a:t>AUTO</a:t>
            </a:r>
            <a:r>
              <a:rPr lang="en-US" dirty="0" smtClean="0"/>
              <a:t>, which records the               number of automobiles sold each year from                  1932 through 1984.</a:t>
            </a:r>
          </a:p>
          <a:p>
            <a:r>
              <a:rPr lang="en-US" dirty="0" smtClean="0"/>
              <a:t>Suppose, </a:t>
            </a:r>
            <a:r>
              <a:rPr lang="en-US" dirty="0" smtClean="0">
                <a:solidFill>
                  <a:schemeClr val="accent5"/>
                </a:solidFill>
                <a:latin typeface="Consolas" pitchFamily="49" charset="0"/>
                <a:cs typeface="Consolas" pitchFamily="49" charset="0"/>
              </a:rPr>
              <a:t>AUTO</a:t>
            </a:r>
            <a:r>
              <a:rPr lang="en-US" dirty="0" smtClean="0"/>
              <a:t> appears in memory as pictured in figure.</a:t>
            </a:r>
          </a:p>
          <a:p>
            <a:r>
              <a:rPr lang="en-US" dirty="0" smtClean="0"/>
              <a:t>That is, </a:t>
            </a:r>
            <a:r>
              <a:rPr lang="en-US" dirty="0" smtClean="0">
                <a:solidFill>
                  <a:schemeClr val="accent5"/>
                </a:solidFill>
                <a:latin typeface="Consolas" pitchFamily="49" charset="0"/>
                <a:cs typeface="Consolas" pitchFamily="49" charset="0"/>
              </a:rPr>
              <a:t>Base(AUTO) = 200</a:t>
            </a:r>
            <a:r>
              <a:rPr lang="en-US" dirty="0" smtClean="0"/>
              <a:t>, and </a:t>
            </a:r>
            <a:r>
              <a:rPr lang="en-US" dirty="0" smtClean="0">
                <a:solidFill>
                  <a:schemeClr val="accent5"/>
                </a:solidFill>
                <a:latin typeface="Consolas" pitchFamily="49" charset="0"/>
                <a:cs typeface="Consolas" pitchFamily="49" charset="0"/>
              </a:rPr>
              <a:t>W = 4</a:t>
            </a:r>
            <a:r>
              <a:rPr lang="en-US" dirty="0" smtClean="0"/>
              <a:t> words per memory cell for </a:t>
            </a:r>
            <a:r>
              <a:rPr lang="en-US" dirty="0" smtClean="0">
                <a:solidFill>
                  <a:schemeClr val="accent5"/>
                </a:solidFill>
                <a:latin typeface="Consolas" pitchFamily="49" charset="0"/>
                <a:cs typeface="Consolas" pitchFamily="49" charset="0"/>
              </a:rPr>
              <a:t>AUTO</a:t>
            </a:r>
            <a:r>
              <a:rPr lang="en-US" dirty="0" smtClean="0"/>
              <a:t>. Then</a:t>
            </a:r>
          </a:p>
          <a:p>
            <a:pPr lvl="1"/>
            <a:r>
              <a:rPr lang="en-US" dirty="0" smtClean="0">
                <a:solidFill>
                  <a:schemeClr val="accent5"/>
                </a:solidFill>
                <a:latin typeface="Consolas" pitchFamily="49" charset="0"/>
                <a:cs typeface="Consolas" pitchFamily="49" charset="0"/>
              </a:rPr>
              <a:t>LOC(AUTO[1932]) = 200</a:t>
            </a:r>
          </a:p>
          <a:p>
            <a:pPr lvl="1"/>
            <a:r>
              <a:rPr lang="en-US" dirty="0" smtClean="0">
                <a:solidFill>
                  <a:schemeClr val="accent5"/>
                </a:solidFill>
                <a:latin typeface="Consolas" pitchFamily="49" charset="0"/>
                <a:cs typeface="Consolas" pitchFamily="49" charset="0"/>
              </a:rPr>
              <a:t>LOC(AUTO[1933]) = 204</a:t>
            </a:r>
          </a:p>
          <a:p>
            <a:pPr lvl="1"/>
            <a:r>
              <a:rPr lang="en-US" dirty="0" smtClean="0">
                <a:solidFill>
                  <a:schemeClr val="accent5"/>
                </a:solidFill>
                <a:latin typeface="Consolas" pitchFamily="49" charset="0"/>
                <a:cs typeface="Consolas" pitchFamily="49" charset="0"/>
              </a:rPr>
              <a:t>LOC(AUTO[1934]) = 208 </a:t>
            </a:r>
          </a:p>
          <a:p>
            <a:pPr lvl="1"/>
            <a:r>
              <a:rPr lang="en-US" dirty="0" smtClean="0"/>
              <a:t>and so on…</a:t>
            </a:r>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491" y="1021976"/>
            <a:ext cx="2474287" cy="52740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728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Consider the array </a:t>
            </a:r>
            <a:r>
              <a:rPr lang="en-US" dirty="0">
                <a:solidFill>
                  <a:schemeClr val="accent5"/>
                </a:solidFill>
                <a:latin typeface="Consolas" pitchFamily="49" charset="0"/>
                <a:cs typeface="Consolas" pitchFamily="49" charset="0"/>
              </a:rPr>
              <a:t>AUTO</a:t>
            </a:r>
            <a:r>
              <a:rPr lang="en-US" dirty="0"/>
              <a:t>, which records the </a:t>
            </a:r>
            <a:r>
              <a:rPr lang="en-US" dirty="0" smtClean="0"/>
              <a:t>number of automobiles </a:t>
            </a:r>
            <a:r>
              <a:rPr lang="en-US" dirty="0"/>
              <a:t>sold each year </a:t>
            </a:r>
            <a:r>
              <a:rPr lang="en-US" dirty="0" smtClean="0"/>
              <a:t>from1932 </a:t>
            </a:r>
            <a:r>
              <a:rPr lang="en-US" dirty="0"/>
              <a:t>through 1984</a:t>
            </a:r>
            <a:r>
              <a:rPr lang="en-US" dirty="0" smtClean="0"/>
              <a:t>.</a:t>
            </a:r>
            <a:endParaRPr lang="en-US" dirty="0" smtClean="0"/>
          </a:p>
          <a:p>
            <a:r>
              <a:rPr lang="en-US" dirty="0" smtClean="0"/>
              <a:t>The </a:t>
            </a:r>
            <a:r>
              <a:rPr lang="en-US" dirty="0" smtClean="0"/>
              <a:t>address of the array element for the year </a:t>
            </a:r>
            <a:r>
              <a:rPr lang="en-US" dirty="0" smtClean="0">
                <a:solidFill>
                  <a:schemeClr val="accent5"/>
                </a:solidFill>
                <a:latin typeface="Consolas" pitchFamily="49" charset="0"/>
                <a:cs typeface="Consolas" pitchFamily="49" charset="0"/>
              </a:rPr>
              <a:t>k = 1965</a:t>
            </a:r>
            <a:r>
              <a:rPr lang="en-US" dirty="0" smtClean="0"/>
              <a:t> can be obtained by using equation:</a:t>
            </a:r>
          </a:p>
          <a:p>
            <a:endParaRPr lang="en-US" dirty="0" smtClean="0"/>
          </a:p>
          <a:p>
            <a:pPr marL="0" indent="0">
              <a:buNone/>
            </a:pPr>
            <a:r>
              <a:rPr lang="en-US" dirty="0" smtClean="0"/>
              <a:t>	</a:t>
            </a:r>
            <a:r>
              <a:rPr lang="en-US" dirty="0" smtClean="0">
                <a:solidFill>
                  <a:schemeClr val="accent5"/>
                </a:solidFill>
                <a:latin typeface="Consolas" pitchFamily="49" charset="0"/>
                <a:cs typeface="Consolas" pitchFamily="49" charset="0"/>
              </a:rPr>
              <a:t>LOC(A[K</a:t>
            </a:r>
            <a:r>
              <a:rPr lang="en-US" dirty="0">
                <a:solidFill>
                  <a:schemeClr val="accent5"/>
                </a:solidFill>
                <a:latin typeface="Consolas" pitchFamily="49" charset="0"/>
                <a:cs typeface="Consolas" pitchFamily="49" charset="0"/>
              </a:rPr>
              <a:t>]) </a:t>
            </a:r>
            <a:r>
              <a:rPr lang="en-US" dirty="0" smtClean="0">
                <a:solidFill>
                  <a:schemeClr val="accent5"/>
                </a:solidFill>
                <a:latin typeface="Consolas" pitchFamily="49" charset="0"/>
                <a:cs typeface="Consolas" pitchFamily="49" charset="0"/>
              </a:rPr>
              <a:t>	= Base(A) + W(K - lower </a:t>
            </a:r>
            <a:r>
              <a:rPr lang="en-US" dirty="0">
                <a:solidFill>
                  <a:schemeClr val="accent5"/>
                </a:solidFill>
                <a:latin typeface="Consolas" pitchFamily="49" charset="0"/>
                <a:cs typeface="Consolas" pitchFamily="49" charset="0"/>
              </a:rPr>
              <a:t>bound</a:t>
            </a:r>
            <a:r>
              <a:rPr lang="en-US" dirty="0" smtClean="0">
                <a:solidFill>
                  <a:schemeClr val="accent5"/>
                </a:solidFill>
                <a:latin typeface="Consolas" pitchFamily="49" charset="0"/>
                <a:cs typeface="Consolas" pitchFamily="49" charset="0"/>
              </a:rPr>
              <a:t>)</a:t>
            </a:r>
          </a:p>
          <a:p>
            <a:pPr marL="0" indent="0">
              <a:buNone/>
            </a:pPr>
            <a:endParaRPr lang="en-US" dirty="0" smtClean="0">
              <a:solidFill>
                <a:schemeClr val="accent5"/>
              </a:solidFill>
              <a:latin typeface="Consolas" pitchFamily="49" charset="0"/>
              <a:cs typeface="Consolas" pitchFamily="49" charset="0"/>
            </a:endParaRPr>
          </a:p>
          <a:p>
            <a:pPr marL="0" indent="0">
              <a:buNone/>
            </a:pPr>
            <a:r>
              <a:rPr lang="en-US" dirty="0" smtClean="0">
                <a:solidFill>
                  <a:schemeClr val="accent5"/>
                </a:solidFill>
                <a:latin typeface="Consolas" pitchFamily="49" charset="0"/>
                <a:cs typeface="Consolas" pitchFamily="49" charset="0"/>
              </a:rPr>
              <a:t>	LOC(AUTO[K]) 	= Base(AUTO) + W(1965 - lower bound)</a:t>
            </a:r>
          </a:p>
          <a:p>
            <a:pPr marL="0" indent="0">
              <a:buNone/>
            </a:pPr>
            <a:r>
              <a:rPr lang="en-US" dirty="0" smtClean="0">
                <a:solidFill>
                  <a:schemeClr val="accent5"/>
                </a:solidFill>
                <a:latin typeface="Consolas" pitchFamily="49" charset="0"/>
                <a:cs typeface="Consolas" pitchFamily="49" charset="0"/>
              </a:rPr>
              <a:t>				= 200 + 4(1965 - 1932)</a:t>
            </a:r>
          </a:p>
          <a:p>
            <a:pPr marL="0" indent="0">
              <a:buNone/>
            </a:pPr>
            <a:r>
              <a:rPr lang="en-US" dirty="0" smtClean="0">
                <a:solidFill>
                  <a:schemeClr val="accent5"/>
                </a:solidFill>
                <a:latin typeface="Consolas" pitchFamily="49" charset="0"/>
                <a:cs typeface="Consolas" pitchFamily="49" charset="0"/>
              </a:rPr>
              <a:t>				= 332</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18</a:t>
            </a:fld>
            <a:endParaRPr lang="en-US"/>
          </a:p>
        </p:txBody>
      </p:sp>
    </p:spTree>
    <p:extLst>
      <p:ext uri="{BB962C8B-B14F-4D97-AF65-F5344CB8AC3E}">
        <p14:creationId xmlns:p14="http://schemas.microsoft.com/office/powerpoint/2010/main" val="159441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t>
            </a:r>
            <a:r>
              <a:rPr lang="en-US" dirty="0" smtClean="0"/>
              <a:t>are </a:t>
            </a:r>
            <a:r>
              <a:rPr lang="en-US" dirty="0"/>
              <a:t>several operations that can be performed on an array</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Array Operations</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19</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243723742"/>
              </p:ext>
            </p:extLst>
          </p:nvPr>
        </p:nvGraphicFramePr>
        <p:xfrm>
          <a:off x="1179912" y="2710201"/>
          <a:ext cx="10395561" cy="3169920"/>
        </p:xfrm>
        <a:graphic>
          <a:graphicData uri="http://schemas.openxmlformats.org/drawingml/2006/table">
            <a:tbl>
              <a:tblPr firstRow="1" bandRow="1">
                <a:tableStyleId>{5C22544A-7EE6-4342-B048-85BDC9FD1C3A}</a:tableStyleId>
              </a:tblPr>
              <a:tblGrid>
                <a:gridCol w="949642"/>
                <a:gridCol w="2553995"/>
                <a:gridCol w="6891924"/>
              </a:tblGrid>
              <a:tr h="370840">
                <a:tc>
                  <a:txBody>
                    <a:bodyPr/>
                    <a:lstStyle/>
                    <a:p>
                      <a:pPr algn="ctr"/>
                      <a:r>
                        <a:rPr lang="en-US" sz="2000" dirty="0" smtClean="0"/>
                        <a:t>S. No.</a:t>
                      </a:r>
                      <a:endParaRPr lang="en-US" sz="2000" dirty="0"/>
                    </a:p>
                  </a:txBody>
                  <a:tcPr/>
                </a:tc>
                <a:tc>
                  <a:txBody>
                    <a:bodyPr/>
                    <a:lstStyle/>
                    <a:p>
                      <a:pPr algn="ctr"/>
                      <a:r>
                        <a:rPr lang="en-US" sz="2000" dirty="0" smtClean="0"/>
                        <a:t>Operation</a:t>
                      </a:r>
                      <a:endParaRPr lang="en-US" sz="2000" dirty="0"/>
                    </a:p>
                  </a:txBody>
                  <a:tcPr/>
                </a:tc>
                <a:tc>
                  <a:txBody>
                    <a:bodyPr/>
                    <a:lstStyle/>
                    <a:p>
                      <a:pPr algn="ctr"/>
                      <a:r>
                        <a:rPr lang="en-US" sz="2000" dirty="0" smtClean="0"/>
                        <a:t>Description</a:t>
                      </a:r>
                      <a:endParaRPr lang="en-US" sz="2000" dirty="0"/>
                    </a:p>
                  </a:txBody>
                  <a:tcPr/>
                </a:tc>
              </a:tr>
              <a:tr h="370840">
                <a:tc>
                  <a:txBody>
                    <a:bodyPr/>
                    <a:lstStyle/>
                    <a:p>
                      <a:pPr algn="ctr"/>
                      <a:r>
                        <a:rPr lang="en-US" sz="2000" dirty="0" smtClean="0"/>
                        <a:t>1.</a:t>
                      </a:r>
                      <a:endParaRPr lang="en-US" sz="2000" dirty="0"/>
                    </a:p>
                  </a:txBody>
                  <a:tcPr anchor="ctr"/>
                </a:tc>
                <a:tc>
                  <a:txBody>
                    <a:bodyPr/>
                    <a:lstStyle/>
                    <a:p>
                      <a:r>
                        <a:rPr lang="en-US" sz="2000" dirty="0" smtClean="0"/>
                        <a:t>Traversal</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Processing each element in the array</a:t>
                      </a:r>
                    </a:p>
                  </a:txBody>
                  <a:tcPr anchor="ctr"/>
                </a:tc>
              </a:tr>
              <a:tr h="370840">
                <a:tc>
                  <a:txBody>
                    <a:bodyPr/>
                    <a:lstStyle/>
                    <a:p>
                      <a:pPr algn="ctr"/>
                      <a:r>
                        <a:rPr lang="en-US" sz="2000" dirty="0" smtClean="0"/>
                        <a:t>2.</a:t>
                      </a:r>
                      <a:endParaRPr lang="en-US" sz="2000" dirty="0"/>
                    </a:p>
                  </a:txBody>
                  <a:tcPr anchor="ctr"/>
                </a:tc>
                <a:tc>
                  <a:txBody>
                    <a:bodyPr/>
                    <a:lstStyle/>
                    <a:p>
                      <a:r>
                        <a:rPr lang="en-US" sz="2000" dirty="0" smtClean="0"/>
                        <a:t>Search</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Finding the location of an element with a given value</a:t>
                      </a:r>
                    </a:p>
                  </a:txBody>
                  <a:tcPr anchor="ctr"/>
                </a:tc>
              </a:tr>
              <a:tr h="370840">
                <a:tc>
                  <a:txBody>
                    <a:bodyPr/>
                    <a:lstStyle/>
                    <a:p>
                      <a:pPr algn="ctr"/>
                      <a:r>
                        <a:rPr lang="en-US" sz="2000" dirty="0" smtClean="0"/>
                        <a:t>3.</a:t>
                      </a:r>
                      <a:endParaRPr lang="en-US" sz="2000" dirty="0"/>
                    </a:p>
                  </a:txBody>
                  <a:tcPr anchor="ctr"/>
                </a:tc>
                <a:tc>
                  <a:txBody>
                    <a:bodyPr/>
                    <a:lstStyle/>
                    <a:p>
                      <a:r>
                        <a:rPr lang="en-US" sz="2000" dirty="0" smtClean="0"/>
                        <a:t>Insertion</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Adding a new element to an array</a:t>
                      </a:r>
                    </a:p>
                  </a:txBody>
                  <a:tcPr anchor="ctr"/>
                </a:tc>
              </a:tr>
              <a:tr h="370840">
                <a:tc>
                  <a:txBody>
                    <a:bodyPr/>
                    <a:lstStyle/>
                    <a:p>
                      <a:pPr algn="ctr"/>
                      <a:r>
                        <a:rPr lang="en-US" sz="2000" dirty="0" smtClean="0"/>
                        <a:t>4.</a:t>
                      </a:r>
                      <a:endParaRPr lang="en-US" sz="2000" dirty="0"/>
                    </a:p>
                  </a:txBody>
                  <a:tcPr anchor="ctr"/>
                </a:tc>
                <a:tc>
                  <a:txBody>
                    <a:bodyPr/>
                    <a:lstStyle/>
                    <a:p>
                      <a:r>
                        <a:rPr lang="en-US" sz="2000" dirty="0" smtClean="0"/>
                        <a:t>Deletion</a:t>
                      </a:r>
                      <a:endParaRPr lang="en-US" sz="2000" dirty="0"/>
                    </a:p>
                  </a:txBody>
                  <a:tcPr anchor="ctr"/>
                </a:tc>
                <a:tc>
                  <a:txBody>
                    <a:bodyPr/>
                    <a:lstStyle/>
                    <a:p>
                      <a:r>
                        <a:rPr lang="en-US" sz="2000" kern="1200" dirty="0" smtClean="0">
                          <a:solidFill>
                            <a:schemeClr val="dk1"/>
                          </a:solidFill>
                          <a:effectLst/>
                          <a:latin typeface="+mn-lt"/>
                          <a:ea typeface="+mn-ea"/>
                          <a:cs typeface="+mn-cs"/>
                        </a:rPr>
                        <a:t>Removing an element from an array</a:t>
                      </a:r>
                      <a:endParaRPr lang="en-US" sz="2000" dirty="0"/>
                    </a:p>
                  </a:txBody>
                  <a:tcPr anchor="ctr"/>
                </a:tc>
              </a:tr>
              <a:tr h="370840">
                <a:tc>
                  <a:txBody>
                    <a:bodyPr/>
                    <a:lstStyle/>
                    <a:p>
                      <a:pPr algn="ctr"/>
                      <a:r>
                        <a:rPr lang="en-US" sz="2000" dirty="0" smtClean="0"/>
                        <a:t>5.</a:t>
                      </a:r>
                      <a:endParaRPr lang="en-US" sz="2000" dirty="0"/>
                    </a:p>
                  </a:txBody>
                  <a:tcPr anchor="ctr"/>
                </a:tc>
                <a:tc>
                  <a:txBody>
                    <a:bodyPr/>
                    <a:lstStyle/>
                    <a:p>
                      <a:r>
                        <a:rPr lang="en-US" sz="2000" dirty="0" smtClean="0"/>
                        <a:t>Sorting</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Organizing the elements in some order</a:t>
                      </a:r>
                    </a:p>
                  </a:txBody>
                  <a:tcPr anchor="ctr"/>
                </a:tc>
              </a:tr>
              <a:tr h="370840">
                <a:tc>
                  <a:txBody>
                    <a:bodyPr/>
                    <a:lstStyle/>
                    <a:p>
                      <a:pPr algn="ctr"/>
                      <a:r>
                        <a:rPr lang="en-US" sz="2000" dirty="0" smtClean="0"/>
                        <a:t>6.</a:t>
                      </a:r>
                      <a:endParaRPr lang="en-US" sz="2000" dirty="0"/>
                    </a:p>
                  </a:txBody>
                  <a:tcPr anchor="ctr"/>
                </a:tc>
                <a:tc>
                  <a:txBody>
                    <a:bodyPr/>
                    <a:lstStyle/>
                    <a:p>
                      <a:r>
                        <a:rPr lang="en-US" sz="2000" dirty="0" smtClean="0"/>
                        <a:t>Merging</a:t>
                      </a:r>
                      <a:endParaRPr 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Combining two arrays into a single array</a:t>
                      </a:r>
                    </a:p>
                  </a:txBody>
                  <a:tcPr anchor="ctr"/>
                </a:tc>
              </a:tr>
              <a:tr h="370840">
                <a:tc>
                  <a:txBody>
                    <a:bodyPr/>
                    <a:lstStyle/>
                    <a:p>
                      <a:pPr algn="ctr"/>
                      <a:r>
                        <a:rPr lang="en-US" sz="2000" dirty="0" smtClean="0"/>
                        <a:t>7.</a:t>
                      </a:r>
                      <a:endParaRPr lang="en-US" sz="2000" dirty="0"/>
                    </a:p>
                  </a:txBody>
                  <a:tcPr anchor="ctr"/>
                </a:tc>
                <a:tc>
                  <a:txBody>
                    <a:bodyPr/>
                    <a:lstStyle/>
                    <a:p>
                      <a:r>
                        <a:rPr lang="en-US" sz="2000" dirty="0" smtClean="0"/>
                        <a:t>Reversing</a:t>
                      </a:r>
                      <a:endParaRPr lang="en-US" sz="2000" dirty="0"/>
                    </a:p>
                  </a:txBody>
                  <a:tcPr anchor="ctr"/>
                </a:tc>
                <a:tc>
                  <a:txBody>
                    <a:bodyPr/>
                    <a:lstStyle/>
                    <a:p>
                      <a:r>
                        <a:rPr lang="en-US" sz="2000" kern="1200" dirty="0" smtClean="0">
                          <a:solidFill>
                            <a:schemeClr val="dk1"/>
                          </a:solidFill>
                          <a:effectLst/>
                          <a:latin typeface="+mn-lt"/>
                          <a:ea typeface="+mn-ea"/>
                          <a:cs typeface="+mn-cs"/>
                        </a:rPr>
                        <a:t>Reversing the elements of an array</a:t>
                      </a:r>
                      <a:endParaRPr lang="en-US" sz="2000" dirty="0"/>
                    </a:p>
                  </a:txBody>
                  <a:tcPr anchor="ctr"/>
                </a:tc>
              </a:tr>
            </a:tbl>
          </a:graphicData>
        </a:graphic>
      </p:graphicFrame>
    </p:spTree>
    <p:extLst>
      <p:ext uri="{BB962C8B-B14F-4D97-AF65-F5344CB8AC3E}">
        <p14:creationId xmlns:p14="http://schemas.microsoft.com/office/powerpoint/2010/main" val="36361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CA" dirty="0" smtClean="0"/>
              <a:t> </a:t>
            </a:r>
            <a:r>
              <a:rPr lang="en-US" b="1" i="1" dirty="0" smtClean="0">
                <a:solidFill>
                  <a:schemeClr val="accent6"/>
                </a:solidFill>
              </a:rPr>
              <a:t>“An linear array is a collection of related data items with similar data type and having a common name”. </a:t>
            </a:r>
          </a:p>
          <a:p>
            <a:r>
              <a:rPr lang="en-US" dirty="0" smtClean="0"/>
              <a:t>This means that array can store either all integers, all floating points, all characters or any other complex data type, but all of the same data type. </a:t>
            </a:r>
          </a:p>
          <a:p>
            <a:r>
              <a:rPr lang="en-US" dirty="0" smtClean="0"/>
              <a:t>Each element of an array is referenced by a subscripted variable called </a:t>
            </a:r>
            <a:r>
              <a:rPr lang="en-US" b="1" dirty="0" smtClean="0">
                <a:solidFill>
                  <a:schemeClr val="accent6"/>
                </a:solidFill>
              </a:rPr>
              <a:t>Index</a:t>
            </a:r>
            <a:r>
              <a:rPr lang="en-US" dirty="0" smtClean="0"/>
              <a:t>. </a:t>
            </a:r>
            <a:endParaRPr lang="en-CA" dirty="0"/>
          </a:p>
        </p:txBody>
      </p:sp>
      <p:sp>
        <p:nvSpPr>
          <p:cNvPr id="3" name="Title 2"/>
          <p:cNvSpPr>
            <a:spLocks noGrp="1"/>
          </p:cNvSpPr>
          <p:nvPr>
            <p:ph type="title"/>
          </p:nvPr>
        </p:nvSpPr>
        <p:spPr/>
        <p:txBody>
          <a:bodyPr/>
          <a:lstStyle/>
          <a:p>
            <a:r>
              <a:rPr lang="en-CA" smtClean="0"/>
              <a:t>What is an Array?</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a:t>
            </a:fld>
            <a:endParaRPr lang="en-US"/>
          </a:p>
        </p:txBody>
      </p:sp>
    </p:spTree>
    <p:extLst>
      <p:ext uri="{BB962C8B-B14F-4D97-AF65-F5344CB8AC3E}">
        <p14:creationId xmlns:p14="http://schemas.microsoft.com/office/powerpoint/2010/main" val="144212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28751"/>
            <a:ext cx="10515600" cy="4748212"/>
          </a:xfrm>
        </p:spPr>
        <p:txBody>
          <a:bodyPr>
            <a:normAutofit/>
          </a:bodyPr>
          <a:lstStyle/>
          <a:p>
            <a:r>
              <a:rPr lang="en-CA" dirty="0" smtClean="0"/>
              <a:t>It </a:t>
            </a:r>
            <a:r>
              <a:rPr lang="en-CA" dirty="0"/>
              <a:t>is an operation in which each element of </a:t>
            </a:r>
            <a:r>
              <a:rPr lang="en-CA" dirty="0" smtClean="0"/>
              <a:t>an </a:t>
            </a:r>
            <a:r>
              <a:rPr lang="en-CA" dirty="0"/>
              <a:t>array, is </a:t>
            </a:r>
            <a:r>
              <a:rPr lang="en-CA" dirty="0" smtClean="0"/>
              <a:t>visited once.</a:t>
            </a:r>
          </a:p>
          <a:p>
            <a:r>
              <a:rPr lang="en-CA" dirty="0" smtClean="0"/>
              <a:t>The </a:t>
            </a:r>
            <a:r>
              <a:rPr lang="en-CA" dirty="0"/>
              <a:t>travel proceeds from </a:t>
            </a:r>
            <a:r>
              <a:rPr lang="en-CA" dirty="0" smtClean="0"/>
              <a:t>the 0</a:t>
            </a:r>
            <a:r>
              <a:rPr lang="en-CA" baseline="30000" dirty="0" smtClean="0"/>
              <a:t>th</a:t>
            </a:r>
            <a:r>
              <a:rPr lang="en-CA" dirty="0" smtClean="0"/>
              <a:t> </a:t>
            </a:r>
            <a:r>
              <a:rPr lang="en-CA" dirty="0"/>
              <a:t>element to the last element of the </a:t>
            </a:r>
            <a:r>
              <a:rPr lang="en-CA" dirty="0" smtClean="0"/>
              <a:t>array.</a:t>
            </a:r>
          </a:p>
          <a:p>
            <a:r>
              <a:rPr lang="en-US" dirty="0" smtClean="0"/>
              <a:t>As </a:t>
            </a:r>
            <a:r>
              <a:rPr lang="en-US" dirty="0"/>
              <a:t>elements of the linear array can be accessed directly, only we have to vary an index from lower bound to upper bound in steps of one to access individual elements in order.</a:t>
            </a:r>
          </a:p>
          <a:p>
            <a:endParaRPr lang="en-US" dirty="0" smtClean="0"/>
          </a:p>
          <a:p>
            <a:pPr marL="0" indent="0">
              <a:buNone/>
            </a:pPr>
            <a:endParaRPr lang="en-US" dirty="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Traversing One-Dimensional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20</a:t>
            </a:fld>
            <a:endParaRPr lang="en-US"/>
          </a:p>
        </p:txBody>
      </p:sp>
    </p:spTree>
    <p:extLst>
      <p:ext uri="{BB962C8B-B14F-4D97-AF65-F5344CB8AC3E}">
        <p14:creationId xmlns:p14="http://schemas.microsoft.com/office/powerpoint/2010/main" val="197123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3555999"/>
            <a:ext cx="10515600" cy="2670629"/>
          </a:xfrm>
        </p:spPr>
        <p:txBody>
          <a:bodyPr>
            <a:noAutofit/>
          </a:bodyPr>
          <a:lstStyle/>
          <a:p>
            <a:pPr marL="0" indent="0">
              <a:spcAft>
                <a:spcPts val="600"/>
              </a:spcAft>
              <a:buNone/>
            </a:pPr>
            <a:r>
              <a:rPr lang="en-CA" sz="2000" b="1" dirty="0" smtClean="0"/>
              <a:t>Explanation:</a:t>
            </a:r>
            <a:r>
              <a:rPr lang="en-CA" sz="2000" dirty="0" smtClean="0"/>
              <a:t> </a:t>
            </a:r>
            <a:r>
              <a:rPr lang="en-CA" sz="2000" dirty="0"/>
              <a:t>Here </a:t>
            </a:r>
            <a:r>
              <a:rPr lang="en-CA" sz="2000" b="1" dirty="0">
                <a:solidFill>
                  <a:schemeClr val="accent5"/>
                </a:solidFill>
                <a:latin typeface="Consolas" pitchFamily="49" charset="0"/>
                <a:cs typeface="Consolas" pitchFamily="49" charset="0"/>
              </a:rPr>
              <a:t>A</a:t>
            </a:r>
            <a:r>
              <a:rPr lang="en-CA" sz="2000" dirty="0"/>
              <a:t> is </a:t>
            </a:r>
            <a:r>
              <a:rPr lang="en-CA" sz="2000" dirty="0" smtClean="0"/>
              <a:t>an </a:t>
            </a:r>
            <a:r>
              <a:rPr lang="en-CA" sz="2000" dirty="0"/>
              <a:t>array stored in memory with lower bound </a:t>
            </a:r>
            <a:r>
              <a:rPr lang="en-CA" sz="2000" dirty="0">
                <a:solidFill>
                  <a:schemeClr val="accent5"/>
                </a:solidFill>
                <a:latin typeface="Consolas" pitchFamily="49" charset="0"/>
                <a:cs typeface="Consolas" pitchFamily="49" charset="0"/>
              </a:rPr>
              <a:t>LB</a:t>
            </a:r>
            <a:r>
              <a:rPr lang="en-CA" sz="2000" dirty="0"/>
              <a:t> and upper </a:t>
            </a:r>
            <a:r>
              <a:rPr lang="en-CA" sz="2000" dirty="0" smtClean="0"/>
              <a:t>bound </a:t>
            </a:r>
            <a:r>
              <a:rPr lang="en-CA" sz="2000" dirty="0">
                <a:solidFill>
                  <a:schemeClr val="accent5"/>
                </a:solidFill>
                <a:latin typeface="Consolas" pitchFamily="49" charset="0"/>
                <a:cs typeface="Consolas" pitchFamily="49" charset="0"/>
              </a:rPr>
              <a:t>UB</a:t>
            </a:r>
            <a:r>
              <a:rPr lang="en-CA" sz="2000" dirty="0"/>
              <a:t>. </a:t>
            </a:r>
          </a:p>
          <a:p>
            <a:pPr>
              <a:spcAft>
                <a:spcPts val="600"/>
              </a:spcAft>
            </a:pPr>
            <a:r>
              <a:rPr lang="en-CA" sz="2000" dirty="0" smtClean="0"/>
              <a:t>The </a:t>
            </a:r>
            <a:r>
              <a:rPr lang="en-CA" sz="2000" dirty="0" smtClean="0">
                <a:solidFill>
                  <a:schemeClr val="accent5"/>
                </a:solidFill>
                <a:latin typeface="Consolas" pitchFamily="49" charset="0"/>
                <a:cs typeface="Consolas" pitchFamily="49" charset="0"/>
              </a:rPr>
              <a:t>For</a:t>
            </a:r>
            <a:r>
              <a:rPr lang="en-CA" sz="2000" dirty="0" smtClean="0"/>
              <a:t> loop </a:t>
            </a:r>
            <a:r>
              <a:rPr lang="en-CA" sz="2000" dirty="0"/>
              <a:t>iterates </a:t>
            </a:r>
            <a:r>
              <a:rPr lang="en-CA" sz="2000" dirty="0" smtClean="0"/>
              <a:t>from </a:t>
            </a:r>
            <a:r>
              <a:rPr lang="en-CA" sz="2000" dirty="0" smtClean="0">
                <a:solidFill>
                  <a:schemeClr val="accent5"/>
                </a:solidFill>
                <a:latin typeface="Consolas" pitchFamily="49" charset="0"/>
                <a:cs typeface="Consolas" pitchFamily="49" charset="0"/>
              </a:rPr>
              <a:t>LB</a:t>
            </a:r>
            <a:r>
              <a:rPr lang="en-CA" sz="2000" dirty="0" smtClean="0"/>
              <a:t> </a:t>
            </a:r>
            <a:r>
              <a:rPr lang="en-CA" sz="2000" dirty="0"/>
              <a:t>to </a:t>
            </a:r>
            <a:r>
              <a:rPr lang="en-CA" sz="2000" dirty="0" smtClean="0">
                <a:solidFill>
                  <a:schemeClr val="accent5"/>
                </a:solidFill>
                <a:latin typeface="Consolas" pitchFamily="49" charset="0"/>
                <a:cs typeface="Consolas" pitchFamily="49" charset="0"/>
              </a:rPr>
              <a:t>UB</a:t>
            </a:r>
            <a:r>
              <a:rPr lang="en-CA" sz="2000" dirty="0" smtClean="0"/>
              <a:t> </a:t>
            </a:r>
            <a:r>
              <a:rPr lang="en-CA" sz="2000" dirty="0"/>
              <a:t>and </a:t>
            </a:r>
            <a:r>
              <a:rPr lang="en-CA" sz="2000" dirty="0" smtClean="0"/>
              <a:t>visits each element </a:t>
            </a:r>
            <a:r>
              <a:rPr lang="en-CA" sz="2000" dirty="0"/>
              <a:t>of </a:t>
            </a:r>
            <a:r>
              <a:rPr lang="en-CA" sz="2000" dirty="0" smtClean="0"/>
              <a:t>the array</a:t>
            </a:r>
            <a:r>
              <a:rPr lang="en-CA" sz="2000" dirty="0"/>
              <a:t>. </a:t>
            </a:r>
            <a:r>
              <a:rPr lang="en-CA" sz="2000" dirty="0" smtClean="0"/>
              <a:t>During this </a:t>
            </a:r>
            <a:r>
              <a:rPr lang="en-CA" sz="2000" dirty="0"/>
              <a:t>visit, </a:t>
            </a:r>
            <a:r>
              <a:rPr lang="en-CA" sz="2000" dirty="0" smtClean="0"/>
              <a:t>it applies the operation </a:t>
            </a:r>
            <a:r>
              <a:rPr lang="en-CA" sz="2000" dirty="0">
                <a:solidFill>
                  <a:schemeClr val="accent5"/>
                </a:solidFill>
                <a:latin typeface="Consolas" pitchFamily="49" charset="0"/>
                <a:cs typeface="Consolas" pitchFamily="49" charset="0"/>
              </a:rPr>
              <a:t>PROCESS</a:t>
            </a:r>
            <a:r>
              <a:rPr lang="en-CA" sz="2000" dirty="0"/>
              <a:t> to the elements of the array </a:t>
            </a:r>
            <a:r>
              <a:rPr lang="en-CA" sz="2000" dirty="0">
                <a:solidFill>
                  <a:schemeClr val="accent5"/>
                </a:solidFill>
                <a:latin typeface="Consolas" pitchFamily="49" charset="0"/>
                <a:cs typeface="Consolas" pitchFamily="49" charset="0"/>
              </a:rPr>
              <a:t>A</a:t>
            </a:r>
            <a:r>
              <a:rPr lang="en-CA" sz="2000" dirty="0"/>
              <a:t>.</a:t>
            </a:r>
          </a:p>
          <a:p>
            <a:pPr>
              <a:spcAft>
                <a:spcPts val="600"/>
              </a:spcAft>
            </a:pPr>
            <a:r>
              <a:rPr lang="en-CA" sz="2000" b="1" dirty="0">
                <a:solidFill>
                  <a:schemeClr val="accent2"/>
                </a:solidFill>
              </a:rPr>
              <a:t>Note:</a:t>
            </a:r>
            <a:r>
              <a:rPr lang="en-CA" sz="2000" dirty="0"/>
              <a:t> </a:t>
            </a:r>
            <a:r>
              <a:rPr lang="en-CA" sz="2000" dirty="0" smtClean="0"/>
              <a:t>The operation </a:t>
            </a:r>
            <a:r>
              <a:rPr lang="en-CA" sz="2000" dirty="0" smtClean="0">
                <a:solidFill>
                  <a:schemeClr val="accent5"/>
                </a:solidFill>
                <a:latin typeface="Consolas" pitchFamily="49" charset="0"/>
                <a:cs typeface="Consolas" pitchFamily="49" charset="0"/>
              </a:rPr>
              <a:t>PROCESS</a:t>
            </a:r>
            <a:r>
              <a:rPr lang="en-CA" sz="2000" dirty="0" smtClean="0"/>
              <a:t> in the traversal algorithm may use certain variables which must be initialized </a:t>
            </a:r>
            <a:r>
              <a:rPr lang="en-CA" sz="2000" dirty="0"/>
              <a:t>before </a:t>
            </a:r>
            <a:r>
              <a:rPr lang="en-CA" sz="2000" dirty="0" smtClean="0">
                <a:solidFill>
                  <a:schemeClr val="accent5"/>
                </a:solidFill>
                <a:latin typeface="Consolas" pitchFamily="49" charset="0"/>
                <a:cs typeface="Consolas" pitchFamily="49" charset="0"/>
              </a:rPr>
              <a:t>PROCESS</a:t>
            </a:r>
            <a:r>
              <a:rPr lang="en-CA" sz="2000" dirty="0" smtClean="0"/>
              <a:t> is applied to any of the elements in the array.</a:t>
            </a:r>
          </a:p>
          <a:p>
            <a:pPr lvl="1"/>
            <a:r>
              <a:rPr lang="en-CA" sz="1600" dirty="0" smtClean="0"/>
              <a:t>Therefore</a:t>
            </a:r>
            <a:r>
              <a:rPr lang="en-CA" sz="1600" dirty="0"/>
              <a:t>, </a:t>
            </a:r>
            <a:r>
              <a:rPr lang="en-CA" sz="1600" dirty="0" smtClean="0"/>
              <a:t>the algorithm may need </a:t>
            </a:r>
            <a:r>
              <a:rPr lang="en-CA" sz="1600" dirty="0"/>
              <a:t>to be preceded by such an initialization step. </a:t>
            </a:r>
            <a:endParaRPr lang="en-US" sz="1600" dirty="0" smtClean="0"/>
          </a:p>
        </p:txBody>
      </p:sp>
      <p:sp>
        <p:nvSpPr>
          <p:cNvPr id="3" name="Title 2"/>
          <p:cNvSpPr>
            <a:spLocks noGrp="1"/>
          </p:cNvSpPr>
          <p:nvPr>
            <p:ph type="title"/>
          </p:nvPr>
        </p:nvSpPr>
        <p:spPr/>
        <p:txBody>
          <a:bodyPr/>
          <a:lstStyle/>
          <a:p>
            <a:r>
              <a:rPr lang="en-US" dirty="0" smtClean="0"/>
              <a:t>Traversing One-Dimensional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21</a:t>
            </a:fld>
            <a:endParaRPr lang="en-US"/>
          </a:p>
        </p:txBody>
      </p:sp>
      <p:sp>
        <p:nvSpPr>
          <p:cNvPr id="8" name="Content Placeholder 1"/>
          <p:cNvSpPr txBox="1">
            <a:spLocks/>
          </p:cNvSpPr>
          <p:nvPr/>
        </p:nvSpPr>
        <p:spPr>
          <a:xfrm>
            <a:off x="838200" y="1209674"/>
            <a:ext cx="10515600" cy="2230212"/>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2600" b="1" dirty="0" smtClean="0">
                <a:latin typeface="Consolas" pitchFamily="49" charset="0"/>
                <a:cs typeface="Consolas" pitchFamily="49" charset="0"/>
              </a:rPr>
              <a:t>Traverse():</a:t>
            </a:r>
          </a:p>
          <a:p>
            <a:pPr marL="0" indent="0">
              <a:lnSpc>
                <a:spcPct val="110000"/>
              </a:lnSpc>
              <a:spcBef>
                <a:spcPts val="0"/>
              </a:spcBef>
              <a:spcAft>
                <a:spcPts val="0"/>
              </a:spcAft>
              <a:buNone/>
            </a:pPr>
            <a:endParaRPr lang="en-CA" sz="2000" b="1" dirty="0">
              <a:latin typeface="Consolas" pitchFamily="49" charset="0"/>
              <a:cs typeface="Consolas" pitchFamily="49" charset="0"/>
            </a:endParaRPr>
          </a:p>
          <a:p>
            <a:pPr marL="0" indent="0">
              <a:lnSpc>
                <a:spcPct val="110000"/>
              </a:lnSpc>
              <a:spcBef>
                <a:spcPts val="0"/>
              </a:spcBef>
              <a:spcAft>
                <a:spcPts val="0"/>
              </a:spcAft>
              <a:buNone/>
            </a:pPr>
            <a:r>
              <a:rPr lang="en-CA" sz="2000" b="1" dirty="0">
                <a:latin typeface="Consolas" pitchFamily="49" charset="0"/>
                <a:cs typeface="Consolas" pitchFamily="49" charset="0"/>
              </a:rPr>
              <a:t>Description:</a:t>
            </a:r>
            <a:r>
              <a:rPr lang="en-CA" sz="2000" dirty="0">
                <a:latin typeface="Consolas" pitchFamily="49" charset="0"/>
                <a:cs typeface="Consolas" pitchFamily="49" charset="0"/>
              </a:rPr>
              <a:t> Here </a:t>
            </a:r>
            <a:r>
              <a:rPr lang="en-CA" sz="2000" dirty="0" smtClean="0">
                <a:latin typeface="Consolas" pitchFamily="49" charset="0"/>
                <a:cs typeface="Consolas" pitchFamily="49" charset="0"/>
              </a:rPr>
              <a:t>A </a:t>
            </a:r>
            <a:r>
              <a:rPr lang="en-CA" sz="2000" dirty="0">
                <a:latin typeface="Consolas" pitchFamily="49" charset="0"/>
                <a:cs typeface="Consolas" pitchFamily="49" charset="0"/>
              </a:rPr>
              <a:t>is a linear array with lower </a:t>
            </a:r>
            <a:r>
              <a:rPr lang="en-CA" sz="2000" dirty="0" smtClean="0">
                <a:latin typeface="Consolas" pitchFamily="49" charset="0"/>
                <a:cs typeface="Consolas" pitchFamily="49" charset="0"/>
              </a:rPr>
              <a:t>bound LB </a:t>
            </a:r>
            <a:r>
              <a:rPr lang="en-CA" sz="2000" dirty="0">
                <a:latin typeface="Consolas" pitchFamily="49" charset="0"/>
                <a:cs typeface="Consolas" pitchFamily="49" charset="0"/>
              </a:rPr>
              <a:t>and upper bound </a:t>
            </a:r>
            <a:r>
              <a:rPr lang="en-CA" sz="2000" dirty="0" smtClean="0">
                <a:latin typeface="Consolas" pitchFamily="49" charset="0"/>
                <a:cs typeface="Consolas" pitchFamily="49" charset="0"/>
              </a:rPr>
              <a:t>UB</a:t>
            </a:r>
            <a:r>
              <a:rPr lang="en-CA" sz="2000" dirty="0">
                <a:latin typeface="Consolas" pitchFamily="49" charset="0"/>
                <a:cs typeface="Consolas" pitchFamily="49" charset="0"/>
              </a:rPr>
              <a:t>. This algorithm traverses </a:t>
            </a:r>
            <a:r>
              <a:rPr lang="en-CA" sz="2000" dirty="0" smtClean="0">
                <a:latin typeface="Consolas" pitchFamily="49" charset="0"/>
                <a:cs typeface="Consolas" pitchFamily="49" charset="0"/>
              </a:rPr>
              <a:t>array </a:t>
            </a:r>
            <a:r>
              <a:rPr lang="en-CA" sz="2000" dirty="0">
                <a:latin typeface="Consolas" pitchFamily="49" charset="0"/>
                <a:cs typeface="Consolas" pitchFamily="49" charset="0"/>
              </a:rPr>
              <a:t>A and applies the operation PROCESS to each element of the array</a:t>
            </a:r>
            <a:r>
              <a:rPr lang="en-CA" sz="2000" dirty="0" smtClean="0">
                <a:latin typeface="Consolas" pitchFamily="49" charset="0"/>
                <a:cs typeface="Consolas" pitchFamily="49" charset="0"/>
              </a:rPr>
              <a:t>.</a:t>
            </a:r>
          </a:p>
          <a:p>
            <a:pPr marL="0" indent="0">
              <a:lnSpc>
                <a:spcPct val="110000"/>
              </a:lnSpc>
              <a:spcBef>
                <a:spcPts val="0"/>
              </a:spcBef>
              <a:spcAft>
                <a:spcPts val="0"/>
              </a:spcAft>
              <a:buNone/>
            </a:pPr>
            <a:endParaRPr lang="en-CA" sz="2000" dirty="0">
              <a:latin typeface="Consolas" pitchFamily="49" charset="0"/>
              <a:cs typeface="Consolas" pitchFamily="49" charset="0"/>
            </a:endParaRPr>
          </a:p>
          <a:p>
            <a:pPr marL="0" indent="0">
              <a:lnSpc>
                <a:spcPct val="110000"/>
              </a:lnSpc>
              <a:spcBef>
                <a:spcPts val="0"/>
              </a:spcBef>
              <a:spcAft>
                <a:spcPts val="0"/>
              </a:spcAft>
              <a:buNone/>
            </a:pPr>
            <a:r>
              <a:rPr lang="en-CA" sz="2000" dirty="0" smtClean="0">
                <a:latin typeface="Consolas" pitchFamily="49" charset="0"/>
                <a:cs typeface="Consolas" pitchFamily="49" charset="0"/>
              </a:rPr>
              <a:t>	1.	Repeat </a:t>
            </a:r>
            <a:r>
              <a:rPr lang="en-CA" sz="2000" dirty="0">
                <a:latin typeface="Consolas" pitchFamily="49" charset="0"/>
                <a:cs typeface="Consolas" pitchFamily="49" charset="0"/>
              </a:rPr>
              <a:t>For I = LB to UB</a:t>
            </a:r>
          </a:p>
          <a:p>
            <a:pPr marL="0" indent="0">
              <a:lnSpc>
                <a:spcPct val="110000"/>
              </a:lnSpc>
              <a:spcBef>
                <a:spcPts val="0"/>
              </a:spcBef>
              <a:spcAft>
                <a:spcPts val="0"/>
              </a:spcAft>
              <a:buNone/>
            </a:pPr>
            <a:r>
              <a:rPr lang="en-CA" sz="2000" dirty="0" smtClean="0">
                <a:latin typeface="Consolas" pitchFamily="49" charset="0"/>
                <a:cs typeface="Consolas" pitchFamily="49" charset="0"/>
              </a:rPr>
              <a:t>	2.		Apply </a:t>
            </a:r>
            <a:r>
              <a:rPr lang="en-CA" sz="2000" dirty="0">
                <a:latin typeface="Consolas" pitchFamily="49" charset="0"/>
                <a:cs typeface="Consolas" pitchFamily="49" charset="0"/>
              </a:rPr>
              <a:t>PROCESS to A[I]</a:t>
            </a:r>
          </a:p>
          <a:p>
            <a:pPr marL="0" indent="0">
              <a:lnSpc>
                <a:spcPct val="110000"/>
              </a:lnSpc>
              <a:spcBef>
                <a:spcPts val="0"/>
              </a:spcBef>
              <a:spcAft>
                <a:spcPts val="0"/>
              </a:spcAft>
              <a:buNone/>
            </a:pPr>
            <a:r>
              <a:rPr lang="en-CA" sz="2000" dirty="0" smtClean="0">
                <a:latin typeface="Consolas" pitchFamily="49" charset="0"/>
                <a:cs typeface="Consolas" pitchFamily="49" charset="0"/>
              </a:rPr>
              <a:t>		[</a:t>
            </a:r>
            <a:r>
              <a:rPr lang="en-CA" sz="2000" dirty="0">
                <a:latin typeface="Consolas" pitchFamily="49" charset="0"/>
                <a:cs typeface="Consolas" pitchFamily="49" charset="0"/>
              </a:rPr>
              <a:t>End of For Loop]</a:t>
            </a:r>
          </a:p>
          <a:p>
            <a:pPr marL="0" indent="0">
              <a:lnSpc>
                <a:spcPct val="110000"/>
              </a:lnSpc>
              <a:spcBef>
                <a:spcPts val="0"/>
              </a:spcBef>
              <a:spcAft>
                <a:spcPts val="0"/>
              </a:spcAft>
              <a:buNone/>
            </a:pPr>
            <a:r>
              <a:rPr lang="en-CA" sz="2000" dirty="0" smtClean="0">
                <a:latin typeface="Consolas" pitchFamily="49" charset="0"/>
                <a:cs typeface="Consolas" pitchFamily="49" charset="0"/>
              </a:rPr>
              <a:t>	3</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Exit</a:t>
            </a:r>
            <a:endParaRPr lang="en-CA" sz="2000" dirty="0">
              <a:latin typeface="Consolas" pitchFamily="49" charset="0"/>
              <a:cs typeface="Consolas" pitchFamily="49" charset="0"/>
            </a:endParaRPr>
          </a:p>
        </p:txBody>
      </p:sp>
    </p:spTree>
    <p:extLst>
      <p:ext uri="{BB962C8B-B14F-4D97-AF65-F5344CB8AC3E}">
        <p14:creationId xmlns:p14="http://schemas.microsoft.com/office/powerpoint/2010/main" val="49690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8" y="1296748"/>
            <a:ext cx="6534151" cy="5075477"/>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#include &lt;</a:t>
            </a:r>
            <a:r>
              <a:rPr lang="en-CA" sz="2000" dirty="0" err="1">
                <a:latin typeface="Consolas" panose="020B0609020204030204" pitchFamily="49" charset="0"/>
                <a:cs typeface="Consolas" panose="020B0609020204030204" pitchFamily="49" charset="0"/>
              </a:rPr>
              <a:t>stdio.h</a:t>
            </a:r>
            <a:r>
              <a:rPr lang="en-CA" sz="2000" dirty="0">
                <a:latin typeface="Consolas" panose="020B0609020204030204" pitchFamily="49" charset="0"/>
                <a:cs typeface="Consolas" panose="020B0609020204030204" pitchFamily="49" charset="0"/>
              </a:rPr>
              <a:t>&gt;</a:t>
            </a:r>
          </a:p>
          <a:p>
            <a:pPr marL="0" indent="0">
              <a:lnSpc>
                <a:spcPct val="110000"/>
              </a:lnSpc>
              <a:spcBef>
                <a:spcPts val="0"/>
              </a:spcBef>
              <a:spcAft>
                <a:spcPts val="0"/>
              </a:spcAft>
              <a:buNone/>
            </a:pP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main()</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int</a:t>
            </a:r>
            <a:r>
              <a:rPr lang="en-CA" sz="2000" dirty="0">
                <a:latin typeface="Consolas" panose="020B0609020204030204" pitchFamily="49" charset="0"/>
                <a:cs typeface="Consolas" panose="020B0609020204030204" pitchFamily="49" charset="0"/>
              </a:rPr>
              <a:t> a[50], </a:t>
            </a:r>
            <a:r>
              <a:rPr lang="en-CA" sz="2000" dirty="0" smtClean="0">
                <a:latin typeface="Consolas" panose="020B0609020204030204" pitchFamily="49" charset="0"/>
                <a:cs typeface="Consolas" panose="020B0609020204030204" pitchFamily="49" charset="0"/>
              </a:rPr>
              <a:t>n, </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printf</a:t>
            </a:r>
            <a:r>
              <a:rPr lang="en-CA" sz="2000" dirty="0">
                <a:latin typeface="Consolas" panose="020B0609020204030204" pitchFamily="49" charset="0"/>
                <a:cs typeface="Consolas" panose="020B0609020204030204" pitchFamily="49" charset="0"/>
              </a:rPr>
              <a:t>("\</a:t>
            </a:r>
            <a:r>
              <a:rPr lang="en-CA" sz="2000" dirty="0" err="1">
                <a:latin typeface="Consolas" panose="020B0609020204030204" pitchFamily="49" charset="0"/>
                <a:cs typeface="Consolas" panose="020B0609020204030204" pitchFamily="49" charset="0"/>
              </a:rPr>
              <a:t>nEnter</a:t>
            </a:r>
            <a:r>
              <a:rPr lang="en-CA" sz="2000" dirty="0">
                <a:latin typeface="Consolas" panose="020B0609020204030204" pitchFamily="49" charset="0"/>
                <a:cs typeface="Consolas" panose="020B0609020204030204" pitchFamily="49" charset="0"/>
              </a:rPr>
              <a:t> size of array: ");</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scanf</a:t>
            </a:r>
            <a:r>
              <a:rPr lang="en-CA" sz="2000" dirty="0">
                <a:latin typeface="Consolas" panose="020B0609020204030204" pitchFamily="49" charset="0"/>
                <a:cs typeface="Consolas" panose="020B0609020204030204" pitchFamily="49" charset="0"/>
              </a:rPr>
              <a:t>("%d", &amp;n);</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printf</a:t>
            </a:r>
            <a:r>
              <a:rPr lang="en-CA" sz="2000" dirty="0">
                <a:latin typeface="Consolas" panose="020B0609020204030204" pitchFamily="49" charset="0"/>
                <a:cs typeface="Consolas" panose="020B0609020204030204" pitchFamily="49" charset="0"/>
              </a:rPr>
              <a:t>("\</a:t>
            </a:r>
            <a:r>
              <a:rPr lang="en-CA" sz="2000" dirty="0" err="1">
                <a:latin typeface="Consolas" panose="020B0609020204030204" pitchFamily="49" charset="0"/>
                <a:cs typeface="Consolas" panose="020B0609020204030204" pitchFamily="49" charset="0"/>
              </a:rPr>
              <a:t>nEnter</a:t>
            </a:r>
            <a:r>
              <a:rPr lang="en-CA" sz="2000" dirty="0">
                <a:latin typeface="Consolas" panose="020B0609020204030204" pitchFamily="49" charset="0"/>
                <a:cs typeface="Consolas" panose="020B0609020204030204" pitchFamily="49" charset="0"/>
              </a:rPr>
              <a:t> elements of array:\n");</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for(</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=0; </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&lt;n; </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scanf</a:t>
            </a:r>
            <a:r>
              <a:rPr lang="en-CA" sz="2000" dirty="0">
                <a:latin typeface="Consolas" panose="020B0609020204030204" pitchFamily="49" charset="0"/>
                <a:cs typeface="Consolas" panose="020B0609020204030204" pitchFamily="49" charset="0"/>
              </a:rPr>
              <a:t>("%d", &amp;a[</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smtClean="0">
                <a:latin typeface="Consolas" panose="020B0609020204030204" pitchFamily="49" charset="0"/>
                <a:cs typeface="Consolas" panose="020B0609020204030204" pitchFamily="49" charset="0"/>
              </a:rPr>
              <a:t>traverse(a, n);</a:t>
            </a: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2000" dirty="0" smtClean="0">
                <a:latin typeface="Consolas" panose="020B0609020204030204" pitchFamily="49" charset="0"/>
                <a:cs typeface="Consolas" panose="020B0609020204030204" pitchFamily="49" charset="0"/>
              </a:rPr>
              <a:t>}</a:t>
            </a: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void </a:t>
            </a:r>
            <a:r>
              <a:rPr lang="en-CA" sz="2000" dirty="0" smtClean="0">
                <a:latin typeface="Consolas" panose="020B0609020204030204" pitchFamily="49" charset="0"/>
                <a:cs typeface="Consolas" panose="020B0609020204030204" pitchFamily="49" charset="0"/>
              </a:rPr>
              <a:t>traverse(</a:t>
            </a:r>
            <a:r>
              <a:rPr lang="en-CA" sz="2000" dirty="0" err="1" smtClean="0">
                <a:latin typeface="Consolas" panose="020B0609020204030204" pitchFamily="49" charset="0"/>
                <a:cs typeface="Consolas" panose="020B0609020204030204" pitchFamily="49" charset="0"/>
              </a:rPr>
              <a:t>int</a:t>
            </a:r>
            <a:r>
              <a:rPr lang="en-CA" sz="2000" dirty="0" smtClean="0">
                <a:latin typeface="Consolas" panose="020B0609020204030204" pitchFamily="49" charset="0"/>
                <a:cs typeface="Consolas" panose="020B0609020204030204" pitchFamily="49" charset="0"/>
              </a:rPr>
              <a:t> a[], </a:t>
            </a:r>
            <a:r>
              <a:rPr lang="en-CA" sz="2000" dirty="0" err="1" smtClean="0">
                <a:latin typeface="Consolas" panose="020B0609020204030204" pitchFamily="49" charset="0"/>
                <a:cs typeface="Consolas" panose="020B0609020204030204" pitchFamily="49" charset="0"/>
              </a:rPr>
              <a:t>int</a:t>
            </a:r>
            <a:r>
              <a:rPr lang="en-CA" sz="2000" dirty="0" smtClean="0">
                <a:latin typeface="Consolas" panose="020B0609020204030204" pitchFamily="49" charset="0"/>
                <a:cs typeface="Consolas" panose="020B0609020204030204" pitchFamily="49" charset="0"/>
              </a:rPr>
              <a:t> n)</a:t>
            </a:r>
            <a:endParaRPr lang="en-CA" sz="20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int</a:t>
            </a: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printf</a:t>
            </a:r>
            <a:r>
              <a:rPr lang="en-CA" sz="2000" dirty="0">
                <a:latin typeface="Consolas" panose="020B0609020204030204" pitchFamily="49" charset="0"/>
                <a:cs typeface="Consolas" panose="020B0609020204030204" pitchFamily="49" charset="0"/>
              </a:rPr>
              <a:t>("\</a:t>
            </a:r>
            <a:r>
              <a:rPr lang="en-CA" sz="2000" dirty="0" err="1" smtClean="0">
                <a:latin typeface="Consolas" panose="020B0609020204030204" pitchFamily="49" charset="0"/>
                <a:cs typeface="Consolas" panose="020B0609020204030204" pitchFamily="49" charset="0"/>
              </a:rPr>
              <a:t>nElements</a:t>
            </a:r>
            <a:r>
              <a:rPr lang="en-CA" sz="2000" dirty="0" smtClean="0">
                <a:latin typeface="Consolas" panose="020B0609020204030204" pitchFamily="49" charset="0"/>
                <a:cs typeface="Consolas" panose="020B0609020204030204" pitchFamily="49" charset="0"/>
              </a:rPr>
              <a:t> </a:t>
            </a:r>
            <a:r>
              <a:rPr lang="en-CA" sz="2000" dirty="0">
                <a:latin typeface="Consolas" panose="020B0609020204030204" pitchFamily="49" charset="0"/>
                <a:cs typeface="Consolas" panose="020B0609020204030204" pitchFamily="49" charset="0"/>
              </a:rPr>
              <a:t>of an array are</a:t>
            </a:r>
            <a:r>
              <a:rPr lang="en-CA" sz="2000" dirty="0" smtClean="0">
                <a:latin typeface="Consolas" panose="020B0609020204030204" pitchFamily="49" charset="0"/>
                <a:cs typeface="Consolas" panose="020B0609020204030204" pitchFamily="49" charset="0"/>
              </a:rPr>
              <a:t>:\</a:t>
            </a:r>
            <a:r>
              <a:rPr lang="en-CA" sz="2000" dirty="0">
                <a:latin typeface="Consolas" panose="020B0609020204030204" pitchFamily="49" charset="0"/>
                <a:cs typeface="Consolas" panose="020B0609020204030204" pitchFamily="49" charset="0"/>
              </a:rPr>
              <a:t>n");</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for(</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=0; </a:t>
            </a:r>
            <a:r>
              <a:rPr lang="en-CA" sz="2000" dirty="0" err="1" smtClean="0">
                <a:latin typeface="Consolas" panose="020B0609020204030204" pitchFamily="49" charset="0"/>
                <a:cs typeface="Consolas" panose="020B0609020204030204" pitchFamily="49" charset="0"/>
              </a:rPr>
              <a:t>i</a:t>
            </a:r>
            <a:r>
              <a:rPr lang="en-CA" sz="2000" dirty="0" smtClean="0">
                <a:latin typeface="Consolas" panose="020B0609020204030204" pitchFamily="49" charset="0"/>
                <a:cs typeface="Consolas" panose="020B0609020204030204" pitchFamily="49" charset="0"/>
              </a:rPr>
              <a:t>&lt;n; </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		</a:t>
            </a:r>
            <a:r>
              <a:rPr lang="en-CA" sz="2000" dirty="0" err="1">
                <a:latin typeface="Consolas" panose="020B0609020204030204" pitchFamily="49" charset="0"/>
                <a:cs typeface="Consolas" panose="020B0609020204030204" pitchFamily="49" charset="0"/>
              </a:rPr>
              <a:t>printf</a:t>
            </a:r>
            <a:r>
              <a:rPr lang="en-CA" sz="2000" dirty="0">
                <a:latin typeface="Consolas" panose="020B0609020204030204" pitchFamily="49" charset="0"/>
                <a:cs typeface="Consolas" panose="020B0609020204030204" pitchFamily="49" charset="0"/>
              </a:rPr>
              <a:t>("%d\n", a[</a:t>
            </a:r>
            <a:r>
              <a:rPr lang="en-CA" sz="2000" dirty="0" err="1">
                <a:latin typeface="Consolas" panose="020B0609020204030204" pitchFamily="49" charset="0"/>
                <a:cs typeface="Consolas" panose="020B0609020204030204" pitchFamily="49" charset="0"/>
              </a:rPr>
              <a:t>i</a:t>
            </a:r>
            <a:r>
              <a:rPr lang="en-CA" sz="20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2000" dirty="0">
                <a:latin typeface="Consolas" panose="020B0609020204030204" pitchFamily="49" charset="0"/>
                <a:cs typeface="Consolas" panose="020B0609020204030204" pitchFamily="49" charset="0"/>
              </a:rPr>
              <a:t>}</a:t>
            </a:r>
          </a:p>
        </p:txBody>
      </p:sp>
      <p:sp>
        <p:nvSpPr>
          <p:cNvPr id="3" name="Title 2"/>
          <p:cNvSpPr>
            <a:spLocks noGrp="1"/>
          </p:cNvSpPr>
          <p:nvPr>
            <p:ph type="title"/>
          </p:nvPr>
        </p:nvSpPr>
        <p:spPr/>
        <p:txBody>
          <a:bodyPr/>
          <a:lstStyle/>
          <a:p>
            <a:r>
              <a:rPr lang="en-US" dirty="0"/>
              <a:t>Traversing </a:t>
            </a:r>
            <a:r>
              <a:rPr lang="en-US" dirty="0" smtClean="0"/>
              <a:t>One-Dimensional </a:t>
            </a:r>
            <a:r>
              <a:rPr lang="en-US" dirty="0"/>
              <a:t>Array</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22</a:t>
            </a:fld>
            <a:endParaRPr lang="en-US"/>
          </a:p>
        </p:txBody>
      </p:sp>
      <p:sp>
        <p:nvSpPr>
          <p:cNvPr id="9" name="Content Placeholder 1"/>
          <p:cNvSpPr txBox="1">
            <a:spLocks/>
          </p:cNvSpPr>
          <p:nvPr/>
        </p:nvSpPr>
        <p:spPr>
          <a:xfrm>
            <a:off x="7762875" y="1314450"/>
            <a:ext cx="3714749" cy="505777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8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endParaRPr lang="en-CA" sz="18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Enter size of array: 4</a:t>
            </a:r>
          </a:p>
          <a:p>
            <a:pPr marL="0" indent="0">
              <a:lnSpc>
                <a:spcPct val="110000"/>
              </a:lnSpc>
              <a:spcBef>
                <a:spcPts val="0"/>
              </a:spcBef>
              <a:spcAft>
                <a:spcPts val="0"/>
              </a:spcAft>
              <a:buNone/>
            </a:pPr>
            <a:endParaRPr lang="en-CA" sz="18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Enter elements of array:</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10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20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endParaRPr lang="en-CA" sz="18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Elements of an array are:</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10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20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8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endParaRPr lang="en-CA"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6029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Inserting </a:t>
            </a:r>
            <a:r>
              <a:rPr lang="en-US" dirty="0"/>
              <a:t>refers to the operation of  </a:t>
            </a:r>
            <a:r>
              <a:rPr lang="en-US" dirty="0">
                <a:solidFill>
                  <a:schemeClr val="accent2"/>
                </a:solidFill>
              </a:rPr>
              <a:t>adding an element to </a:t>
            </a:r>
            <a:r>
              <a:rPr lang="en-US" dirty="0" smtClean="0">
                <a:solidFill>
                  <a:schemeClr val="accent2"/>
                </a:solidFill>
              </a:rPr>
              <a:t>the existing </a:t>
            </a:r>
            <a:r>
              <a:rPr lang="en-US" dirty="0">
                <a:solidFill>
                  <a:schemeClr val="accent2"/>
                </a:solidFill>
              </a:rPr>
              <a:t>list of elements</a:t>
            </a:r>
            <a:r>
              <a:rPr lang="en-US" dirty="0" smtClean="0">
                <a:solidFill>
                  <a:schemeClr val="accent2"/>
                </a:solidFill>
              </a:rPr>
              <a:t>.</a:t>
            </a:r>
          </a:p>
          <a:p>
            <a:r>
              <a:rPr lang="en-US" dirty="0" smtClean="0"/>
              <a:t>After insertion, </a:t>
            </a:r>
            <a:r>
              <a:rPr lang="en-US" dirty="0"/>
              <a:t>the size of </a:t>
            </a:r>
            <a:r>
              <a:rPr lang="en-US" dirty="0" smtClean="0"/>
              <a:t>one-dimensional </a:t>
            </a:r>
            <a:r>
              <a:rPr lang="en-US" dirty="0"/>
              <a:t>array is increased by a factor of one</a:t>
            </a:r>
            <a:r>
              <a:rPr lang="en-US" dirty="0" smtClean="0"/>
              <a:t>.</a:t>
            </a:r>
          </a:p>
          <a:p>
            <a:r>
              <a:rPr lang="en-US" dirty="0" smtClean="0"/>
              <a:t>So, </a:t>
            </a:r>
            <a:r>
              <a:rPr lang="en-US" dirty="0"/>
              <a:t>insertion is possible only if the memory space allocated is large enough to accommodate the additional </a:t>
            </a:r>
            <a:r>
              <a:rPr lang="en-US" dirty="0" smtClean="0"/>
              <a:t>element.</a:t>
            </a:r>
          </a:p>
          <a:p>
            <a:r>
              <a:rPr lang="en-US" dirty="0" smtClean="0"/>
              <a:t>There are </a:t>
            </a:r>
            <a:r>
              <a:rPr lang="en-US" dirty="0"/>
              <a:t>two </a:t>
            </a:r>
            <a:r>
              <a:rPr lang="en-US" dirty="0" smtClean="0"/>
              <a:t>cases while inserting:</a:t>
            </a:r>
            <a:endParaRPr lang="en-US" dirty="0"/>
          </a:p>
          <a:p>
            <a:pPr lvl="1"/>
            <a:r>
              <a:rPr lang="en-US" dirty="0"/>
              <a:t>Insertion in </a:t>
            </a:r>
            <a:r>
              <a:rPr lang="en-US" dirty="0" smtClean="0"/>
              <a:t>unsorted array</a:t>
            </a:r>
            <a:endParaRPr lang="en-US" dirty="0"/>
          </a:p>
          <a:p>
            <a:pPr lvl="1"/>
            <a:r>
              <a:rPr lang="en-US" dirty="0"/>
              <a:t>Insertion in sorted array</a:t>
            </a:r>
          </a:p>
          <a:p>
            <a:endParaRPr lang="en-US" dirty="0"/>
          </a:p>
        </p:txBody>
      </p:sp>
      <p:sp>
        <p:nvSpPr>
          <p:cNvPr id="3" name="Title 2"/>
          <p:cNvSpPr>
            <a:spLocks noGrp="1"/>
          </p:cNvSpPr>
          <p:nvPr>
            <p:ph type="title"/>
          </p:nvPr>
        </p:nvSpPr>
        <p:spPr/>
        <p:txBody>
          <a:bodyPr>
            <a:normAutofit/>
          </a:bodyPr>
          <a:lstStyle/>
          <a:p>
            <a:r>
              <a:rPr lang="en-US" dirty="0" smtClean="0"/>
              <a:t>Insertion Operation</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23</a:t>
            </a:fld>
            <a:endParaRPr lang="en-US"/>
          </a:p>
        </p:txBody>
      </p:sp>
    </p:spTree>
    <p:extLst>
      <p:ext uri="{BB962C8B-B14F-4D97-AF65-F5344CB8AC3E}">
        <p14:creationId xmlns:p14="http://schemas.microsoft.com/office/powerpoint/2010/main" val="204509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262" y="3910446"/>
            <a:ext cx="10515600" cy="2407227"/>
          </a:xfrm>
        </p:spPr>
        <p:txBody>
          <a:bodyPr>
            <a:normAutofit fontScale="55000" lnSpcReduction="20000"/>
          </a:bodyPr>
          <a:lstStyle/>
          <a:p>
            <a:pPr marL="0" indent="0">
              <a:lnSpc>
                <a:spcPct val="120000"/>
              </a:lnSpc>
              <a:spcAft>
                <a:spcPts val="600"/>
              </a:spcAft>
              <a:buNone/>
            </a:pPr>
            <a:r>
              <a:rPr lang="en-CA" b="1" dirty="0"/>
              <a:t>Explanation: </a:t>
            </a:r>
            <a:r>
              <a:rPr lang="en-CA" dirty="0"/>
              <a:t>Here </a:t>
            </a:r>
            <a:r>
              <a:rPr lang="en-CA" dirty="0">
                <a:solidFill>
                  <a:schemeClr val="accent5"/>
                </a:solidFill>
                <a:latin typeface="Consolas" pitchFamily="49" charset="0"/>
                <a:cs typeface="Consolas" pitchFamily="49" charset="0"/>
              </a:rPr>
              <a:t>A</a:t>
            </a:r>
            <a:r>
              <a:rPr lang="en-CA" dirty="0"/>
              <a:t> is an unsorted array stored in memory with </a:t>
            </a:r>
            <a:r>
              <a:rPr lang="en-CA" dirty="0">
                <a:solidFill>
                  <a:schemeClr val="accent5"/>
                </a:solidFill>
                <a:latin typeface="Consolas" pitchFamily="49" charset="0"/>
                <a:cs typeface="Consolas" pitchFamily="49" charset="0"/>
              </a:rPr>
              <a:t>N</a:t>
            </a:r>
            <a:r>
              <a:rPr lang="en-CA" dirty="0"/>
              <a:t> </a:t>
            </a:r>
            <a:r>
              <a:rPr lang="en-CA" dirty="0" smtClean="0"/>
              <a:t>elements.</a:t>
            </a:r>
          </a:p>
          <a:p>
            <a:pPr>
              <a:lnSpc>
                <a:spcPct val="120000"/>
              </a:lnSpc>
              <a:spcAft>
                <a:spcPts val="600"/>
              </a:spcAft>
            </a:pPr>
            <a:r>
              <a:rPr lang="en-CA" dirty="0" smtClean="0"/>
              <a:t>This </a:t>
            </a:r>
            <a:r>
              <a:rPr lang="en-CA" dirty="0"/>
              <a:t>algorithm inserts a data element </a:t>
            </a:r>
            <a:r>
              <a:rPr lang="en-CA" dirty="0">
                <a:solidFill>
                  <a:schemeClr val="accent5"/>
                </a:solidFill>
                <a:latin typeface="Consolas" pitchFamily="49" charset="0"/>
                <a:cs typeface="Consolas" pitchFamily="49" charset="0"/>
              </a:rPr>
              <a:t>ITEM</a:t>
            </a:r>
            <a:r>
              <a:rPr lang="en-CA" dirty="0"/>
              <a:t> into the </a:t>
            </a:r>
            <a:r>
              <a:rPr lang="en-CA" dirty="0" err="1" smtClean="0">
                <a:solidFill>
                  <a:schemeClr val="accent5"/>
                </a:solidFill>
                <a:latin typeface="Consolas" pitchFamily="49" charset="0"/>
                <a:cs typeface="Consolas" pitchFamily="49" charset="0"/>
              </a:rPr>
              <a:t>LOC</a:t>
            </a:r>
            <a:r>
              <a:rPr lang="en-CA" baseline="30000" dirty="0" err="1" smtClean="0">
                <a:solidFill>
                  <a:schemeClr val="accent5"/>
                </a:solidFill>
                <a:latin typeface="Consolas" pitchFamily="49" charset="0"/>
                <a:cs typeface="Consolas" pitchFamily="49" charset="0"/>
              </a:rPr>
              <a:t>th</a:t>
            </a:r>
            <a:r>
              <a:rPr lang="en-CA" dirty="0" smtClean="0"/>
              <a:t> position </a:t>
            </a:r>
            <a:r>
              <a:rPr lang="en-CA" dirty="0"/>
              <a:t>in an array </a:t>
            </a:r>
            <a:r>
              <a:rPr lang="en-CA" dirty="0" smtClean="0">
                <a:solidFill>
                  <a:schemeClr val="accent5"/>
                </a:solidFill>
                <a:latin typeface="Consolas" pitchFamily="49" charset="0"/>
                <a:cs typeface="Consolas" pitchFamily="49" charset="0"/>
              </a:rPr>
              <a:t>A</a:t>
            </a:r>
            <a:r>
              <a:rPr lang="en-CA" dirty="0" smtClean="0"/>
              <a:t>.</a:t>
            </a:r>
          </a:p>
          <a:p>
            <a:pPr>
              <a:lnSpc>
                <a:spcPct val="120000"/>
              </a:lnSpc>
              <a:spcAft>
                <a:spcPts val="600"/>
              </a:spcAft>
            </a:pPr>
            <a:r>
              <a:rPr lang="en-CA" dirty="0" smtClean="0"/>
              <a:t>The </a:t>
            </a:r>
            <a:r>
              <a:rPr lang="en-CA" dirty="0"/>
              <a:t>first four steps create space in </a:t>
            </a:r>
            <a:r>
              <a:rPr lang="en-CA" dirty="0">
                <a:solidFill>
                  <a:schemeClr val="accent5"/>
                </a:solidFill>
                <a:latin typeface="Consolas" pitchFamily="49" charset="0"/>
                <a:cs typeface="Consolas" pitchFamily="49" charset="0"/>
              </a:rPr>
              <a:t>A</a:t>
            </a:r>
            <a:r>
              <a:rPr lang="en-CA" dirty="0"/>
              <a:t> by </a:t>
            </a:r>
            <a:r>
              <a:rPr lang="en-CA" dirty="0" smtClean="0"/>
              <a:t>moving </a:t>
            </a:r>
            <a:r>
              <a:rPr lang="en-CA" dirty="0"/>
              <a:t>the elements</a:t>
            </a:r>
            <a:r>
              <a:rPr lang="en-CA" dirty="0" smtClean="0"/>
              <a:t> downwards.</a:t>
            </a:r>
          </a:p>
          <a:p>
            <a:pPr>
              <a:lnSpc>
                <a:spcPct val="120000"/>
              </a:lnSpc>
              <a:spcAft>
                <a:spcPts val="600"/>
              </a:spcAft>
            </a:pPr>
            <a:r>
              <a:rPr lang="en-CA" dirty="0" smtClean="0"/>
              <a:t>These </a:t>
            </a:r>
            <a:r>
              <a:rPr lang="en-CA" dirty="0"/>
              <a:t>elements are moved in reverse order i.e. first </a:t>
            </a:r>
            <a:r>
              <a:rPr lang="en-CA" dirty="0">
                <a:solidFill>
                  <a:schemeClr val="accent5"/>
                </a:solidFill>
                <a:latin typeface="Consolas" pitchFamily="49" charset="0"/>
                <a:cs typeface="Consolas" pitchFamily="49" charset="0"/>
              </a:rPr>
              <a:t>A[N]</a:t>
            </a:r>
            <a:r>
              <a:rPr lang="en-CA" dirty="0"/>
              <a:t>, then </a:t>
            </a:r>
            <a:r>
              <a:rPr lang="en-CA" dirty="0">
                <a:solidFill>
                  <a:schemeClr val="accent5"/>
                </a:solidFill>
                <a:latin typeface="Consolas" pitchFamily="49" charset="0"/>
                <a:cs typeface="Consolas" pitchFamily="49" charset="0"/>
              </a:rPr>
              <a:t>A[N–1]</a:t>
            </a:r>
            <a:r>
              <a:rPr lang="en-CA" dirty="0"/>
              <a:t>, </a:t>
            </a:r>
            <a:r>
              <a:rPr lang="en-CA" dirty="0">
                <a:solidFill>
                  <a:schemeClr val="accent5"/>
                </a:solidFill>
                <a:latin typeface="Consolas" pitchFamily="49" charset="0"/>
                <a:cs typeface="Consolas" pitchFamily="49" charset="0"/>
              </a:rPr>
              <a:t>A[N–2]</a:t>
            </a:r>
            <a:r>
              <a:rPr lang="en-CA" dirty="0"/>
              <a:t>. . . . .  and last </a:t>
            </a:r>
            <a:r>
              <a:rPr lang="en-CA" dirty="0">
                <a:solidFill>
                  <a:schemeClr val="accent5"/>
                </a:solidFill>
                <a:latin typeface="Consolas" pitchFamily="49" charset="0"/>
                <a:cs typeface="Consolas" pitchFamily="49" charset="0"/>
              </a:rPr>
              <a:t>A[LOC]</a:t>
            </a:r>
            <a:r>
              <a:rPr lang="en-CA" dirty="0"/>
              <a:t>, otherwise data will be </a:t>
            </a:r>
            <a:r>
              <a:rPr lang="en-CA" dirty="0" smtClean="0"/>
              <a:t>overwritten.</a:t>
            </a:r>
          </a:p>
          <a:p>
            <a:pPr>
              <a:lnSpc>
                <a:spcPct val="120000"/>
              </a:lnSpc>
              <a:spcAft>
                <a:spcPts val="600"/>
              </a:spcAft>
            </a:pPr>
            <a:r>
              <a:rPr lang="en-CA" dirty="0" smtClean="0"/>
              <a:t>We </a:t>
            </a:r>
            <a:r>
              <a:rPr lang="en-CA" dirty="0"/>
              <a:t>first set </a:t>
            </a:r>
            <a:r>
              <a:rPr lang="en-CA" dirty="0">
                <a:solidFill>
                  <a:schemeClr val="accent5"/>
                </a:solidFill>
                <a:latin typeface="Consolas" pitchFamily="49" charset="0"/>
                <a:cs typeface="Consolas" pitchFamily="49" charset="0"/>
              </a:rPr>
              <a:t>I=N</a:t>
            </a:r>
            <a:r>
              <a:rPr lang="en-CA" dirty="0"/>
              <a:t> and then, using </a:t>
            </a:r>
            <a:r>
              <a:rPr lang="en-CA" dirty="0">
                <a:solidFill>
                  <a:schemeClr val="accent5"/>
                </a:solidFill>
                <a:latin typeface="Consolas" pitchFamily="49" charset="0"/>
                <a:cs typeface="Consolas" pitchFamily="49" charset="0"/>
              </a:rPr>
              <a:t>I</a:t>
            </a:r>
            <a:r>
              <a:rPr lang="en-CA" dirty="0"/>
              <a:t> as a counter, decrease it each time the loop is executed until </a:t>
            </a:r>
            <a:r>
              <a:rPr lang="en-CA" dirty="0">
                <a:solidFill>
                  <a:schemeClr val="accent5"/>
                </a:solidFill>
                <a:latin typeface="Consolas" pitchFamily="49" charset="0"/>
                <a:cs typeface="Consolas" pitchFamily="49" charset="0"/>
              </a:rPr>
              <a:t>I</a:t>
            </a:r>
            <a:r>
              <a:rPr lang="en-CA" dirty="0"/>
              <a:t> reaches </a:t>
            </a:r>
            <a:r>
              <a:rPr lang="en-CA" dirty="0" smtClean="0">
                <a:solidFill>
                  <a:schemeClr val="accent5"/>
                </a:solidFill>
                <a:latin typeface="Consolas" pitchFamily="49" charset="0"/>
                <a:cs typeface="Consolas" pitchFamily="49" charset="0"/>
              </a:rPr>
              <a:t>LOC</a:t>
            </a:r>
            <a:r>
              <a:rPr lang="en-CA" dirty="0" smtClean="0"/>
              <a:t>.</a:t>
            </a:r>
          </a:p>
          <a:p>
            <a:pPr>
              <a:lnSpc>
                <a:spcPct val="120000"/>
              </a:lnSpc>
              <a:spcAft>
                <a:spcPts val="600"/>
              </a:spcAft>
            </a:pPr>
            <a:r>
              <a:rPr lang="en-CA" dirty="0" smtClean="0"/>
              <a:t>In </a:t>
            </a:r>
            <a:r>
              <a:rPr lang="en-CA" dirty="0"/>
              <a:t>the next step, Step 5, it inserts </a:t>
            </a:r>
            <a:r>
              <a:rPr lang="en-CA" dirty="0">
                <a:solidFill>
                  <a:schemeClr val="accent5"/>
                </a:solidFill>
                <a:latin typeface="Consolas" pitchFamily="49" charset="0"/>
                <a:cs typeface="Consolas" pitchFamily="49" charset="0"/>
              </a:rPr>
              <a:t>ITEM</a:t>
            </a:r>
            <a:r>
              <a:rPr lang="en-CA" dirty="0"/>
              <a:t> into the array in the space just created. And at last, the total number of elements </a:t>
            </a:r>
            <a:r>
              <a:rPr lang="en-CA" dirty="0">
                <a:solidFill>
                  <a:schemeClr val="accent5"/>
                </a:solidFill>
                <a:latin typeface="Consolas" pitchFamily="49" charset="0"/>
                <a:cs typeface="Consolas" pitchFamily="49" charset="0"/>
              </a:rPr>
              <a:t>N</a:t>
            </a:r>
            <a:r>
              <a:rPr lang="en-CA" dirty="0"/>
              <a:t> is increased by 1.</a:t>
            </a:r>
            <a:endParaRPr lang="en-US" dirty="0" smtClean="0"/>
          </a:p>
        </p:txBody>
      </p:sp>
      <p:sp>
        <p:nvSpPr>
          <p:cNvPr id="3" name="Title 2"/>
          <p:cNvSpPr>
            <a:spLocks noGrp="1"/>
          </p:cNvSpPr>
          <p:nvPr>
            <p:ph type="title"/>
          </p:nvPr>
        </p:nvSpPr>
        <p:spPr/>
        <p:txBody>
          <a:bodyPr>
            <a:normAutofit/>
          </a:bodyPr>
          <a:lstStyle/>
          <a:p>
            <a:r>
              <a:rPr lang="en-US" dirty="0" smtClean="0"/>
              <a:t>Insertion into Unsorted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24</a:t>
            </a:fld>
            <a:endParaRPr lang="en-US"/>
          </a:p>
        </p:txBody>
      </p:sp>
      <p:sp>
        <p:nvSpPr>
          <p:cNvPr id="8" name="Content Placeholder 1"/>
          <p:cNvSpPr txBox="1">
            <a:spLocks/>
          </p:cNvSpPr>
          <p:nvPr/>
        </p:nvSpPr>
        <p:spPr>
          <a:xfrm>
            <a:off x="844262" y="1209674"/>
            <a:ext cx="10515600" cy="2524126"/>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2600" b="1" dirty="0">
                <a:latin typeface="Consolas" pitchFamily="49" charset="0"/>
                <a:cs typeface="Consolas" pitchFamily="49" charset="0"/>
              </a:rPr>
              <a:t>Insert </a:t>
            </a:r>
            <a:r>
              <a:rPr lang="en-CA" sz="2600" b="1" dirty="0" smtClean="0">
                <a:latin typeface="Consolas" pitchFamily="49" charset="0"/>
                <a:cs typeface="Consolas" pitchFamily="49" charset="0"/>
              </a:rPr>
              <a:t>Unsorted():</a:t>
            </a:r>
          </a:p>
          <a:p>
            <a:pPr marL="0" indent="0">
              <a:lnSpc>
                <a:spcPct val="110000"/>
              </a:lnSpc>
              <a:spcBef>
                <a:spcPts val="0"/>
              </a:spcBef>
              <a:spcAft>
                <a:spcPts val="0"/>
              </a:spcAft>
              <a:buNone/>
            </a:pPr>
            <a:endParaRPr lang="en-CA" sz="2000" dirty="0">
              <a:latin typeface="Consolas" pitchFamily="49" charset="0"/>
              <a:cs typeface="Consolas" pitchFamily="49" charset="0"/>
            </a:endParaRPr>
          </a:p>
          <a:p>
            <a:pPr marL="0" indent="0">
              <a:lnSpc>
                <a:spcPct val="110000"/>
              </a:lnSpc>
              <a:spcBef>
                <a:spcPts val="0"/>
              </a:spcBef>
              <a:spcAft>
                <a:spcPts val="0"/>
              </a:spcAft>
              <a:buNone/>
            </a:pPr>
            <a:r>
              <a:rPr lang="en-CA" sz="2000" b="1" dirty="0">
                <a:latin typeface="Consolas" pitchFamily="49" charset="0"/>
                <a:cs typeface="Consolas" pitchFamily="49" charset="0"/>
              </a:rPr>
              <a:t>Description:</a:t>
            </a:r>
            <a:r>
              <a:rPr lang="en-CA" sz="2000" dirty="0">
                <a:latin typeface="Consolas" pitchFamily="49" charset="0"/>
                <a:cs typeface="Consolas" pitchFamily="49" charset="0"/>
              </a:rPr>
              <a:t> Here A is </a:t>
            </a:r>
            <a:r>
              <a:rPr lang="en-CA" sz="2000" dirty="0" smtClean="0">
                <a:latin typeface="Consolas" pitchFamily="49" charset="0"/>
                <a:cs typeface="Consolas" pitchFamily="49" charset="0"/>
              </a:rPr>
              <a:t>an unsorted array </a:t>
            </a:r>
            <a:r>
              <a:rPr lang="en-CA" sz="2000" dirty="0">
                <a:latin typeface="Consolas" pitchFamily="49" charset="0"/>
                <a:cs typeface="Consolas" pitchFamily="49" charset="0"/>
              </a:rPr>
              <a:t>with N elements. LOC is the location where ITEM is to be inserted</a:t>
            </a:r>
            <a:r>
              <a:rPr lang="en-CA" sz="2000" dirty="0" smtClean="0">
                <a:latin typeface="Consolas" pitchFamily="49" charset="0"/>
                <a:cs typeface="Consolas" pitchFamily="49" charset="0"/>
              </a:rPr>
              <a:t>.</a:t>
            </a:r>
          </a:p>
          <a:p>
            <a:pPr marL="0" indent="0">
              <a:lnSpc>
                <a:spcPct val="110000"/>
              </a:lnSpc>
              <a:spcBef>
                <a:spcPts val="0"/>
              </a:spcBef>
              <a:spcAft>
                <a:spcPts val="0"/>
              </a:spcAft>
              <a:buNone/>
            </a:pPr>
            <a:r>
              <a:rPr lang="en-CA" sz="2000" dirty="0" smtClean="0">
                <a:latin typeface="Consolas" pitchFamily="49" charset="0"/>
                <a:cs typeface="Consolas" pitchFamily="49" charset="0"/>
              </a:rPr>
              <a:t>	1.	Set </a:t>
            </a:r>
            <a:r>
              <a:rPr lang="en-CA" sz="2000" dirty="0">
                <a:latin typeface="Consolas" pitchFamily="49" charset="0"/>
                <a:cs typeface="Consolas" pitchFamily="49" charset="0"/>
              </a:rPr>
              <a:t>I = </a:t>
            </a:r>
            <a:r>
              <a:rPr lang="en-CA" sz="2000" dirty="0" smtClean="0">
                <a:latin typeface="Consolas" pitchFamily="49" charset="0"/>
                <a:cs typeface="Consolas" pitchFamily="49" charset="0"/>
              </a:rPr>
              <a:t>N					[Initialize </a:t>
            </a:r>
            <a:r>
              <a:rPr lang="en-CA" sz="2000" dirty="0">
                <a:latin typeface="Consolas" pitchFamily="49" charset="0"/>
                <a:cs typeface="Consolas" pitchFamily="49" charset="0"/>
              </a:rPr>
              <a:t>counter]</a:t>
            </a:r>
          </a:p>
          <a:p>
            <a:pPr marL="0" indent="0">
              <a:lnSpc>
                <a:spcPct val="110000"/>
              </a:lnSpc>
              <a:spcBef>
                <a:spcPts val="0"/>
              </a:spcBef>
              <a:spcAft>
                <a:spcPts val="0"/>
              </a:spcAft>
              <a:buNone/>
            </a:pPr>
            <a:r>
              <a:rPr lang="en-CA" sz="2000" dirty="0" smtClean="0">
                <a:latin typeface="Consolas" pitchFamily="49" charset="0"/>
                <a:cs typeface="Consolas" pitchFamily="49" charset="0"/>
              </a:rPr>
              <a:t>	2</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Repeat </a:t>
            </a:r>
            <a:r>
              <a:rPr lang="en-CA" sz="2000" dirty="0">
                <a:latin typeface="Consolas" pitchFamily="49" charset="0"/>
                <a:cs typeface="Consolas" pitchFamily="49" charset="0"/>
              </a:rPr>
              <a:t>While </a:t>
            </a:r>
            <a:r>
              <a:rPr lang="en-CA" sz="2000" dirty="0" smtClean="0">
                <a:latin typeface="Consolas" pitchFamily="49" charset="0"/>
                <a:cs typeface="Consolas" pitchFamily="49" charset="0"/>
              </a:rPr>
              <a:t>(</a:t>
            </a:r>
            <a:r>
              <a:rPr lang="en-CA" sz="2000" dirty="0">
                <a:latin typeface="Consolas" pitchFamily="49" charset="0"/>
                <a:cs typeface="Consolas" pitchFamily="49" charset="0"/>
              </a:rPr>
              <a:t>I &gt;= </a:t>
            </a:r>
            <a:r>
              <a:rPr lang="en-CA" sz="2000" dirty="0" smtClean="0">
                <a:latin typeface="Consolas" pitchFamily="49" charset="0"/>
                <a:cs typeface="Consolas" pitchFamily="49" charset="0"/>
              </a:rPr>
              <a:t>LOC)</a:t>
            </a:r>
            <a:endParaRPr lang="en-CA" sz="2000" dirty="0">
              <a:latin typeface="Consolas" pitchFamily="49" charset="0"/>
              <a:cs typeface="Consolas" pitchFamily="49" charset="0"/>
            </a:endParaRPr>
          </a:p>
          <a:p>
            <a:pPr marL="0" indent="0">
              <a:lnSpc>
                <a:spcPct val="110000"/>
              </a:lnSpc>
              <a:spcBef>
                <a:spcPts val="0"/>
              </a:spcBef>
              <a:spcAft>
                <a:spcPts val="0"/>
              </a:spcAft>
              <a:buNone/>
            </a:pPr>
            <a:r>
              <a:rPr lang="en-CA" sz="2000" dirty="0" smtClean="0">
                <a:latin typeface="Consolas" pitchFamily="49" charset="0"/>
                <a:cs typeface="Consolas" pitchFamily="49" charset="0"/>
              </a:rPr>
              <a:t>	3</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A[I+1] = A[I]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Move elements downward]</a:t>
            </a:r>
          </a:p>
          <a:p>
            <a:pPr marL="0" indent="0">
              <a:lnSpc>
                <a:spcPct val="110000"/>
              </a:lnSpc>
              <a:spcBef>
                <a:spcPts val="0"/>
              </a:spcBef>
              <a:spcAft>
                <a:spcPts val="0"/>
              </a:spcAft>
              <a:buNone/>
            </a:pPr>
            <a:r>
              <a:rPr lang="en-CA" sz="2000" dirty="0" smtClean="0">
                <a:latin typeface="Consolas" pitchFamily="49" charset="0"/>
                <a:cs typeface="Consolas" pitchFamily="49" charset="0"/>
              </a:rPr>
              <a:t>	4</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I = I – 1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Decrease counter by 1]</a:t>
            </a:r>
          </a:p>
          <a:p>
            <a:pPr marL="0" indent="0">
              <a:lnSpc>
                <a:spcPct val="110000"/>
              </a:lnSpc>
              <a:spcBef>
                <a:spcPts val="0"/>
              </a:spcBef>
              <a:spcAft>
                <a:spcPts val="0"/>
              </a:spcAft>
              <a:buNone/>
            </a:pPr>
            <a:r>
              <a:rPr lang="en-CA" sz="2000" dirty="0" smtClean="0">
                <a:latin typeface="Consolas" pitchFamily="49" charset="0"/>
                <a:cs typeface="Consolas" pitchFamily="49" charset="0"/>
              </a:rPr>
              <a:t>		[</a:t>
            </a:r>
            <a:r>
              <a:rPr lang="en-CA" sz="2000" dirty="0">
                <a:latin typeface="Consolas" pitchFamily="49" charset="0"/>
                <a:cs typeface="Consolas" pitchFamily="49" charset="0"/>
              </a:rPr>
              <a:t>End of While Loop]</a:t>
            </a:r>
          </a:p>
          <a:p>
            <a:pPr marL="0" indent="0">
              <a:lnSpc>
                <a:spcPct val="110000"/>
              </a:lnSpc>
              <a:spcBef>
                <a:spcPts val="0"/>
              </a:spcBef>
              <a:spcAft>
                <a:spcPts val="0"/>
              </a:spcAft>
              <a:buNone/>
            </a:pPr>
            <a:r>
              <a:rPr lang="en-CA" sz="2000" dirty="0" smtClean="0">
                <a:latin typeface="Consolas" pitchFamily="49" charset="0"/>
                <a:cs typeface="Consolas" pitchFamily="49" charset="0"/>
              </a:rPr>
              <a:t>	5</a:t>
            </a:r>
            <a:r>
              <a:rPr lang="en-CA" sz="2000" dirty="0">
                <a:latin typeface="Consolas" pitchFamily="49" charset="0"/>
                <a:cs typeface="Consolas" pitchFamily="49" charset="0"/>
              </a:rPr>
              <a:t>.  	Set A[LOC] = ITEM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Insert element]</a:t>
            </a:r>
          </a:p>
          <a:p>
            <a:pPr marL="0" indent="0">
              <a:lnSpc>
                <a:spcPct val="110000"/>
              </a:lnSpc>
              <a:spcBef>
                <a:spcPts val="0"/>
              </a:spcBef>
              <a:spcAft>
                <a:spcPts val="0"/>
              </a:spcAft>
              <a:buNone/>
            </a:pPr>
            <a:r>
              <a:rPr lang="en-CA" sz="2000" dirty="0" smtClean="0">
                <a:latin typeface="Consolas" pitchFamily="49" charset="0"/>
                <a:cs typeface="Consolas" pitchFamily="49" charset="0"/>
              </a:rPr>
              <a:t>	6</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N = N + 1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Reset N]</a:t>
            </a:r>
          </a:p>
          <a:p>
            <a:pPr marL="0" indent="0">
              <a:lnSpc>
                <a:spcPct val="110000"/>
              </a:lnSpc>
              <a:spcBef>
                <a:spcPts val="0"/>
              </a:spcBef>
              <a:spcAft>
                <a:spcPts val="0"/>
              </a:spcAft>
              <a:buNone/>
            </a:pPr>
            <a:r>
              <a:rPr lang="en-CA" sz="2000" dirty="0" smtClean="0">
                <a:latin typeface="Consolas" pitchFamily="49" charset="0"/>
                <a:cs typeface="Consolas" pitchFamily="49" charset="0"/>
              </a:rPr>
              <a:t>	7</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Exit</a:t>
            </a:r>
            <a:endParaRPr lang="en-CA" sz="2000" dirty="0">
              <a:latin typeface="Consolas" pitchFamily="49" charset="0"/>
              <a:cs typeface="Consolas" pitchFamily="49" charset="0"/>
            </a:endParaRPr>
          </a:p>
        </p:txBody>
      </p:sp>
    </p:spTree>
    <p:extLst>
      <p:ext uri="{BB962C8B-B14F-4D97-AF65-F5344CB8AC3E}">
        <p14:creationId xmlns:p14="http://schemas.microsoft.com/office/powerpoint/2010/main" val="8765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81076"/>
            <a:ext cx="5354783" cy="5388552"/>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Aft>
                <a:spcPts val="0"/>
              </a:spcAft>
              <a:buNone/>
            </a:pPr>
            <a:r>
              <a:rPr lang="en-CA" sz="1300" dirty="0" smtClean="0">
                <a:latin typeface="Consolas" panose="020B0609020204030204" pitchFamily="49" charset="0"/>
                <a:cs typeface="Consolas" panose="020B0609020204030204" pitchFamily="49" charset="0"/>
              </a:rPr>
              <a:t>main</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a[50], n, </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 item,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size of an array: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elements of an array:\n");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location of insertion: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ITEM to insert: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smtClean="0">
                <a:latin typeface="Consolas" panose="020B0609020204030204" pitchFamily="49" charset="0"/>
                <a:cs typeface="Consolas" panose="020B0609020204030204" pitchFamily="49" charset="0"/>
              </a:rPr>
              <a:t>n = </a:t>
            </a:r>
            <a:r>
              <a:rPr lang="en-CA" sz="1300" dirty="0" err="1" smtClean="0">
                <a:latin typeface="Consolas" panose="020B0609020204030204" pitchFamily="49" charset="0"/>
                <a:cs typeface="Consolas" panose="020B0609020204030204" pitchFamily="49" charset="0"/>
              </a:rPr>
              <a:t>insert_unsorted</a:t>
            </a:r>
            <a:r>
              <a:rPr lang="en-CA" sz="1300" dirty="0" smtClean="0">
                <a:latin typeface="Consolas" panose="020B0609020204030204" pitchFamily="49" charset="0"/>
                <a:cs typeface="Consolas" panose="020B0609020204030204" pitchFamily="49" charset="0"/>
              </a:rPr>
              <a:t>(a</a:t>
            </a:r>
            <a:r>
              <a:rPr lang="en-CA" sz="1300" dirty="0">
                <a:latin typeface="Consolas" panose="020B0609020204030204" pitchFamily="49" charset="0"/>
                <a:cs typeface="Consolas" panose="020B0609020204030204" pitchFamily="49" charset="0"/>
              </a:rPr>
              <a:t>, n, </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 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smtClean="0">
                <a:latin typeface="Consolas" panose="020B0609020204030204" pitchFamily="49" charset="0"/>
                <a:cs typeface="Consolas" panose="020B0609020204030204" pitchFamily="49" charset="0"/>
              </a:rPr>
              <a:t>nAfter</a:t>
            </a:r>
            <a:r>
              <a:rPr lang="en-CA" sz="1300" dirty="0" smtClean="0">
                <a:latin typeface="Consolas" panose="020B0609020204030204" pitchFamily="49" charset="0"/>
                <a:cs typeface="Consolas" panose="020B0609020204030204" pitchFamily="49" charset="0"/>
              </a:rPr>
              <a:t> </a:t>
            </a:r>
            <a:r>
              <a:rPr lang="en-CA" sz="1300" dirty="0">
                <a:latin typeface="Consolas" panose="020B0609020204030204" pitchFamily="49" charset="0"/>
                <a:cs typeface="Consolas" panose="020B0609020204030204" pitchFamily="49" charset="0"/>
              </a:rPr>
              <a:t>insertion:\n");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n%d</a:t>
            </a:r>
            <a:r>
              <a:rPr lang="en-CA" sz="1300" dirty="0">
                <a:latin typeface="Consolas" panose="020B0609020204030204" pitchFamily="49" charset="0"/>
                <a:cs typeface="Consolas" panose="020B0609020204030204" pitchFamily="49" charset="0"/>
              </a:rPr>
              <a:t>", 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i="1" dirty="0" smtClean="0">
                <a:latin typeface="Consolas" panose="020B0609020204030204" pitchFamily="49" charset="0"/>
                <a:cs typeface="Consolas" panose="020B0609020204030204" pitchFamily="49" charset="0"/>
              </a:rPr>
              <a:t>(Continued)</a:t>
            </a:r>
            <a:endParaRPr lang="en-CA" sz="1300" i="1"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fontScale="90000"/>
          </a:bodyPr>
          <a:lstStyle/>
          <a:p>
            <a:r>
              <a:rPr lang="en-CA" sz="3600" dirty="0"/>
              <a:t>Program to Insert an Element into </a:t>
            </a:r>
            <a:r>
              <a:rPr lang="en-CA" sz="3600" dirty="0" smtClean="0"/>
              <a:t>an Unsorted </a:t>
            </a:r>
            <a:r>
              <a:rPr lang="en-CA" sz="3600" dirty="0"/>
              <a:t>Array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25</a:t>
            </a:fld>
            <a:endParaRPr lang="en-US"/>
          </a:p>
        </p:txBody>
      </p:sp>
      <p:sp>
        <p:nvSpPr>
          <p:cNvPr id="10" name="Content Placeholder 1"/>
          <p:cNvSpPr txBox="1">
            <a:spLocks/>
          </p:cNvSpPr>
          <p:nvPr/>
        </p:nvSpPr>
        <p:spPr>
          <a:xfrm>
            <a:off x="6619009" y="981075"/>
            <a:ext cx="5351318" cy="290512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Aft>
                <a:spcPts val="0"/>
              </a:spcAft>
              <a:buFont typeface="Wingdings" panose="05000000000000000000" pitchFamily="2" charset="2"/>
              <a:buNone/>
            </a:pPr>
            <a:r>
              <a:rPr lang="en-CA" sz="1300" dirty="0" err="1">
                <a:latin typeface="Consolas" panose="020B0609020204030204" pitchFamily="49" charset="0"/>
                <a:cs typeface="Consolas" panose="020B0609020204030204" pitchFamily="49" charset="0"/>
              </a:rPr>
              <a:t>i</a:t>
            </a:r>
            <a:r>
              <a:rPr lang="en-CA" sz="1300" dirty="0" err="1" smtClean="0">
                <a:latin typeface="Consolas" panose="020B0609020204030204" pitchFamily="49" charset="0"/>
                <a:cs typeface="Consolas" panose="020B0609020204030204" pitchFamily="49" charset="0"/>
              </a:rPr>
              <a:t>nt</a:t>
            </a: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insert_unsorted</a:t>
            </a:r>
            <a:r>
              <a:rPr lang="en-CA" sz="1300" dirty="0" smtClean="0">
                <a:latin typeface="Consolas" panose="020B0609020204030204" pitchFamily="49" charset="0"/>
                <a:cs typeface="Consolas" panose="020B0609020204030204" pitchFamily="49" charset="0"/>
              </a:rPr>
              <a:t>(</a:t>
            </a:r>
            <a:r>
              <a:rPr lang="en-CA" sz="1300" dirty="0" err="1" smtClean="0">
                <a:latin typeface="Consolas" panose="020B0609020204030204" pitchFamily="49" charset="0"/>
                <a:cs typeface="Consolas" panose="020B0609020204030204" pitchFamily="49" charset="0"/>
              </a:rPr>
              <a:t>int</a:t>
            </a:r>
            <a:r>
              <a:rPr lang="en-CA" sz="1300" dirty="0" smtClean="0">
                <a:latin typeface="Consolas" panose="020B0609020204030204" pitchFamily="49" charset="0"/>
                <a:cs typeface="Consolas" panose="020B0609020204030204" pitchFamily="49" charset="0"/>
              </a:rPr>
              <a:t> a[], </a:t>
            </a:r>
            <a:r>
              <a:rPr lang="en-CA" sz="1300" dirty="0" err="1" smtClean="0">
                <a:latin typeface="Consolas" panose="020B0609020204030204" pitchFamily="49" charset="0"/>
                <a:cs typeface="Consolas" panose="020B0609020204030204" pitchFamily="49" charset="0"/>
              </a:rPr>
              <a:t>int</a:t>
            </a:r>
            <a:r>
              <a:rPr lang="en-CA" sz="1300" dirty="0" smtClean="0">
                <a:latin typeface="Consolas" panose="020B0609020204030204" pitchFamily="49" charset="0"/>
                <a:cs typeface="Consolas" panose="020B0609020204030204" pitchFamily="49" charset="0"/>
              </a:rPr>
              <a:t> n, </a:t>
            </a:r>
            <a:r>
              <a:rPr lang="en-CA" sz="1300" dirty="0" err="1" smtClean="0">
                <a:latin typeface="Consolas" panose="020B0609020204030204" pitchFamily="49" charset="0"/>
                <a:cs typeface="Consolas" panose="020B0609020204030204" pitchFamily="49" charset="0"/>
              </a:rPr>
              <a:t>int</a:t>
            </a: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loc</a:t>
            </a: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int</a:t>
            </a:r>
            <a:r>
              <a:rPr lang="en-CA" sz="1300" dirty="0" smtClean="0">
                <a:latin typeface="Consolas" panose="020B0609020204030204" pitchFamily="49" charset="0"/>
                <a:cs typeface="Consolas" panose="020B0609020204030204" pitchFamily="49" charset="0"/>
              </a:rPr>
              <a:t> item)</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int</a:t>
            </a: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i</a:t>
            </a:r>
            <a:r>
              <a:rPr lang="en-CA" sz="1300" dirty="0" smtClean="0">
                <a:latin typeface="Consolas" panose="020B0609020204030204" pitchFamily="49" charset="0"/>
                <a:cs typeface="Consolas" panose="020B0609020204030204" pitchFamily="49" charset="0"/>
              </a:rPr>
              <a:t> = n-1;</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while(</a:t>
            </a:r>
            <a:r>
              <a:rPr lang="en-CA" sz="1300" dirty="0" err="1" smtClean="0">
                <a:latin typeface="Consolas" panose="020B0609020204030204" pitchFamily="49" charset="0"/>
                <a:cs typeface="Consolas" panose="020B0609020204030204" pitchFamily="49" charset="0"/>
              </a:rPr>
              <a:t>i</a:t>
            </a:r>
            <a:r>
              <a:rPr lang="en-CA" sz="1300" dirty="0" smtClean="0">
                <a:latin typeface="Consolas" panose="020B0609020204030204" pitchFamily="49" charset="0"/>
                <a:cs typeface="Consolas" panose="020B0609020204030204" pitchFamily="49" charset="0"/>
              </a:rPr>
              <a:t> &gt;= loc-1)</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a[i+1] = a[</a:t>
            </a:r>
            <a:r>
              <a:rPr lang="en-CA" sz="1300" dirty="0" err="1" smtClean="0">
                <a:latin typeface="Consolas" panose="020B0609020204030204" pitchFamily="49" charset="0"/>
                <a:cs typeface="Consolas" panose="020B0609020204030204" pitchFamily="49" charset="0"/>
              </a:rPr>
              <a:t>i</a:t>
            </a: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t>
            </a:r>
            <a:r>
              <a:rPr lang="en-CA" sz="1300" dirty="0" err="1" smtClean="0">
                <a:latin typeface="Consolas" panose="020B0609020204030204" pitchFamily="49" charset="0"/>
                <a:cs typeface="Consolas" panose="020B0609020204030204" pitchFamily="49" charset="0"/>
              </a:rPr>
              <a:t>i</a:t>
            </a: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a[loc-1] = item;</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	n++;</a:t>
            </a:r>
          </a:p>
          <a:p>
            <a:pPr marL="0" indent="0">
              <a:lnSpc>
                <a:spcPct val="110000"/>
              </a:lnSpc>
              <a:spcAft>
                <a:spcPts val="0"/>
              </a:spcAft>
              <a:buFont typeface="Wingdings" panose="05000000000000000000" pitchFamily="2" charset="2"/>
              <a:buNone/>
            </a:pPr>
            <a:r>
              <a:rPr lang="en-CA" sz="1300" dirty="0">
                <a:latin typeface="Consolas" panose="020B0609020204030204" pitchFamily="49" charset="0"/>
                <a:cs typeface="Consolas" panose="020B0609020204030204" pitchFamily="49" charset="0"/>
              </a:rPr>
              <a:t>	</a:t>
            </a:r>
            <a:r>
              <a:rPr lang="en-CA" sz="1300" dirty="0" smtClean="0">
                <a:latin typeface="Consolas" panose="020B0609020204030204" pitchFamily="49" charset="0"/>
                <a:cs typeface="Consolas" panose="020B0609020204030204" pitchFamily="49" charset="0"/>
              </a:rPr>
              <a:t>return n;</a:t>
            </a:r>
          </a:p>
          <a:p>
            <a:pPr marL="0" indent="0">
              <a:lnSpc>
                <a:spcPct val="110000"/>
              </a:lnSpc>
              <a:spcAft>
                <a:spcPts val="0"/>
              </a:spcAft>
              <a:buFont typeface="Wingdings" panose="05000000000000000000" pitchFamily="2" charset="2"/>
              <a:buNone/>
            </a:pPr>
            <a:r>
              <a:rPr lang="en-CA" sz="1300" dirty="0" smtClean="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p:txBody>
      </p:sp>
      <p:sp>
        <p:nvSpPr>
          <p:cNvPr id="11" name="Content Placeholder 1"/>
          <p:cNvSpPr txBox="1">
            <a:spLocks/>
          </p:cNvSpPr>
          <p:nvPr/>
        </p:nvSpPr>
        <p:spPr>
          <a:xfrm>
            <a:off x="6619010" y="4114800"/>
            <a:ext cx="2358735"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size of array: 5</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elements of array:</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70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4</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8</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2</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i="1" dirty="0" smtClean="0">
                <a:latin typeface="Consolas" panose="020B0609020204030204" pitchFamily="49" charset="0"/>
                <a:cs typeface="Consolas" panose="020B0609020204030204" pitchFamily="49" charset="0"/>
              </a:rPr>
              <a:t>(Continued)</a:t>
            </a:r>
          </a:p>
        </p:txBody>
      </p:sp>
      <p:sp>
        <p:nvSpPr>
          <p:cNvPr id="12" name="Content Placeholder 1"/>
          <p:cNvSpPr txBox="1">
            <a:spLocks/>
          </p:cNvSpPr>
          <p:nvPr/>
        </p:nvSpPr>
        <p:spPr>
          <a:xfrm>
            <a:off x="9206345" y="4114799"/>
            <a:ext cx="2763982"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Enter location of insertion: 4</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Enter ITEM to insert: 100</a:t>
            </a: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After insertion:</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3</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7</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4</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100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8</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2</a:t>
            </a:r>
            <a:r>
              <a:rPr lang="en-CA" sz="1200" dirty="0" smtClean="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131680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262" y="3895724"/>
            <a:ext cx="10515600" cy="2428875"/>
          </a:xfrm>
        </p:spPr>
        <p:txBody>
          <a:bodyPr>
            <a:normAutofit fontScale="55000" lnSpcReduction="20000"/>
          </a:bodyPr>
          <a:lstStyle/>
          <a:p>
            <a:pPr marL="0" indent="0">
              <a:lnSpc>
                <a:spcPct val="120000"/>
              </a:lnSpc>
              <a:spcAft>
                <a:spcPts val="600"/>
              </a:spcAft>
              <a:buNone/>
            </a:pPr>
            <a:r>
              <a:rPr lang="en-CA" b="1" dirty="0"/>
              <a:t>Explanation</a:t>
            </a:r>
            <a:r>
              <a:rPr lang="en-CA" b="1" dirty="0" smtClean="0"/>
              <a:t>: </a:t>
            </a:r>
            <a:r>
              <a:rPr lang="en-CA" dirty="0" smtClean="0"/>
              <a:t>Here </a:t>
            </a:r>
            <a:r>
              <a:rPr lang="en-CA" dirty="0">
                <a:solidFill>
                  <a:schemeClr val="accent5"/>
                </a:solidFill>
                <a:latin typeface="Consolas" pitchFamily="49" charset="0"/>
                <a:cs typeface="Consolas" pitchFamily="49" charset="0"/>
              </a:rPr>
              <a:t>A</a:t>
            </a:r>
            <a:r>
              <a:rPr lang="en-CA" dirty="0"/>
              <a:t>  is a sorted array stored in memory</a:t>
            </a:r>
            <a:r>
              <a:rPr lang="en-CA" dirty="0" smtClean="0"/>
              <a:t>.</a:t>
            </a:r>
          </a:p>
          <a:p>
            <a:pPr>
              <a:lnSpc>
                <a:spcPct val="120000"/>
              </a:lnSpc>
              <a:spcAft>
                <a:spcPts val="600"/>
              </a:spcAft>
            </a:pPr>
            <a:r>
              <a:rPr lang="en-CA" dirty="0"/>
              <a:t>This algorithm inserts a data element </a:t>
            </a:r>
            <a:r>
              <a:rPr lang="en-CA" dirty="0">
                <a:solidFill>
                  <a:schemeClr val="accent5"/>
                </a:solidFill>
                <a:latin typeface="Consolas" pitchFamily="49" charset="0"/>
                <a:cs typeface="Consolas" pitchFamily="49" charset="0"/>
              </a:rPr>
              <a:t>ITEM</a:t>
            </a:r>
            <a:r>
              <a:rPr lang="en-CA" dirty="0"/>
              <a:t> into the (</a:t>
            </a:r>
            <a:r>
              <a:rPr lang="en-CA" dirty="0">
                <a:solidFill>
                  <a:schemeClr val="accent5"/>
                </a:solidFill>
                <a:latin typeface="Consolas" pitchFamily="49" charset="0"/>
                <a:cs typeface="Consolas" pitchFamily="49" charset="0"/>
              </a:rPr>
              <a:t>I + 1</a:t>
            </a:r>
            <a:r>
              <a:rPr lang="en-CA" dirty="0"/>
              <a:t>)</a:t>
            </a:r>
            <a:r>
              <a:rPr lang="en-CA" dirty="0" err="1"/>
              <a:t>th</a:t>
            </a:r>
            <a:r>
              <a:rPr lang="en-CA" dirty="0"/>
              <a:t> position in an array </a:t>
            </a:r>
            <a:r>
              <a:rPr lang="en-CA" dirty="0" smtClean="0">
                <a:solidFill>
                  <a:schemeClr val="accent5"/>
                </a:solidFill>
                <a:latin typeface="Consolas" pitchFamily="49" charset="0"/>
                <a:cs typeface="Consolas" pitchFamily="49" charset="0"/>
              </a:rPr>
              <a:t>A</a:t>
            </a:r>
            <a:r>
              <a:rPr lang="en-CA" dirty="0" smtClean="0"/>
              <a:t>.</a:t>
            </a:r>
          </a:p>
          <a:p>
            <a:pPr>
              <a:lnSpc>
                <a:spcPct val="120000"/>
              </a:lnSpc>
              <a:spcAft>
                <a:spcPts val="600"/>
              </a:spcAft>
            </a:pPr>
            <a:r>
              <a:rPr lang="en-CA" dirty="0" smtClean="0">
                <a:solidFill>
                  <a:schemeClr val="accent5"/>
                </a:solidFill>
                <a:latin typeface="Consolas" pitchFamily="49" charset="0"/>
                <a:cs typeface="Consolas" pitchFamily="49" charset="0"/>
              </a:rPr>
              <a:t>I</a:t>
            </a:r>
            <a:r>
              <a:rPr lang="en-CA" dirty="0" smtClean="0"/>
              <a:t> </a:t>
            </a:r>
            <a:r>
              <a:rPr lang="en-CA" dirty="0"/>
              <a:t>is initialized from </a:t>
            </a:r>
            <a:r>
              <a:rPr lang="en-CA" dirty="0">
                <a:solidFill>
                  <a:schemeClr val="accent5"/>
                </a:solidFill>
                <a:latin typeface="Consolas" pitchFamily="49" charset="0"/>
                <a:cs typeface="Consolas" pitchFamily="49" charset="0"/>
              </a:rPr>
              <a:t>N</a:t>
            </a:r>
            <a:r>
              <a:rPr lang="en-CA" dirty="0"/>
              <a:t> i.e. from total number of </a:t>
            </a:r>
            <a:r>
              <a:rPr lang="en-CA" dirty="0" smtClean="0"/>
              <a:t>elements.</a:t>
            </a:r>
          </a:p>
          <a:p>
            <a:pPr>
              <a:lnSpc>
                <a:spcPct val="120000"/>
              </a:lnSpc>
              <a:spcAft>
                <a:spcPts val="600"/>
              </a:spcAft>
            </a:pPr>
            <a:r>
              <a:rPr lang="en-CA" dirty="0" smtClean="0">
                <a:solidFill>
                  <a:schemeClr val="accent5"/>
                </a:solidFill>
                <a:latin typeface="Consolas" pitchFamily="49" charset="0"/>
                <a:cs typeface="Consolas" pitchFamily="49" charset="0"/>
              </a:rPr>
              <a:t>ITEM</a:t>
            </a:r>
            <a:r>
              <a:rPr lang="en-CA" dirty="0" smtClean="0"/>
              <a:t> is compared </a:t>
            </a:r>
            <a:r>
              <a:rPr lang="en-CA" dirty="0"/>
              <a:t>with each element until it finds an element which is smaller than </a:t>
            </a:r>
            <a:r>
              <a:rPr lang="en-CA" dirty="0">
                <a:solidFill>
                  <a:schemeClr val="accent5"/>
                </a:solidFill>
                <a:latin typeface="Consolas" pitchFamily="49" charset="0"/>
                <a:cs typeface="Consolas" pitchFamily="49" charset="0"/>
              </a:rPr>
              <a:t>A[I]</a:t>
            </a:r>
            <a:r>
              <a:rPr lang="en-CA" dirty="0"/>
              <a:t> or it reaches the first </a:t>
            </a:r>
            <a:r>
              <a:rPr lang="en-CA" dirty="0" smtClean="0"/>
              <a:t>element.</a:t>
            </a:r>
          </a:p>
          <a:p>
            <a:pPr>
              <a:lnSpc>
                <a:spcPct val="120000"/>
              </a:lnSpc>
              <a:spcAft>
                <a:spcPts val="600"/>
              </a:spcAft>
            </a:pPr>
            <a:r>
              <a:rPr lang="en-CA" dirty="0" smtClean="0"/>
              <a:t>During </a:t>
            </a:r>
            <a:r>
              <a:rPr lang="en-CA" dirty="0"/>
              <a:t>this process, the elements are moved downwards and </a:t>
            </a:r>
            <a:r>
              <a:rPr lang="en-CA" dirty="0">
                <a:solidFill>
                  <a:schemeClr val="accent5"/>
                </a:solidFill>
                <a:latin typeface="Consolas" pitchFamily="49" charset="0"/>
                <a:cs typeface="Consolas" pitchFamily="49" charset="0"/>
              </a:rPr>
              <a:t>I</a:t>
            </a:r>
            <a:r>
              <a:rPr lang="en-CA" dirty="0"/>
              <a:t> is </a:t>
            </a:r>
            <a:r>
              <a:rPr lang="en-CA" dirty="0" smtClean="0"/>
              <a:t>decremented.</a:t>
            </a:r>
          </a:p>
          <a:p>
            <a:pPr>
              <a:lnSpc>
                <a:spcPct val="120000"/>
              </a:lnSpc>
              <a:spcAft>
                <a:spcPts val="600"/>
              </a:spcAft>
            </a:pPr>
            <a:r>
              <a:rPr lang="en-CA" dirty="0" smtClean="0"/>
              <a:t>When </a:t>
            </a:r>
            <a:r>
              <a:rPr lang="en-CA" dirty="0"/>
              <a:t>it finds an element smaller then </a:t>
            </a:r>
            <a:r>
              <a:rPr lang="en-CA" dirty="0">
                <a:solidFill>
                  <a:schemeClr val="accent5"/>
                </a:solidFill>
                <a:latin typeface="Consolas" pitchFamily="49" charset="0"/>
                <a:cs typeface="Consolas" pitchFamily="49" charset="0"/>
              </a:rPr>
              <a:t>ITEM</a:t>
            </a:r>
            <a:r>
              <a:rPr lang="en-CA" dirty="0"/>
              <a:t>, it inserts it in the next location i.e. </a:t>
            </a:r>
            <a:r>
              <a:rPr lang="en-CA" dirty="0">
                <a:solidFill>
                  <a:schemeClr val="accent5"/>
                </a:solidFill>
                <a:latin typeface="Consolas" pitchFamily="49" charset="0"/>
                <a:cs typeface="Consolas" pitchFamily="49" charset="0"/>
              </a:rPr>
              <a:t>I + 1</a:t>
            </a:r>
            <a:r>
              <a:rPr lang="en-CA" dirty="0"/>
              <a:t> because </a:t>
            </a:r>
            <a:r>
              <a:rPr lang="en-CA" dirty="0">
                <a:solidFill>
                  <a:schemeClr val="accent5"/>
                </a:solidFill>
                <a:latin typeface="Consolas" pitchFamily="49" charset="0"/>
                <a:cs typeface="Consolas" pitchFamily="49" charset="0"/>
              </a:rPr>
              <a:t>I</a:t>
            </a:r>
            <a:r>
              <a:rPr lang="en-CA" dirty="0"/>
              <a:t> will be one position less where </a:t>
            </a:r>
            <a:r>
              <a:rPr lang="en-CA" dirty="0">
                <a:solidFill>
                  <a:schemeClr val="accent5"/>
                </a:solidFill>
                <a:latin typeface="Consolas" pitchFamily="49" charset="0"/>
                <a:cs typeface="Consolas" pitchFamily="49" charset="0"/>
              </a:rPr>
              <a:t>ITEM</a:t>
            </a:r>
            <a:r>
              <a:rPr lang="en-CA" dirty="0"/>
              <a:t> is to be </a:t>
            </a:r>
            <a:r>
              <a:rPr lang="en-CA" dirty="0" smtClean="0"/>
              <a:t>inserted. And </a:t>
            </a:r>
            <a:r>
              <a:rPr lang="en-CA" dirty="0"/>
              <a:t>finally, total number of elements is increased by </a:t>
            </a:r>
            <a:r>
              <a:rPr lang="en-CA" dirty="0">
                <a:solidFill>
                  <a:schemeClr val="accent5"/>
                </a:solidFill>
                <a:latin typeface="Consolas" pitchFamily="49" charset="0"/>
                <a:cs typeface="Consolas" pitchFamily="49" charset="0"/>
              </a:rPr>
              <a:t>1</a:t>
            </a:r>
            <a:r>
              <a:rPr lang="en-CA" dirty="0"/>
              <a:t>.</a:t>
            </a:r>
            <a:endParaRPr lang="en-US" dirty="0"/>
          </a:p>
        </p:txBody>
      </p:sp>
      <p:sp>
        <p:nvSpPr>
          <p:cNvPr id="3" name="Title 2"/>
          <p:cNvSpPr>
            <a:spLocks noGrp="1"/>
          </p:cNvSpPr>
          <p:nvPr>
            <p:ph type="title"/>
          </p:nvPr>
        </p:nvSpPr>
        <p:spPr/>
        <p:txBody>
          <a:bodyPr>
            <a:normAutofit/>
          </a:bodyPr>
          <a:lstStyle/>
          <a:p>
            <a:r>
              <a:rPr lang="en-US" dirty="0" smtClean="0"/>
              <a:t>Insertion into Sorted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26</a:t>
            </a:fld>
            <a:endParaRPr lang="en-US"/>
          </a:p>
        </p:txBody>
      </p:sp>
      <p:sp>
        <p:nvSpPr>
          <p:cNvPr id="8" name="Content Placeholder 1"/>
          <p:cNvSpPr txBox="1">
            <a:spLocks/>
          </p:cNvSpPr>
          <p:nvPr/>
        </p:nvSpPr>
        <p:spPr>
          <a:xfrm>
            <a:off x="844262" y="1209674"/>
            <a:ext cx="10515600" cy="2524126"/>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2000" b="1" dirty="0">
                <a:latin typeface="Consolas" pitchFamily="49" charset="0"/>
                <a:cs typeface="Consolas" pitchFamily="49" charset="0"/>
              </a:rPr>
              <a:t>Insert </a:t>
            </a:r>
            <a:r>
              <a:rPr lang="en-CA" sz="2000" b="1" dirty="0" smtClean="0">
                <a:latin typeface="Consolas" pitchFamily="49" charset="0"/>
                <a:cs typeface="Consolas" pitchFamily="49" charset="0"/>
              </a:rPr>
              <a:t>Sorted():</a:t>
            </a:r>
          </a:p>
          <a:p>
            <a:pPr marL="0" indent="0">
              <a:lnSpc>
                <a:spcPct val="110000"/>
              </a:lnSpc>
              <a:spcBef>
                <a:spcPts val="0"/>
              </a:spcBef>
              <a:spcAft>
                <a:spcPts val="0"/>
              </a:spcAft>
              <a:buNone/>
            </a:pPr>
            <a:endParaRPr lang="en-CA" sz="2000" dirty="0">
              <a:latin typeface="Consolas" pitchFamily="49" charset="0"/>
              <a:cs typeface="Consolas" pitchFamily="49" charset="0"/>
            </a:endParaRPr>
          </a:p>
          <a:p>
            <a:pPr marL="0" indent="0">
              <a:lnSpc>
                <a:spcPct val="110000"/>
              </a:lnSpc>
              <a:spcBef>
                <a:spcPts val="0"/>
              </a:spcBef>
              <a:spcAft>
                <a:spcPts val="0"/>
              </a:spcAft>
              <a:buNone/>
            </a:pPr>
            <a:r>
              <a:rPr lang="en-CA" sz="2000" b="1" dirty="0">
                <a:latin typeface="Consolas" pitchFamily="49" charset="0"/>
                <a:cs typeface="Consolas" pitchFamily="49" charset="0"/>
              </a:rPr>
              <a:t>Description:</a:t>
            </a:r>
            <a:r>
              <a:rPr lang="en-CA" sz="2000" dirty="0">
                <a:latin typeface="Consolas" pitchFamily="49" charset="0"/>
                <a:cs typeface="Consolas" pitchFamily="49" charset="0"/>
              </a:rPr>
              <a:t> Here </a:t>
            </a:r>
            <a:r>
              <a:rPr lang="en-CA" sz="2000" dirty="0" smtClean="0">
                <a:latin typeface="Consolas" pitchFamily="49" charset="0"/>
                <a:cs typeface="Consolas" pitchFamily="49" charset="0"/>
              </a:rPr>
              <a:t>A </a:t>
            </a:r>
            <a:r>
              <a:rPr lang="en-CA" sz="2000" dirty="0">
                <a:latin typeface="Consolas" pitchFamily="49" charset="0"/>
                <a:cs typeface="Consolas" pitchFamily="49" charset="0"/>
              </a:rPr>
              <a:t>is a </a:t>
            </a:r>
            <a:r>
              <a:rPr lang="en-CA" sz="2000" dirty="0" smtClean="0">
                <a:latin typeface="Consolas" pitchFamily="49" charset="0"/>
                <a:cs typeface="Consolas" pitchFamily="49" charset="0"/>
              </a:rPr>
              <a:t>sorted </a:t>
            </a:r>
            <a:r>
              <a:rPr lang="en-CA" sz="2000" dirty="0">
                <a:latin typeface="Consolas" pitchFamily="49" charset="0"/>
                <a:cs typeface="Consolas" pitchFamily="49" charset="0"/>
              </a:rPr>
              <a:t>array (in ascending order) </a:t>
            </a:r>
            <a:r>
              <a:rPr lang="en-CA" sz="2000" dirty="0" smtClean="0">
                <a:latin typeface="Consolas" pitchFamily="49" charset="0"/>
                <a:cs typeface="Consolas" pitchFamily="49" charset="0"/>
              </a:rPr>
              <a:t>with N </a:t>
            </a:r>
            <a:r>
              <a:rPr lang="en-CA" sz="2000" dirty="0">
                <a:latin typeface="Consolas" pitchFamily="49" charset="0"/>
                <a:cs typeface="Consolas" pitchFamily="49" charset="0"/>
              </a:rPr>
              <a:t>elements. </a:t>
            </a:r>
            <a:r>
              <a:rPr lang="en-CA" sz="2000" dirty="0" smtClean="0">
                <a:latin typeface="Consolas" pitchFamily="49" charset="0"/>
                <a:cs typeface="Consolas" pitchFamily="49" charset="0"/>
              </a:rPr>
              <a:t>ITEM is </a:t>
            </a:r>
            <a:r>
              <a:rPr lang="en-CA" sz="2000" dirty="0">
                <a:latin typeface="Consolas" pitchFamily="49" charset="0"/>
                <a:cs typeface="Consolas" pitchFamily="49" charset="0"/>
              </a:rPr>
              <a:t>the value to be </a:t>
            </a:r>
          </a:p>
          <a:p>
            <a:pPr marL="0" indent="0">
              <a:lnSpc>
                <a:spcPct val="110000"/>
              </a:lnSpc>
              <a:spcBef>
                <a:spcPts val="0"/>
              </a:spcBef>
              <a:spcAft>
                <a:spcPts val="0"/>
              </a:spcAft>
              <a:buNone/>
            </a:pPr>
            <a:r>
              <a:rPr lang="en-CA" sz="2000" dirty="0">
                <a:latin typeface="Consolas" pitchFamily="49" charset="0"/>
                <a:cs typeface="Consolas" pitchFamily="49" charset="0"/>
              </a:rPr>
              <a:t>inserted.</a:t>
            </a:r>
          </a:p>
          <a:p>
            <a:pPr marL="0" indent="0">
              <a:lnSpc>
                <a:spcPct val="110000"/>
              </a:lnSpc>
              <a:spcBef>
                <a:spcPts val="0"/>
              </a:spcBef>
              <a:spcAft>
                <a:spcPts val="0"/>
              </a:spcAft>
              <a:buNone/>
            </a:pPr>
            <a:r>
              <a:rPr lang="en-CA" sz="2000" dirty="0" smtClean="0">
                <a:latin typeface="Consolas" pitchFamily="49" charset="0"/>
                <a:cs typeface="Consolas" pitchFamily="49" charset="0"/>
              </a:rPr>
              <a:t>	1</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I = N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Initialize counter]</a:t>
            </a:r>
          </a:p>
          <a:p>
            <a:pPr marL="0" indent="0">
              <a:lnSpc>
                <a:spcPct val="110000"/>
              </a:lnSpc>
              <a:spcBef>
                <a:spcPts val="0"/>
              </a:spcBef>
              <a:spcAft>
                <a:spcPts val="0"/>
              </a:spcAft>
              <a:buNone/>
            </a:pPr>
            <a:r>
              <a:rPr lang="en-CA" sz="2000" dirty="0" smtClean="0">
                <a:latin typeface="Consolas" pitchFamily="49" charset="0"/>
                <a:cs typeface="Consolas" pitchFamily="49" charset="0"/>
              </a:rPr>
              <a:t>	2</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Repeat </a:t>
            </a:r>
            <a:r>
              <a:rPr lang="en-CA" sz="2000" dirty="0">
                <a:latin typeface="Consolas" pitchFamily="49" charset="0"/>
                <a:cs typeface="Consolas" pitchFamily="49" charset="0"/>
              </a:rPr>
              <a:t>While (ITEM &lt; A[I]) and (I &gt;= 1)</a:t>
            </a:r>
          </a:p>
          <a:p>
            <a:pPr marL="0" indent="0">
              <a:lnSpc>
                <a:spcPct val="110000"/>
              </a:lnSpc>
              <a:spcBef>
                <a:spcPts val="0"/>
              </a:spcBef>
              <a:spcAft>
                <a:spcPts val="0"/>
              </a:spcAft>
              <a:buNone/>
            </a:pPr>
            <a:r>
              <a:rPr lang="en-CA" sz="2000" dirty="0" smtClean="0">
                <a:latin typeface="Consolas" pitchFamily="49" charset="0"/>
                <a:cs typeface="Consolas" pitchFamily="49" charset="0"/>
              </a:rPr>
              <a:t>	3</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A[I+1] = A[I]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Move elements downward]</a:t>
            </a:r>
          </a:p>
          <a:p>
            <a:pPr marL="0" indent="0">
              <a:lnSpc>
                <a:spcPct val="110000"/>
              </a:lnSpc>
              <a:spcBef>
                <a:spcPts val="0"/>
              </a:spcBef>
              <a:spcAft>
                <a:spcPts val="0"/>
              </a:spcAft>
              <a:buNone/>
            </a:pPr>
            <a:r>
              <a:rPr lang="en-CA" sz="2000" dirty="0" smtClean="0">
                <a:latin typeface="Consolas" pitchFamily="49" charset="0"/>
                <a:cs typeface="Consolas" pitchFamily="49" charset="0"/>
              </a:rPr>
              <a:t>	4</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I = I – 1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Decrease counter by 1]</a:t>
            </a:r>
          </a:p>
          <a:p>
            <a:pPr marL="0" indent="0">
              <a:lnSpc>
                <a:spcPct val="110000"/>
              </a:lnSpc>
              <a:spcBef>
                <a:spcPts val="0"/>
              </a:spcBef>
              <a:spcAft>
                <a:spcPts val="0"/>
              </a:spcAft>
              <a:buNone/>
            </a:pPr>
            <a:r>
              <a:rPr lang="en-CA" sz="2000" dirty="0" smtClean="0">
                <a:latin typeface="Consolas" pitchFamily="49" charset="0"/>
                <a:cs typeface="Consolas" pitchFamily="49" charset="0"/>
              </a:rPr>
              <a:t>		[</a:t>
            </a:r>
            <a:r>
              <a:rPr lang="en-CA" sz="2000" dirty="0">
                <a:latin typeface="Consolas" pitchFamily="49" charset="0"/>
                <a:cs typeface="Consolas" pitchFamily="49" charset="0"/>
              </a:rPr>
              <a:t>End of While Loop]</a:t>
            </a:r>
          </a:p>
          <a:p>
            <a:pPr marL="0" indent="0">
              <a:lnSpc>
                <a:spcPct val="110000"/>
              </a:lnSpc>
              <a:spcBef>
                <a:spcPts val="0"/>
              </a:spcBef>
              <a:spcAft>
                <a:spcPts val="0"/>
              </a:spcAft>
              <a:buNone/>
            </a:pPr>
            <a:r>
              <a:rPr lang="en-CA" sz="2000" dirty="0" smtClean="0">
                <a:latin typeface="Consolas" pitchFamily="49" charset="0"/>
                <a:cs typeface="Consolas" pitchFamily="49" charset="0"/>
              </a:rPr>
              <a:t>	5</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A[I+1] = ITEM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Insert element]</a:t>
            </a:r>
          </a:p>
          <a:p>
            <a:pPr marL="0" indent="0">
              <a:lnSpc>
                <a:spcPct val="110000"/>
              </a:lnSpc>
              <a:spcBef>
                <a:spcPts val="0"/>
              </a:spcBef>
              <a:spcAft>
                <a:spcPts val="0"/>
              </a:spcAft>
              <a:buNone/>
            </a:pPr>
            <a:r>
              <a:rPr lang="en-CA" sz="2000" dirty="0" smtClean="0">
                <a:latin typeface="Consolas" pitchFamily="49" charset="0"/>
                <a:cs typeface="Consolas" pitchFamily="49" charset="0"/>
              </a:rPr>
              <a:t>	6</a:t>
            </a:r>
            <a:r>
              <a:rPr lang="en-CA" sz="2000" dirty="0">
                <a:latin typeface="Consolas" pitchFamily="49" charset="0"/>
                <a:cs typeface="Consolas" pitchFamily="49" charset="0"/>
              </a:rPr>
              <a:t>.  </a:t>
            </a:r>
            <a:r>
              <a:rPr lang="en-CA" sz="2000" dirty="0" smtClean="0">
                <a:latin typeface="Consolas" pitchFamily="49" charset="0"/>
                <a:cs typeface="Consolas" pitchFamily="49" charset="0"/>
              </a:rPr>
              <a:t>	Set </a:t>
            </a:r>
            <a:r>
              <a:rPr lang="en-CA" sz="2000" dirty="0">
                <a:latin typeface="Consolas" pitchFamily="49" charset="0"/>
                <a:cs typeface="Consolas" pitchFamily="49" charset="0"/>
              </a:rPr>
              <a:t>N = N + 1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Reset N]</a:t>
            </a:r>
          </a:p>
          <a:p>
            <a:pPr marL="0" indent="0">
              <a:lnSpc>
                <a:spcPct val="110000"/>
              </a:lnSpc>
              <a:spcBef>
                <a:spcPts val="0"/>
              </a:spcBef>
              <a:spcAft>
                <a:spcPts val="0"/>
              </a:spcAft>
              <a:buNone/>
            </a:pPr>
            <a:r>
              <a:rPr lang="en-CA" sz="2000" dirty="0" smtClean="0">
                <a:latin typeface="Consolas" pitchFamily="49" charset="0"/>
                <a:cs typeface="Consolas" pitchFamily="49" charset="0"/>
              </a:rPr>
              <a:t>	7</a:t>
            </a:r>
            <a:r>
              <a:rPr lang="en-CA" sz="2000" dirty="0">
                <a:latin typeface="Consolas" pitchFamily="49" charset="0"/>
                <a:cs typeface="Consolas" pitchFamily="49" charset="0"/>
              </a:rPr>
              <a:t>.  Exit</a:t>
            </a:r>
          </a:p>
        </p:txBody>
      </p:sp>
    </p:spTree>
    <p:extLst>
      <p:ext uri="{BB962C8B-B14F-4D97-AF65-F5344CB8AC3E}">
        <p14:creationId xmlns:p14="http://schemas.microsoft.com/office/powerpoint/2010/main" val="378192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81076"/>
            <a:ext cx="5354783" cy="5388552"/>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main()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a[50], n, item,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size of an array: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200" dirty="0" err="1">
                <a:latin typeface="Consolas" panose="020B0609020204030204" pitchFamily="49" charset="0"/>
                <a:cs typeface="Consolas" panose="020B0609020204030204" pitchFamily="49" charset="0"/>
              </a:rPr>
              <a:t>printf</a:t>
            </a:r>
            <a:r>
              <a:rPr lang="en-CA" sz="1200" dirty="0">
                <a:latin typeface="Consolas" panose="020B0609020204030204" pitchFamily="49" charset="0"/>
                <a:cs typeface="Consolas" panose="020B0609020204030204" pitchFamily="49" charset="0"/>
              </a:rPr>
              <a:t>("\</a:t>
            </a:r>
            <a:r>
              <a:rPr lang="en-CA" sz="1200" dirty="0" err="1">
                <a:latin typeface="Consolas" panose="020B0609020204030204" pitchFamily="49" charset="0"/>
                <a:cs typeface="Consolas" panose="020B0609020204030204" pitchFamily="49" charset="0"/>
              </a:rPr>
              <a:t>nEnter</a:t>
            </a:r>
            <a:r>
              <a:rPr lang="en-CA" sz="1200" dirty="0">
                <a:latin typeface="Consolas" panose="020B0609020204030204" pitchFamily="49" charset="0"/>
                <a:cs typeface="Consolas" panose="020B0609020204030204" pitchFamily="49" charset="0"/>
              </a:rPr>
              <a:t> sorted elements of an array:\n");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ITEM to insert: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n = </a:t>
            </a:r>
            <a:r>
              <a:rPr lang="en-CA" sz="1300" dirty="0" err="1">
                <a:latin typeface="Consolas" panose="020B0609020204030204" pitchFamily="49" charset="0"/>
                <a:cs typeface="Consolas" panose="020B0609020204030204" pitchFamily="49" charset="0"/>
              </a:rPr>
              <a:t>insert_sorted</a:t>
            </a:r>
            <a:r>
              <a:rPr lang="en-CA" sz="1300" dirty="0">
                <a:latin typeface="Consolas" panose="020B0609020204030204" pitchFamily="49" charset="0"/>
                <a:cs typeface="Consolas" panose="020B0609020204030204" pitchFamily="49" charset="0"/>
              </a:rPr>
              <a:t>(a, n, 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a:t>
            </a:r>
            <a:r>
              <a:rPr lang="en-CA" sz="1300" dirty="0" err="1">
                <a:latin typeface="Consolas" panose="020B0609020204030204" pitchFamily="49" charset="0"/>
                <a:cs typeface="Consolas" panose="020B0609020204030204" pitchFamily="49" charset="0"/>
              </a:rPr>
              <a:t>nAfter</a:t>
            </a:r>
            <a:r>
              <a:rPr lang="en-CA" sz="1300" dirty="0">
                <a:latin typeface="Consolas" panose="020B0609020204030204" pitchFamily="49" charset="0"/>
                <a:cs typeface="Consolas" panose="020B0609020204030204" pitchFamily="49" charset="0"/>
              </a:rPr>
              <a:t> insertion:\n");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n%d</a:t>
            </a:r>
            <a:r>
              <a:rPr lang="en-CA" sz="1300" dirty="0">
                <a:latin typeface="Consolas" panose="020B0609020204030204" pitchFamily="49" charset="0"/>
                <a:cs typeface="Consolas" panose="020B0609020204030204" pitchFamily="49" charset="0"/>
              </a:rPr>
              <a:t>", 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None/>
            </a:pPr>
            <a:endParaRPr lang="en-CA" sz="1300" i="1" dirty="0">
              <a:latin typeface="Consolas" panose="020B0609020204030204" pitchFamily="49" charset="0"/>
              <a:cs typeface="Consolas" panose="020B0609020204030204" pitchFamily="49" charset="0"/>
            </a:endParaRPr>
          </a:p>
          <a:p>
            <a:pPr marL="0" indent="0">
              <a:lnSpc>
                <a:spcPct val="110000"/>
              </a:lnSpc>
              <a:spcAft>
                <a:spcPts val="0"/>
              </a:spcAft>
              <a:buNone/>
            </a:pPr>
            <a:endParaRPr lang="en-CA" sz="1300" i="1" dirty="0" smtClean="0">
              <a:latin typeface="Consolas" panose="020B0609020204030204" pitchFamily="49" charset="0"/>
              <a:cs typeface="Consolas" panose="020B0609020204030204" pitchFamily="49" charset="0"/>
            </a:endParaRPr>
          </a:p>
          <a:p>
            <a:pPr marL="0" indent="0">
              <a:lnSpc>
                <a:spcPct val="110000"/>
              </a:lnSpc>
              <a:spcAft>
                <a:spcPts val="0"/>
              </a:spcAft>
              <a:buNone/>
            </a:pPr>
            <a:endParaRPr lang="en-CA" sz="1300" i="1" dirty="0" smtClean="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i="1" dirty="0" smtClean="0">
                <a:latin typeface="Consolas" panose="020B0609020204030204" pitchFamily="49" charset="0"/>
                <a:cs typeface="Consolas" panose="020B0609020204030204" pitchFamily="49" charset="0"/>
              </a:rPr>
              <a:t>(Continued)</a:t>
            </a:r>
            <a:endParaRPr lang="en-CA" sz="1300" i="1"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CA" sz="3600" dirty="0"/>
              <a:t>Program to Insert an Element into </a:t>
            </a:r>
            <a:r>
              <a:rPr lang="en-CA" sz="3600" dirty="0" smtClean="0"/>
              <a:t>a Sorted </a:t>
            </a:r>
            <a:r>
              <a:rPr lang="en-CA" sz="3600" dirty="0"/>
              <a:t>Array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27</a:t>
            </a:fld>
            <a:endParaRPr lang="en-US"/>
          </a:p>
        </p:txBody>
      </p:sp>
      <p:sp>
        <p:nvSpPr>
          <p:cNvPr id="10" name="Content Placeholder 1"/>
          <p:cNvSpPr txBox="1">
            <a:spLocks/>
          </p:cNvSpPr>
          <p:nvPr/>
        </p:nvSpPr>
        <p:spPr>
          <a:xfrm>
            <a:off x="6619009" y="981075"/>
            <a:ext cx="5351318" cy="290512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Aft>
                <a:spcPts val="0"/>
              </a:spcAft>
              <a:buNone/>
            </a:pP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insert_sorted</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n,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 = n-1;</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while(item&lt;a[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 &amp;&amp;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&gt;=0)</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a[i+1]=a[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smtClean="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a[i+1] = item;</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n</a:t>
            </a:r>
            <a:r>
              <a:rPr lang="en-CA" sz="1300" dirty="0" smtClean="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return 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p:txBody>
      </p:sp>
      <p:sp>
        <p:nvSpPr>
          <p:cNvPr id="11" name="Content Placeholder 1"/>
          <p:cNvSpPr txBox="1">
            <a:spLocks/>
          </p:cNvSpPr>
          <p:nvPr/>
        </p:nvSpPr>
        <p:spPr>
          <a:xfrm>
            <a:off x="6619010" y="4114800"/>
            <a:ext cx="2358735"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size of array: 5</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sorted elements of an array:</a:t>
            </a: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1</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2</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50</a:t>
            </a:r>
          </a:p>
          <a:p>
            <a:pPr marL="0" indent="0">
              <a:lnSpc>
                <a:spcPct val="110000"/>
              </a:lnSpc>
              <a:spcBef>
                <a:spcPts val="0"/>
              </a:spcBef>
              <a:spcAft>
                <a:spcPts val="0"/>
              </a:spcAft>
              <a:buNone/>
            </a:pPr>
            <a:r>
              <a:rPr lang="en-CA" sz="1200" i="1" dirty="0" smtClean="0">
                <a:latin typeface="Consolas" panose="020B0609020204030204" pitchFamily="49" charset="0"/>
                <a:cs typeface="Consolas" panose="020B0609020204030204" pitchFamily="49" charset="0"/>
              </a:rPr>
              <a:t>(Continued)</a:t>
            </a:r>
          </a:p>
        </p:txBody>
      </p:sp>
      <p:sp>
        <p:nvSpPr>
          <p:cNvPr id="12" name="Content Placeholder 1"/>
          <p:cNvSpPr txBox="1">
            <a:spLocks/>
          </p:cNvSpPr>
          <p:nvPr/>
        </p:nvSpPr>
        <p:spPr>
          <a:xfrm>
            <a:off x="9206345" y="4114799"/>
            <a:ext cx="2763982"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ITEM to insert: </a:t>
            </a:r>
            <a:r>
              <a:rPr lang="en-CA" sz="1200" dirty="0" smtClean="0">
                <a:latin typeface="Consolas" panose="020B0609020204030204" pitchFamily="49" charset="0"/>
                <a:cs typeface="Consolas" panose="020B0609020204030204" pitchFamily="49" charset="0"/>
              </a:rPr>
              <a:t>35</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After insertion:</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10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35</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50</a:t>
            </a:r>
          </a:p>
        </p:txBody>
      </p:sp>
    </p:spTree>
    <p:extLst>
      <p:ext uri="{BB962C8B-B14F-4D97-AF65-F5344CB8AC3E}">
        <p14:creationId xmlns:p14="http://schemas.microsoft.com/office/powerpoint/2010/main" val="76069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Deletion refers to the operation of </a:t>
            </a:r>
            <a:r>
              <a:rPr lang="en-US" dirty="0">
                <a:solidFill>
                  <a:schemeClr val="accent2"/>
                </a:solidFill>
              </a:rPr>
              <a:t>removing an element form existing list of elements</a:t>
            </a:r>
            <a:r>
              <a:rPr lang="en-US" dirty="0" smtClean="0">
                <a:solidFill>
                  <a:schemeClr val="accent2"/>
                </a:solidFill>
              </a:rPr>
              <a:t>.</a:t>
            </a:r>
          </a:p>
          <a:p>
            <a:r>
              <a:rPr lang="en-US" dirty="0" smtClean="0"/>
              <a:t>After deletion, </a:t>
            </a:r>
            <a:r>
              <a:rPr lang="en-US" dirty="0"/>
              <a:t>the size of the </a:t>
            </a:r>
            <a:r>
              <a:rPr lang="en-US" dirty="0" smtClean="0">
                <a:solidFill>
                  <a:schemeClr val="accent5"/>
                </a:solidFill>
              </a:rPr>
              <a:t>array </a:t>
            </a:r>
            <a:r>
              <a:rPr lang="en-US" dirty="0">
                <a:solidFill>
                  <a:schemeClr val="accent5"/>
                </a:solidFill>
              </a:rPr>
              <a:t>is decreased</a:t>
            </a:r>
            <a:r>
              <a:rPr lang="en-US" dirty="0"/>
              <a:t> by factor of one</a:t>
            </a:r>
            <a:r>
              <a:rPr lang="en-US" dirty="0" smtClean="0"/>
              <a:t>.</a:t>
            </a:r>
          </a:p>
          <a:p>
            <a:r>
              <a:rPr lang="en-US" dirty="0" smtClean="0"/>
              <a:t>Like </a:t>
            </a:r>
            <a:r>
              <a:rPr lang="en-US" dirty="0"/>
              <a:t>insertion operation, deleting an element from the end of the array can be done easily</a:t>
            </a:r>
            <a:r>
              <a:rPr lang="en-US" dirty="0" smtClean="0"/>
              <a:t>.</a:t>
            </a:r>
          </a:p>
          <a:p>
            <a:r>
              <a:rPr lang="en-US" dirty="0" smtClean="0"/>
              <a:t>However</a:t>
            </a:r>
            <a:r>
              <a:rPr lang="en-US" dirty="0"/>
              <a:t>, to delete an element from any other location</a:t>
            </a:r>
            <a:r>
              <a:rPr lang="en-US" dirty="0" smtClean="0"/>
              <a:t>, the </a:t>
            </a:r>
            <a:r>
              <a:rPr lang="en-US" dirty="0"/>
              <a:t>elements are to be moved upward in order to fill up the location vacated by the removed element.</a:t>
            </a:r>
          </a:p>
          <a:p>
            <a:endParaRPr lang="en-US" dirty="0"/>
          </a:p>
        </p:txBody>
      </p:sp>
      <p:sp>
        <p:nvSpPr>
          <p:cNvPr id="3" name="Title 2"/>
          <p:cNvSpPr>
            <a:spLocks noGrp="1"/>
          </p:cNvSpPr>
          <p:nvPr>
            <p:ph type="title"/>
          </p:nvPr>
        </p:nvSpPr>
        <p:spPr/>
        <p:txBody>
          <a:bodyPr/>
          <a:lstStyle/>
          <a:p>
            <a:r>
              <a:rPr lang="en-US" dirty="0"/>
              <a:t>Delete Operation</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28</a:t>
            </a:fld>
            <a:endParaRPr lang="en-US"/>
          </a:p>
        </p:txBody>
      </p:sp>
    </p:spTree>
    <p:extLst>
      <p:ext uri="{BB962C8B-B14F-4D97-AF65-F5344CB8AC3E}">
        <p14:creationId xmlns:p14="http://schemas.microsoft.com/office/powerpoint/2010/main" val="130109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262" y="4343400"/>
            <a:ext cx="10515600" cy="1981199"/>
          </a:xfrm>
        </p:spPr>
        <p:txBody>
          <a:bodyPr>
            <a:normAutofit fontScale="92500" lnSpcReduction="20000"/>
          </a:bodyPr>
          <a:lstStyle/>
          <a:p>
            <a:pPr marL="0" indent="0">
              <a:buNone/>
            </a:pPr>
            <a:r>
              <a:rPr lang="en-CA" sz="1800" b="1" dirty="0"/>
              <a:t>Explanation</a:t>
            </a:r>
            <a:r>
              <a:rPr lang="en-CA" sz="1800" b="1" dirty="0" smtClean="0"/>
              <a:t>:</a:t>
            </a:r>
          </a:p>
          <a:p>
            <a:r>
              <a:rPr lang="en-CA" sz="1800" dirty="0"/>
              <a:t>First, the element to be deleted is assigned to </a:t>
            </a:r>
            <a:r>
              <a:rPr lang="en-CA" sz="1800" dirty="0">
                <a:solidFill>
                  <a:schemeClr val="accent5"/>
                </a:solidFill>
                <a:latin typeface="Consolas" pitchFamily="49" charset="0"/>
                <a:cs typeface="Consolas" pitchFamily="49" charset="0"/>
              </a:rPr>
              <a:t>ITEM</a:t>
            </a:r>
            <a:r>
              <a:rPr lang="en-CA" sz="1800" dirty="0"/>
              <a:t> from location </a:t>
            </a:r>
            <a:r>
              <a:rPr lang="en-CA" sz="1800" dirty="0" smtClean="0">
                <a:solidFill>
                  <a:schemeClr val="accent5"/>
                </a:solidFill>
                <a:latin typeface="Consolas" pitchFamily="49" charset="0"/>
                <a:cs typeface="Consolas" pitchFamily="49" charset="0"/>
              </a:rPr>
              <a:t>A[LOC]</a:t>
            </a:r>
            <a:r>
              <a:rPr lang="en-CA" sz="1800" dirty="0" smtClean="0"/>
              <a:t>.</a:t>
            </a:r>
          </a:p>
          <a:p>
            <a:r>
              <a:rPr lang="en-CA" sz="1800" dirty="0" smtClean="0"/>
              <a:t>Then, </a:t>
            </a:r>
            <a:r>
              <a:rPr lang="en-CA" sz="1800" dirty="0">
                <a:solidFill>
                  <a:schemeClr val="accent5"/>
                </a:solidFill>
                <a:latin typeface="Consolas" pitchFamily="49" charset="0"/>
                <a:cs typeface="Consolas" pitchFamily="49" charset="0"/>
              </a:rPr>
              <a:t>I</a:t>
            </a:r>
            <a:r>
              <a:rPr lang="en-CA" sz="1800" dirty="0"/>
              <a:t> is set to </a:t>
            </a:r>
            <a:r>
              <a:rPr lang="en-CA" sz="1800" dirty="0">
                <a:solidFill>
                  <a:schemeClr val="accent5"/>
                </a:solidFill>
                <a:latin typeface="Consolas" pitchFamily="49" charset="0"/>
                <a:cs typeface="Consolas" pitchFamily="49" charset="0"/>
              </a:rPr>
              <a:t>LOC</a:t>
            </a:r>
            <a:r>
              <a:rPr lang="en-CA" sz="1800" dirty="0"/>
              <a:t> from where </a:t>
            </a:r>
            <a:r>
              <a:rPr lang="en-CA" sz="1800" dirty="0">
                <a:solidFill>
                  <a:schemeClr val="accent5"/>
                </a:solidFill>
                <a:latin typeface="Consolas" pitchFamily="49" charset="0"/>
                <a:cs typeface="Consolas" pitchFamily="49" charset="0"/>
              </a:rPr>
              <a:t>ITEM</a:t>
            </a:r>
            <a:r>
              <a:rPr lang="en-CA" sz="1800" dirty="0"/>
              <a:t> is to be deleted and it iterated to total number of elements i.e. </a:t>
            </a:r>
            <a:r>
              <a:rPr lang="en-CA" sz="1800" dirty="0" smtClean="0">
                <a:solidFill>
                  <a:schemeClr val="accent5"/>
                </a:solidFill>
                <a:latin typeface="Consolas" pitchFamily="49" charset="0"/>
                <a:cs typeface="Consolas" pitchFamily="49" charset="0"/>
              </a:rPr>
              <a:t>N</a:t>
            </a:r>
            <a:r>
              <a:rPr lang="en-CA" sz="1800" dirty="0" smtClean="0"/>
              <a:t>.</a:t>
            </a:r>
          </a:p>
          <a:p>
            <a:r>
              <a:rPr lang="en-CA" sz="1800" dirty="0" smtClean="0"/>
              <a:t>During </a:t>
            </a:r>
            <a:r>
              <a:rPr lang="en-CA" sz="1800" dirty="0"/>
              <a:t>this loop, the elements are moved </a:t>
            </a:r>
            <a:r>
              <a:rPr lang="en-CA" sz="1800" dirty="0" smtClean="0"/>
              <a:t>upwards.</a:t>
            </a:r>
          </a:p>
          <a:p>
            <a:r>
              <a:rPr lang="en-CA" sz="1800" dirty="0" smtClean="0"/>
              <a:t>And </a:t>
            </a:r>
            <a:r>
              <a:rPr lang="en-CA" sz="1800" dirty="0"/>
              <a:t>lastly, total number of elements is decreased by </a:t>
            </a:r>
            <a:r>
              <a:rPr lang="en-CA" sz="1800" dirty="0">
                <a:solidFill>
                  <a:schemeClr val="accent5"/>
                </a:solidFill>
                <a:latin typeface="Consolas" pitchFamily="49" charset="0"/>
                <a:cs typeface="Consolas" pitchFamily="49" charset="0"/>
              </a:rPr>
              <a:t>1</a:t>
            </a:r>
            <a:r>
              <a:rPr lang="en-CA" sz="1800" dirty="0"/>
              <a:t>.</a:t>
            </a:r>
            <a:endParaRPr lang="en-US" sz="1800" dirty="0"/>
          </a:p>
        </p:txBody>
      </p:sp>
      <p:sp>
        <p:nvSpPr>
          <p:cNvPr id="3" name="Title 2"/>
          <p:cNvSpPr>
            <a:spLocks noGrp="1"/>
          </p:cNvSpPr>
          <p:nvPr>
            <p:ph type="title"/>
          </p:nvPr>
        </p:nvSpPr>
        <p:spPr/>
        <p:txBody>
          <a:bodyPr>
            <a:normAutofit/>
          </a:bodyPr>
          <a:lstStyle/>
          <a:p>
            <a:r>
              <a:rPr lang="en-US" dirty="0" smtClean="0"/>
              <a:t>Deletion in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29</a:t>
            </a:fld>
            <a:endParaRPr lang="en-US"/>
          </a:p>
        </p:txBody>
      </p:sp>
      <p:sp>
        <p:nvSpPr>
          <p:cNvPr id="8" name="Content Placeholder 1"/>
          <p:cNvSpPr txBox="1">
            <a:spLocks/>
          </p:cNvSpPr>
          <p:nvPr/>
        </p:nvSpPr>
        <p:spPr>
          <a:xfrm>
            <a:off x="844262" y="1209673"/>
            <a:ext cx="10515600" cy="2988253"/>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600" b="1" dirty="0" smtClean="0">
                <a:latin typeface="Consolas" pitchFamily="49" charset="0"/>
                <a:cs typeface="Consolas" pitchFamily="49" charset="0"/>
              </a:rPr>
              <a:t>Delete():</a:t>
            </a:r>
          </a:p>
          <a:p>
            <a:pPr marL="0" indent="0">
              <a:lnSpc>
                <a:spcPct val="110000"/>
              </a:lnSpc>
              <a:spcBef>
                <a:spcPts val="0"/>
              </a:spcBef>
              <a:spcAft>
                <a:spcPts val="0"/>
              </a:spcAft>
              <a:buNone/>
            </a:pPr>
            <a:endParaRPr lang="en-CA" sz="1400" b="1" dirty="0">
              <a:latin typeface="Consolas" pitchFamily="49" charset="0"/>
              <a:cs typeface="Consolas" pitchFamily="49" charset="0"/>
            </a:endParaRPr>
          </a:p>
          <a:p>
            <a:pPr marL="0" indent="0">
              <a:lnSpc>
                <a:spcPct val="110000"/>
              </a:lnSpc>
              <a:spcBef>
                <a:spcPts val="0"/>
              </a:spcBef>
              <a:spcAft>
                <a:spcPts val="0"/>
              </a:spcAft>
              <a:buNone/>
            </a:pPr>
            <a:r>
              <a:rPr lang="en-CA" sz="1400" b="1" dirty="0">
                <a:latin typeface="Consolas" pitchFamily="49" charset="0"/>
                <a:cs typeface="Consolas" pitchFamily="49" charset="0"/>
              </a:rPr>
              <a:t>Description</a:t>
            </a:r>
            <a:r>
              <a:rPr lang="en-CA" sz="1400" b="1" dirty="0" smtClean="0">
                <a:latin typeface="Consolas" pitchFamily="49" charset="0"/>
                <a:cs typeface="Consolas" pitchFamily="49" charset="0"/>
              </a:rPr>
              <a:t>: </a:t>
            </a:r>
            <a:r>
              <a:rPr lang="en-CA" sz="1400" dirty="0">
                <a:latin typeface="Consolas" pitchFamily="49" charset="0"/>
                <a:cs typeface="Consolas" pitchFamily="49" charset="0"/>
              </a:rPr>
              <a:t>Here A is </a:t>
            </a:r>
            <a:r>
              <a:rPr lang="en-CA" sz="1400" dirty="0" smtClean="0">
                <a:latin typeface="Consolas" pitchFamily="49" charset="0"/>
                <a:cs typeface="Consolas" pitchFamily="49" charset="0"/>
              </a:rPr>
              <a:t>an array </a:t>
            </a:r>
            <a:r>
              <a:rPr lang="en-CA" sz="1400" dirty="0">
                <a:latin typeface="Consolas" pitchFamily="49" charset="0"/>
                <a:cs typeface="Consolas" pitchFamily="49" charset="0"/>
              </a:rPr>
              <a:t>with N elements. LOC is the location from where ITEM is to be deleted.</a:t>
            </a:r>
          </a:p>
          <a:p>
            <a:pPr marL="0" indent="0">
              <a:lnSpc>
                <a:spcPct val="110000"/>
              </a:lnSpc>
              <a:spcBef>
                <a:spcPts val="0"/>
              </a:spcBef>
              <a:spcAft>
                <a:spcPts val="0"/>
              </a:spcAft>
              <a:buNone/>
            </a:pPr>
            <a:endParaRPr lang="en-CA" sz="1400" dirty="0">
              <a:latin typeface="Consolas" pitchFamily="49" charset="0"/>
              <a:cs typeface="Consolas" pitchFamily="49" charset="0"/>
            </a:endParaRPr>
          </a:p>
          <a:p>
            <a:pPr marL="0" indent="0">
              <a:lnSpc>
                <a:spcPct val="110000"/>
              </a:lnSpc>
              <a:spcBef>
                <a:spcPts val="0"/>
              </a:spcBef>
              <a:spcAft>
                <a:spcPts val="0"/>
              </a:spcAft>
              <a:buNone/>
            </a:pPr>
            <a:r>
              <a:rPr lang="en-CA" sz="1400" dirty="0" smtClean="0">
                <a:latin typeface="Consolas" pitchFamily="49" charset="0"/>
                <a:cs typeface="Consolas" pitchFamily="49" charset="0"/>
              </a:rPr>
              <a:t>	1</a:t>
            </a:r>
            <a:r>
              <a:rPr lang="en-CA" sz="1400" dirty="0">
                <a:latin typeface="Consolas" pitchFamily="49" charset="0"/>
                <a:cs typeface="Consolas" pitchFamily="49" charset="0"/>
              </a:rPr>
              <a:t>.	Set ITEM = A[LOC]			</a:t>
            </a:r>
            <a:r>
              <a:rPr lang="en-CA" sz="1400" dirty="0" smtClean="0">
                <a:latin typeface="Consolas" pitchFamily="49" charset="0"/>
                <a:cs typeface="Consolas" pitchFamily="49" charset="0"/>
              </a:rPr>
              <a:t>[</a:t>
            </a:r>
            <a:r>
              <a:rPr lang="en-CA" sz="1400" dirty="0">
                <a:latin typeface="Consolas" pitchFamily="49" charset="0"/>
                <a:cs typeface="Consolas" pitchFamily="49" charset="0"/>
              </a:rPr>
              <a:t>Assign the element to be deleted to </a:t>
            </a:r>
            <a:r>
              <a:rPr lang="en-CA" sz="1400" dirty="0" smtClean="0">
                <a:latin typeface="Consolas" pitchFamily="49" charset="0"/>
                <a:cs typeface="Consolas" pitchFamily="49" charset="0"/>
              </a:rPr>
              <a:t>ITEM]</a:t>
            </a:r>
          </a:p>
          <a:p>
            <a:pPr marL="0" indent="0">
              <a:lnSpc>
                <a:spcPct val="110000"/>
              </a:lnSpc>
              <a:spcBef>
                <a:spcPts val="0"/>
              </a:spcBef>
              <a:spcAft>
                <a:spcPts val="0"/>
              </a:spcAft>
              <a:buNone/>
            </a:pPr>
            <a:r>
              <a:rPr lang="en-CA" sz="1400" dirty="0">
                <a:latin typeface="Consolas" pitchFamily="49" charset="0"/>
                <a:cs typeface="Consolas" pitchFamily="49" charset="0"/>
              </a:rPr>
              <a:t>	</a:t>
            </a:r>
            <a:r>
              <a:rPr lang="en-CA" sz="1400" dirty="0" smtClean="0">
                <a:latin typeface="Consolas" pitchFamily="49" charset="0"/>
                <a:cs typeface="Consolas" pitchFamily="49" charset="0"/>
              </a:rPr>
              <a:t>2. 	Set I = LOC			[Assign the LOC to loop counter I]</a:t>
            </a:r>
          </a:p>
          <a:p>
            <a:pPr marL="0" indent="0">
              <a:lnSpc>
                <a:spcPct val="110000"/>
              </a:lnSpc>
              <a:spcBef>
                <a:spcPts val="0"/>
              </a:spcBef>
              <a:spcAft>
                <a:spcPts val="0"/>
              </a:spcAft>
              <a:buNone/>
            </a:pPr>
            <a:r>
              <a:rPr lang="en-CA" sz="1400" dirty="0" smtClean="0">
                <a:latin typeface="Consolas" pitchFamily="49" charset="0"/>
                <a:cs typeface="Consolas" pitchFamily="49" charset="0"/>
              </a:rPr>
              <a:t>	3.</a:t>
            </a:r>
            <a:r>
              <a:rPr lang="en-CA" sz="1400" dirty="0">
                <a:latin typeface="Consolas" pitchFamily="49" charset="0"/>
                <a:cs typeface="Consolas" pitchFamily="49" charset="0"/>
              </a:rPr>
              <a:t>	Repeat </a:t>
            </a:r>
            <a:r>
              <a:rPr lang="en-CA" sz="1400" dirty="0" smtClean="0">
                <a:latin typeface="Consolas" pitchFamily="49" charset="0"/>
                <a:cs typeface="Consolas" pitchFamily="49" charset="0"/>
              </a:rPr>
              <a:t>While (I &lt; N)</a:t>
            </a:r>
            <a:endParaRPr lang="en-CA" sz="1400" dirty="0">
              <a:latin typeface="Consolas" pitchFamily="49" charset="0"/>
              <a:cs typeface="Consolas" pitchFamily="49" charset="0"/>
            </a:endParaRPr>
          </a:p>
          <a:p>
            <a:pPr marL="0" indent="0">
              <a:lnSpc>
                <a:spcPct val="110000"/>
              </a:lnSpc>
              <a:spcBef>
                <a:spcPts val="0"/>
              </a:spcBef>
              <a:spcAft>
                <a:spcPts val="0"/>
              </a:spcAft>
              <a:buNone/>
            </a:pPr>
            <a:r>
              <a:rPr lang="en-CA" sz="1400" dirty="0" smtClean="0">
                <a:latin typeface="Consolas" pitchFamily="49" charset="0"/>
                <a:cs typeface="Consolas" pitchFamily="49" charset="0"/>
              </a:rPr>
              <a:t>	4.</a:t>
            </a:r>
            <a:r>
              <a:rPr lang="en-CA" sz="1400" dirty="0">
                <a:latin typeface="Consolas" pitchFamily="49" charset="0"/>
                <a:cs typeface="Consolas" pitchFamily="49" charset="0"/>
              </a:rPr>
              <a:t>		Set A[I] = A[I+1]		</a:t>
            </a:r>
            <a:r>
              <a:rPr lang="en-CA" sz="1400" dirty="0" smtClean="0">
                <a:latin typeface="Consolas" pitchFamily="49" charset="0"/>
                <a:cs typeface="Consolas" pitchFamily="49" charset="0"/>
              </a:rPr>
              <a:t>[</a:t>
            </a:r>
            <a:r>
              <a:rPr lang="en-CA" sz="1400" dirty="0">
                <a:latin typeface="Consolas" pitchFamily="49" charset="0"/>
                <a:cs typeface="Consolas" pitchFamily="49" charset="0"/>
              </a:rPr>
              <a:t>Move the </a:t>
            </a:r>
            <a:r>
              <a:rPr lang="en-CA" sz="1400" dirty="0" err="1" smtClean="0">
                <a:latin typeface="Consolas" pitchFamily="49" charset="0"/>
                <a:cs typeface="Consolas" pitchFamily="49" charset="0"/>
              </a:rPr>
              <a:t>I</a:t>
            </a:r>
            <a:r>
              <a:rPr lang="en-CA" sz="1400" baseline="30000" dirty="0" err="1" smtClean="0">
                <a:latin typeface="Consolas" pitchFamily="49" charset="0"/>
                <a:cs typeface="Consolas" pitchFamily="49" charset="0"/>
              </a:rPr>
              <a:t>th</a:t>
            </a:r>
            <a:r>
              <a:rPr lang="en-CA" sz="1400" dirty="0" smtClean="0">
                <a:latin typeface="Consolas" pitchFamily="49" charset="0"/>
                <a:cs typeface="Consolas" pitchFamily="49" charset="0"/>
              </a:rPr>
              <a:t> </a:t>
            </a:r>
            <a:r>
              <a:rPr lang="en-CA" sz="1400" dirty="0">
                <a:latin typeface="Consolas" pitchFamily="49" charset="0"/>
                <a:cs typeface="Consolas" pitchFamily="49" charset="0"/>
              </a:rPr>
              <a:t>element upwards</a:t>
            </a:r>
            <a:r>
              <a:rPr lang="en-CA" sz="1400" dirty="0" smtClean="0">
                <a:latin typeface="Consolas" pitchFamily="49" charset="0"/>
                <a:cs typeface="Consolas" pitchFamily="49" charset="0"/>
              </a:rPr>
              <a:t>]</a:t>
            </a:r>
          </a:p>
          <a:p>
            <a:pPr marL="0" indent="0">
              <a:lnSpc>
                <a:spcPct val="110000"/>
              </a:lnSpc>
              <a:spcBef>
                <a:spcPts val="0"/>
              </a:spcBef>
              <a:spcAft>
                <a:spcPts val="0"/>
              </a:spcAft>
              <a:buNone/>
            </a:pPr>
            <a:r>
              <a:rPr lang="en-CA" sz="1400" dirty="0">
                <a:latin typeface="Consolas" pitchFamily="49" charset="0"/>
                <a:cs typeface="Consolas" pitchFamily="49" charset="0"/>
              </a:rPr>
              <a:t>	</a:t>
            </a:r>
            <a:r>
              <a:rPr lang="en-CA" sz="1400" dirty="0" smtClean="0">
                <a:latin typeface="Consolas" pitchFamily="49" charset="0"/>
                <a:cs typeface="Consolas" pitchFamily="49" charset="0"/>
              </a:rPr>
              <a:t>5. 		Set I = I + 1		[Increment the loop counter]</a:t>
            </a:r>
            <a:endParaRPr lang="en-CA" sz="1400" dirty="0">
              <a:latin typeface="Consolas" pitchFamily="49" charset="0"/>
              <a:cs typeface="Consolas" pitchFamily="49" charset="0"/>
            </a:endParaRPr>
          </a:p>
          <a:p>
            <a:pPr marL="0" indent="0">
              <a:lnSpc>
                <a:spcPct val="110000"/>
              </a:lnSpc>
              <a:spcBef>
                <a:spcPts val="0"/>
              </a:spcBef>
              <a:spcAft>
                <a:spcPts val="0"/>
              </a:spcAft>
              <a:buNone/>
            </a:pPr>
            <a:r>
              <a:rPr lang="en-CA" sz="1400" dirty="0">
                <a:latin typeface="Consolas" pitchFamily="49" charset="0"/>
                <a:cs typeface="Consolas" pitchFamily="49" charset="0"/>
              </a:rPr>
              <a:t>	</a:t>
            </a:r>
            <a:r>
              <a:rPr lang="en-CA" sz="1400" dirty="0" smtClean="0">
                <a:latin typeface="Consolas" pitchFamily="49" charset="0"/>
                <a:cs typeface="Consolas" pitchFamily="49" charset="0"/>
              </a:rPr>
              <a:t>	[</a:t>
            </a:r>
            <a:r>
              <a:rPr lang="en-CA" sz="1400" dirty="0">
                <a:latin typeface="Consolas" pitchFamily="49" charset="0"/>
                <a:cs typeface="Consolas" pitchFamily="49" charset="0"/>
              </a:rPr>
              <a:t>End of </a:t>
            </a:r>
            <a:r>
              <a:rPr lang="en-CA" sz="1400" dirty="0" smtClean="0">
                <a:latin typeface="Consolas" pitchFamily="49" charset="0"/>
                <a:cs typeface="Consolas" pitchFamily="49" charset="0"/>
              </a:rPr>
              <a:t>While </a:t>
            </a:r>
            <a:r>
              <a:rPr lang="en-CA" sz="1400" dirty="0">
                <a:latin typeface="Consolas" pitchFamily="49" charset="0"/>
                <a:cs typeface="Consolas" pitchFamily="49" charset="0"/>
              </a:rPr>
              <a:t>Loop]</a:t>
            </a:r>
          </a:p>
          <a:p>
            <a:pPr marL="0" indent="0">
              <a:lnSpc>
                <a:spcPct val="110000"/>
              </a:lnSpc>
              <a:spcBef>
                <a:spcPts val="0"/>
              </a:spcBef>
              <a:spcAft>
                <a:spcPts val="0"/>
              </a:spcAft>
              <a:buNone/>
            </a:pPr>
            <a:r>
              <a:rPr lang="en-CA" sz="1400" dirty="0" smtClean="0">
                <a:latin typeface="Consolas" pitchFamily="49" charset="0"/>
                <a:cs typeface="Consolas" pitchFamily="49" charset="0"/>
              </a:rPr>
              <a:t>	6.</a:t>
            </a:r>
            <a:r>
              <a:rPr lang="en-CA" sz="1400" dirty="0">
                <a:latin typeface="Consolas" pitchFamily="49" charset="0"/>
                <a:cs typeface="Consolas" pitchFamily="49" charset="0"/>
              </a:rPr>
              <a:t>	Set N = N – 1			</a:t>
            </a:r>
            <a:r>
              <a:rPr lang="en-CA" sz="1400" dirty="0" smtClean="0">
                <a:latin typeface="Consolas" pitchFamily="49" charset="0"/>
                <a:cs typeface="Consolas" pitchFamily="49" charset="0"/>
              </a:rPr>
              <a:t>[</a:t>
            </a:r>
            <a:r>
              <a:rPr lang="en-CA" sz="1400" dirty="0">
                <a:latin typeface="Consolas" pitchFamily="49" charset="0"/>
                <a:cs typeface="Consolas" pitchFamily="49" charset="0"/>
              </a:rPr>
              <a:t>Reset N]</a:t>
            </a:r>
          </a:p>
          <a:p>
            <a:pPr marL="0" indent="0">
              <a:lnSpc>
                <a:spcPct val="110000"/>
              </a:lnSpc>
              <a:spcBef>
                <a:spcPts val="0"/>
              </a:spcBef>
              <a:spcAft>
                <a:spcPts val="0"/>
              </a:spcAft>
              <a:buNone/>
            </a:pPr>
            <a:r>
              <a:rPr lang="en-CA" sz="1400" dirty="0" smtClean="0">
                <a:latin typeface="Consolas" pitchFamily="49" charset="0"/>
                <a:cs typeface="Consolas" pitchFamily="49" charset="0"/>
              </a:rPr>
              <a:t>	7.</a:t>
            </a:r>
            <a:r>
              <a:rPr lang="en-CA" sz="1400" dirty="0">
                <a:latin typeface="Consolas" pitchFamily="49" charset="0"/>
                <a:cs typeface="Consolas" pitchFamily="49" charset="0"/>
              </a:rPr>
              <a:t>	</a:t>
            </a:r>
            <a:r>
              <a:rPr lang="en-CA" sz="1400" dirty="0" smtClean="0">
                <a:latin typeface="Consolas" pitchFamily="49" charset="0"/>
                <a:cs typeface="Consolas" pitchFamily="49" charset="0"/>
              </a:rPr>
              <a:t>Exit</a:t>
            </a:r>
          </a:p>
        </p:txBody>
      </p:sp>
    </p:spTree>
    <p:extLst>
      <p:ext uri="{BB962C8B-B14F-4D97-AF65-F5344CB8AC3E}">
        <p14:creationId xmlns:p14="http://schemas.microsoft.com/office/powerpoint/2010/main" val="368048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solidFill>
                  <a:schemeClr val="accent6"/>
                </a:solidFill>
              </a:rPr>
              <a:t>One-dimensional Array:</a:t>
            </a:r>
          </a:p>
          <a:p>
            <a:pPr lvl="1"/>
            <a:r>
              <a:rPr lang="en-US" dirty="0" smtClean="0"/>
              <a:t>If </a:t>
            </a:r>
            <a:r>
              <a:rPr lang="en-US" b="1" dirty="0"/>
              <a:t>single subscript </a:t>
            </a:r>
            <a:r>
              <a:rPr lang="en-US" dirty="0"/>
              <a:t>is required to reference an </a:t>
            </a:r>
            <a:r>
              <a:rPr lang="en-US" dirty="0" smtClean="0"/>
              <a:t>element, </a:t>
            </a:r>
            <a:r>
              <a:rPr lang="en-US" dirty="0"/>
              <a:t>then the array is known as one-dimensional </a:t>
            </a:r>
            <a:r>
              <a:rPr lang="en-US" dirty="0" smtClean="0"/>
              <a:t>array.</a:t>
            </a:r>
          </a:p>
          <a:p>
            <a:pPr lvl="1"/>
            <a:endParaRPr lang="en-US" dirty="0" smtClean="0"/>
          </a:p>
          <a:p>
            <a:r>
              <a:rPr lang="en-US" b="1" dirty="0" smtClean="0">
                <a:solidFill>
                  <a:schemeClr val="accent6"/>
                </a:solidFill>
              </a:rPr>
              <a:t>Two-dimensional Array:</a:t>
            </a:r>
          </a:p>
          <a:p>
            <a:pPr lvl="1"/>
            <a:r>
              <a:rPr lang="en-US" dirty="0" smtClean="0"/>
              <a:t>If </a:t>
            </a:r>
            <a:r>
              <a:rPr lang="en-US" b="1" dirty="0"/>
              <a:t>two subscripts </a:t>
            </a:r>
            <a:r>
              <a:rPr lang="en-US" dirty="0"/>
              <a:t>are required to reference an </a:t>
            </a:r>
            <a:r>
              <a:rPr lang="en-US" dirty="0" smtClean="0"/>
              <a:t>element, </a:t>
            </a:r>
            <a:r>
              <a:rPr lang="en-US" dirty="0"/>
              <a:t>then the array is known as two-dimensional </a:t>
            </a:r>
            <a:r>
              <a:rPr lang="en-US" dirty="0" smtClean="0"/>
              <a:t>array</a:t>
            </a:r>
            <a:r>
              <a:rPr lang="en-US" b="1" dirty="0" smtClean="0"/>
              <a:t>.</a:t>
            </a:r>
          </a:p>
          <a:p>
            <a:pPr lvl="1"/>
            <a:endParaRPr lang="en-US" b="1" dirty="0" smtClean="0"/>
          </a:p>
          <a:p>
            <a:r>
              <a:rPr lang="en-US" b="1" dirty="0" smtClean="0">
                <a:solidFill>
                  <a:schemeClr val="accent6"/>
                </a:solidFill>
              </a:rPr>
              <a:t>Multi-dimensional Array:</a:t>
            </a:r>
          </a:p>
          <a:p>
            <a:pPr lvl="1"/>
            <a:r>
              <a:rPr lang="en-US" dirty="0" smtClean="0"/>
              <a:t>The </a:t>
            </a:r>
            <a:r>
              <a:rPr lang="en-US" dirty="0"/>
              <a:t>arrays whose elements are referenced by </a:t>
            </a:r>
            <a:r>
              <a:rPr lang="en-US" b="1" dirty="0"/>
              <a:t>two or more subscripts </a:t>
            </a:r>
            <a:r>
              <a:rPr lang="en-US" dirty="0"/>
              <a:t>are called multidimensional arrays.</a:t>
            </a:r>
          </a:p>
          <a:p>
            <a:endParaRPr lang="en-CA" dirty="0"/>
          </a:p>
        </p:txBody>
      </p:sp>
      <p:sp>
        <p:nvSpPr>
          <p:cNvPr id="3" name="Title 2"/>
          <p:cNvSpPr>
            <a:spLocks noGrp="1"/>
          </p:cNvSpPr>
          <p:nvPr>
            <p:ph type="title"/>
          </p:nvPr>
        </p:nvSpPr>
        <p:spPr/>
        <p:txBody>
          <a:bodyPr/>
          <a:lstStyle/>
          <a:p>
            <a:r>
              <a:rPr lang="en-CA" dirty="0" smtClean="0"/>
              <a:t>Types of Array</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a:t>
            </a:fld>
            <a:endParaRPr lang="en-US"/>
          </a:p>
        </p:txBody>
      </p:sp>
    </p:spTree>
    <p:extLst>
      <p:ext uri="{BB962C8B-B14F-4D97-AF65-F5344CB8AC3E}">
        <p14:creationId xmlns:p14="http://schemas.microsoft.com/office/powerpoint/2010/main" val="396887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81076"/>
            <a:ext cx="5354783" cy="5388552"/>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main()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a[50], n, </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size of an array: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elements of an array:\n");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location of deletion: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n = </a:t>
            </a:r>
            <a:r>
              <a:rPr lang="en-CA" sz="1300" dirty="0" err="1">
                <a:latin typeface="Consolas" panose="020B0609020204030204" pitchFamily="49" charset="0"/>
                <a:cs typeface="Consolas" panose="020B0609020204030204" pitchFamily="49" charset="0"/>
              </a:rPr>
              <a:t>delet</a:t>
            </a:r>
            <a:r>
              <a:rPr lang="en-CA" sz="1300" dirty="0">
                <a:latin typeface="Consolas" panose="020B0609020204030204" pitchFamily="49" charset="0"/>
                <a:cs typeface="Consolas" panose="020B0609020204030204" pitchFamily="49" charset="0"/>
              </a:rPr>
              <a:t>(a, n, </a:t>
            </a:r>
            <a:r>
              <a:rPr lang="en-CA" sz="1300" dirty="0" err="1">
                <a:latin typeface="Consolas" panose="020B0609020204030204" pitchFamily="49" charset="0"/>
                <a:cs typeface="Consolas" panose="020B0609020204030204" pitchFamily="49" charset="0"/>
              </a:rPr>
              <a:t>loc</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a:t>
            </a:r>
            <a:r>
              <a:rPr lang="en-CA" sz="1300" dirty="0" err="1">
                <a:latin typeface="Consolas" panose="020B0609020204030204" pitchFamily="49" charset="0"/>
                <a:cs typeface="Consolas" panose="020B0609020204030204" pitchFamily="49" charset="0"/>
              </a:rPr>
              <a:t>nAfter</a:t>
            </a:r>
            <a:r>
              <a:rPr lang="en-CA" sz="1300" dirty="0">
                <a:latin typeface="Consolas" panose="020B0609020204030204" pitchFamily="49" charset="0"/>
                <a:cs typeface="Consolas" panose="020B0609020204030204" pitchFamily="49" charset="0"/>
              </a:rPr>
              <a:t> deletion:\n");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n%d</a:t>
            </a:r>
            <a:r>
              <a:rPr lang="en-CA" sz="1300" dirty="0">
                <a:latin typeface="Consolas" panose="020B0609020204030204" pitchFamily="49" charset="0"/>
                <a:cs typeface="Consolas" panose="020B0609020204030204" pitchFamily="49" charset="0"/>
              </a:rPr>
              <a:t>", 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endParaRPr lang="en-CA" sz="1300" dirty="0" smtClean="0">
              <a:latin typeface="Consolas" panose="020B0609020204030204" pitchFamily="49" charset="0"/>
              <a:cs typeface="Consolas" panose="020B0609020204030204" pitchFamily="49" charset="0"/>
            </a:endParaRPr>
          </a:p>
          <a:p>
            <a:pPr marL="0" indent="0">
              <a:lnSpc>
                <a:spcPct val="110000"/>
              </a:lnSpc>
              <a:spcAft>
                <a:spcPts val="0"/>
              </a:spcAft>
              <a:buNone/>
            </a:pPr>
            <a:endParaRPr lang="en-CA" sz="1300" i="1" dirty="0">
              <a:latin typeface="Consolas" panose="020B0609020204030204" pitchFamily="49" charset="0"/>
              <a:cs typeface="Consolas" panose="020B0609020204030204" pitchFamily="49" charset="0"/>
            </a:endParaRPr>
          </a:p>
          <a:p>
            <a:pPr marL="0" indent="0">
              <a:lnSpc>
                <a:spcPct val="110000"/>
              </a:lnSpc>
              <a:spcAft>
                <a:spcPts val="0"/>
              </a:spcAft>
              <a:buNone/>
            </a:pPr>
            <a:endParaRPr lang="en-CA" sz="1300" i="1" dirty="0" smtClean="0">
              <a:latin typeface="Consolas" panose="020B0609020204030204" pitchFamily="49" charset="0"/>
              <a:cs typeface="Consolas" panose="020B0609020204030204" pitchFamily="49" charset="0"/>
            </a:endParaRPr>
          </a:p>
          <a:p>
            <a:pPr marL="0" indent="0">
              <a:lnSpc>
                <a:spcPct val="110000"/>
              </a:lnSpc>
              <a:spcAft>
                <a:spcPts val="0"/>
              </a:spcAft>
              <a:buNone/>
            </a:pPr>
            <a:endParaRPr lang="en-CA" sz="1300" i="1" dirty="0" smtClean="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i="1" dirty="0" smtClean="0">
                <a:latin typeface="Consolas" panose="020B0609020204030204" pitchFamily="49" charset="0"/>
                <a:cs typeface="Consolas" panose="020B0609020204030204" pitchFamily="49" charset="0"/>
              </a:rPr>
              <a:t>(Continued)</a:t>
            </a:r>
            <a:endParaRPr lang="en-CA" sz="1300" i="1"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CA" sz="3600" dirty="0"/>
              <a:t>Program to Delete an Element from an Array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30</a:t>
            </a:fld>
            <a:endParaRPr lang="en-US"/>
          </a:p>
        </p:txBody>
      </p:sp>
      <p:sp>
        <p:nvSpPr>
          <p:cNvPr id="10" name="Content Placeholder 1"/>
          <p:cNvSpPr txBox="1">
            <a:spLocks/>
          </p:cNvSpPr>
          <p:nvPr/>
        </p:nvSpPr>
        <p:spPr>
          <a:xfrm>
            <a:off x="6619009" y="981075"/>
            <a:ext cx="5351318" cy="290512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int delet(int a[], int n, int loc)</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int item, i;</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item = a[loc-1</a:t>
            </a:r>
            <a:r>
              <a:rPr lang="pt-BR" sz="1200" dirty="0" smtClean="0">
                <a:latin typeface="Consolas" panose="020B0609020204030204" pitchFamily="49" charset="0"/>
                <a:cs typeface="Consolas" panose="020B0609020204030204" pitchFamily="49" charset="0"/>
              </a:rPr>
              <a:t>];</a:t>
            </a:r>
            <a:endParaRPr lang="pt-BR" sz="1200" dirty="0">
              <a:latin typeface="Consolas" panose="020B0609020204030204" pitchFamily="49" charset="0"/>
              <a:cs typeface="Consolas" panose="020B0609020204030204" pitchFamily="49" charset="0"/>
            </a:endParaRP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a:t>
            </a:r>
            <a:r>
              <a:rPr lang="pt-BR" sz="1200" dirty="0" smtClean="0">
                <a:latin typeface="Consolas" panose="020B0609020204030204" pitchFamily="49" charset="0"/>
                <a:cs typeface="Consolas" panose="020B0609020204030204" pitchFamily="49" charset="0"/>
              </a:rPr>
              <a:t>i = loc-1</a:t>
            </a:r>
            <a:r>
              <a:rPr lang="pt-BR" sz="12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while (</a:t>
            </a:r>
            <a:r>
              <a:rPr lang="pt-BR" sz="1200" dirty="0" smtClean="0">
                <a:latin typeface="Consolas" panose="020B0609020204030204" pitchFamily="49" charset="0"/>
                <a:cs typeface="Consolas" panose="020B0609020204030204" pitchFamily="49" charset="0"/>
              </a:rPr>
              <a:t>i &lt; n</a:t>
            </a:r>
            <a:r>
              <a:rPr lang="pt-BR" sz="12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a[i] = a[i+1];</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i++;</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	</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n--;</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printf("\nITEM deleted: %d", item</a:t>
            </a:r>
            <a:r>
              <a:rPr lang="pt-BR" sz="1200" dirty="0" smtClean="0">
                <a:latin typeface="Consolas" panose="020B0609020204030204" pitchFamily="49" charset="0"/>
                <a:cs typeface="Consolas" panose="020B0609020204030204" pitchFamily="49" charset="0"/>
              </a:rPr>
              <a:t>);</a:t>
            </a:r>
            <a:endParaRPr lang="pt-BR" sz="1200" dirty="0">
              <a:latin typeface="Consolas" panose="020B0609020204030204" pitchFamily="49" charset="0"/>
              <a:cs typeface="Consolas" panose="020B0609020204030204" pitchFamily="49" charset="0"/>
            </a:endParaRP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return n;</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a:t>
            </a:r>
            <a:endParaRPr lang="en-CA" sz="1200" dirty="0">
              <a:latin typeface="Consolas" panose="020B0609020204030204" pitchFamily="49" charset="0"/>
              <a:cs typeface="Consolas" panose="020B0609020204030204" pitchFamily="49" charset="0"/>
            </a:endParaRPr>
          </a:p>
        </p:txBody>
      </p:sp>
      <p:sp>
        <p:nvSpPr>
          <p:cNvPr id="11" name="Content Placeholder 1"/>
          <p:cNvSpPr txBox="1">
            <a:spLocks/>
          </p:cNvSpPr>
          <p:nvPr/>
        </p:nvSpPr>
        <p:spPr>
          <a:xfrm>
            <a:off x="6619010" y="4114800"/>
            <a:ext cx="2358735"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size of array: 5</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elements of an array:</a:t>
            </a: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1</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2</a:t>
            </a:r>
            <a:r>
              <a:rPr lang="en-CA" sz="1200" dirty="0" smtClean="0">
                <a:latin typeface="Consolas" panose="020B0609020204030204" pitchFamily="49" charset="0"/>
                <a:cs typeface="Consolas" panose="020B0609020204030204" pitchFamily="49" charset="0"/>
              </a:rPr>
              <a:t>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50</a:t>
            </a:r>
          </a:p>
          <a:p>
            <a:pPr marL="0" indent="0">
              <a:lnSpc>
                <a:spcPct val="110000"/>
              </a:lnSpc>
              <a:spcBef>
                <a:spcPts val="0"/>
              </a:spcBef>
              <a:spcAft>
                <a:spcPts val="0"/>
              </a:spcAft>
              <a:buNone/>
            </a:pPr>
            <a:r>
              <a:rPr lang="en-CA" sz="1200" i="1" dirty="0" smtClean="0">
                <a:latin typeface="Consolas" panose="020B0609020204030204" pitchFamily="49" charset="0"/>
                <a:cs typeface="Consolas" panose="020B0609020204030204" pitchFamily="49" charset="0"/>
              </a:rPr>
              <a:t>(Continued)</a:t>
            </a:r>
          </a:p>
        </p:txBody>
      </p:sp>
      <p:sp>
        <p:nvSpPr>
          <p:cNvPr id="12" name="Content Placeholder 1"/>
          <p:cNvSpPr txBox="1">
            <a:spLocks/>
          </p:cNvSpPr>
          <p:nvPr/>
        </p:nvSpPr>
        <p:spPr>
          <a:xfrm>
            <a:off x="9206345" y="4114799"/>
            <a:ext cx="2763982"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location of deletion: </a:t>
            </a:r>
            <a:r>
              <a:rPr lang="en-CA" sz="1200" dirty="0" smtClean="0">
                <a:latin typeface="Consolas" panose="020B0609020204030204" pitchFamily="49" charset="0"/>
                <a:cs typeface="Consolas" panose="020B0609020204030204" pitchFamily="49" charset="0"/>
              </a:rPr>
              <a:t>3</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pt-BR" sz="1200" dirty="0" smtClean="0">
                <a:latin typeface="Consolas" panose="020B0609020204030204" pitchFamily="49" charset="0"/>
                <a:cs typeface="Consolas" panose="020B0609020204030204" pitchFamily="49" charset="0"/>
              </a:rPr>
              <a:t>ITEM deleted: 30</a:t>
            </a: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After deletion:</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10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40</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50</a:t>
            </a:r>
          </a:p>
        </p:txBody>
      </p:sp>
    </p:spTree>
    <p:extLst>
      <p:ext uri="{BB962C8B-B14F-4D97-AF65-F5344CB8AC3E}">
        <p14:creationId xmlns:p14="http://schemas.microsoft.com/office/powerpoint/2010/main" val="276159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i="1" dirty="0">
                <a:solidFill>
                  <a:schemeClr val="accent6"/>
                </a:solidFill>
              </a:rPr>
              <a:t>Merging</a:t>
            </a:r>
            <a:r>
              <a:rPr lang="en-US" dirty="0"/>
              <a:t> is the process of combining the elements of two similar structures (linear arrays) into a single </a:t>
            </a:r>
            <a:r>
              <a:rPr lang="en-US" dirty="0" smtClean="0"/>
              <a:t>structure.</a:t>
            </a:r>
          </a:p>
          <a:p>
            <a:r>
              <a:rPr lang="en-US" dirty="0" smtClean="0"/>
              <a:t>To </a:t>
            </a:r>
            <a:r>
              <a:rPr lang="en-US" dirty="0"/>
              <a:t>merge two arrays into a single array requires that the resulting array have </a:t>
            </a:r>
            <a:r>
              <a:rPr lang="en-US" dirty="0" smtClean="0"/>
              <a:t>sufficient </a:t>
            </a:r>
            <a:r>
              <a:rPr lang="en-US" dirty="0"/>
              <a:t>number of locations to store the elements of two arrays.</a:t>
            </a:r>
          </a:p>
          <a:p>
            <a:r>
              <a:rPr lang="en-US" dirty="0" smtClean="0"/>
              <a:t>If </a:t>
            </a:r>
            <a:r>
              <a:rPr lang="en-US" dirty="0" smtClean="0">
                <a:solidFill>
                  <a:schemeClr val="accent5"/>
                </a:solidFill>
                <a:latin typeface="Consolas" pitchFamily="49" charset="0"/>
                <a:cs typeface="Consolas" pitchFamily="49" charset="0"/>
              </a:rPr>
              <a:t>A</a:t>
            </a:r>
            <a:r>
              <a:rPr lang="en-US" dirty="0" smtClean="0"/>
              <a:t> </a:t>
            </a:r>
            <a:r>
              <a:rPr lang="en-US" dirty="0"/>
              <a:t>and </a:t>
            </a:r>
            <a:r>
              <a:rPr lang="en-US" dirty="0">
                <a:solidFill>
                  <a:schemeClr val="accent5"/>
                </a:solidFill>
                <a:latin typeface="Consolas" pitchFamily="49" charset="0"/>
                <a:cs typeface="Consolas" pitchFamily="49" charset="0"/>
              </a:rPr>
              <a:t>B</a:t>
            </a:r>
            <a:r>
              <a:rPr lang="en-US" dirty="0"/>
              <a:t> are two arrays with </a:t>
            </a:r>
            <a:r>
              <a:rPr lang="en-US" dirty="0">
                <a:solidFill>
                  <a:schemeClr val="accent5"/>
                </a:solidFill>
                <a:latin typeface="Consolas" pitchFamily="49" charset="0"/>
                <a:cs typeface="Consolas" pitchFamily="49" charset="0"/>
              </a:rPr>
              <a:t>m</a:t>
            </a:r>
            <a:r>
              <a:rPr lang="en-US" dirty="0"/>
              <a:t> and </a:t>
            </a:r>
            <a:r>
              <a:rPr lang="en-US" dirty="0">
                <a:solidFill>
                  <a:schemeClr val="accent5"/>
                </a:solidFill>
                <a:latin typeface="Consolas" pitchFamily="49" charset="0"/>
                <a:cs typeface="Consolas" pitchFamily="49" charset="0"/>
              </a:rPr>
              <a:t>n</a:t>
            </a:r>
            <a:r>
              <a:rPr lang="en-US" dirty="0"/>
              <a:t> elements respectively. Then the resultant array </a:t>
            </a:r>
            <a:r>
              <a:rPr lang="en-US" dirty="0">
                <a:solidFill>
                  <a:schemeClr val="accent5"/>
                </a:solidFill>
                <a:latin typeface="Consolas" pitchFamily="49" charset="0"/>
                <a:cs typeface="Consolas" pitchFamily="49" charset="0"/>
              </a:rPr>
              <a:t>C</a:t>
            </a:r>
            <a:r>
              <a:rPr lang="en-US" dirty="0"/>
              <a:t> requires at least </a:t>
            </a:r>
            <a:r>
              <a:rPr lang="en-US" dirty="0">
                <a:solidFill>
                  <a:schemeClr val="accent5"/>
                </a:solidFill>
                <a:latin typeface="Consolas" pitchFamily="49" charset="0"/>
                <a:cs typeface="Consolas" pitchFamily="49" charset="0"/>
              </a:rPr>
              <a:t>P</a:t>
            </a:r>
            <a:r>
              <a:rPr lang="en-US" dirty="0"/>
              <a:t> locations where </a:t>
            </a:r>
            <a:r>
              <a:rPr lang="en-US" dirty="0" smtClean="0">
                <a:solidFill>
                  <a:schemeClr val="accent5"/>
                </a:solidFill>
                <a:latin typeface="Consolas" pitchFamily="49" charset="0"/>
                <a:cs typeface="Consolas" pitchFamily="49" charset="0"/>
              </a:rPr>
              <a:t>P </a:t>
            </a:r>
            <a:r>
              <a:rPr lang="en-US" dirty="0">
                <a:solidFill>
                  <a:schemeClr val="accent5"/>
                </a:solidFill>
                <a:latin typeface="Consolas" pitchFamily="49" charset="0"/>
                <a:cs typeface="Consolas" pitchFamily="49" charset="0"/>
              </a:rPr>
              <a:t>= </a:t>
            </a:r>
            <a:r>
              <a:rPr lang="en-US" dirty="0" smtClean="0">
                <a:solidFill>
                  <a:schemeClr val="accent5"/>
                </a:solidFill>
                <a:latin typeface="Consolas" pitchFamily="49" charset="0"/>
                <a:cs typeface="Consolas" pitchFamily="49" charset="0"/>
              </a:rPr>
              <a:t>m + n</a:t>
            </a:r>
            <a:r>
              <a:rPr lang="en-US" dirty="0" smtClean="0"/>
              <a:t>.</a:t>
            </a:r>
          </a:p>
          <a:p>
            <a:r>
              <a:rPr lang="en-US" dirty="0" smtClean="0"/>
              <a:t>There are two cases:</a:t>
            </a:r>
          </a:p>
          <a:p>
            <a:pPr lvl="1"/>
            <a:r>
              <a:rPr lang="en-US" dirty="0" smtClean="0"/>
              <a:t>When </a:t>
            </a:r>
            <a:r>
              <a:rPr lang="en-US" dirty="0" smtClean="0">
                <a:solidFill>
                  <a:schemeClr val="accent5"/>
                </a:solidFill>
                <a:latin typeface="Consolas" pitchFamily="49" charset="0"/>
                <a:cs typeface="Consolas" pitchFamily="49" charset="0"/>
              </a:rPr>
              <a:t>A</a:t>
            </a:r>
            <a:r>
              <a:rPr lang="en-US" dirty="0" smtClean="0"/>
              <a:t> and </a:t>
            </a:r>
            <a:r>
              <a:rPr lang="en-US" dirty="0" smtClean="0">
                <a:solidFill>
                  <a:schemeClr val="accent5"/>
                </a:solidFill>
                <a:latin typeface="Consolas" pitchFamily="49" charset="0"/>
                <a:cs typeface="Consolas" pitchFamily="49" charset="0"/>
              </a:rPr>
              <a:t>B</a:t>
            </a:r>
            <a:r>
              <a:rPr lang="en-US" dirty="0" smtClean="0"/>
              <a:t> are not sorted</a:t>
            </a:r>
          </a:p>
          <a:p>
            <a:pPr lvl="1"/>
            <a:r>
              <a:rPr lang="en-US" dirty="0" smtClean="0"/>
              <a:t>When </a:t>
            </a:r>
            <a:r>
              <a:rPr lang="en-US" dirty="0" smtClean="0">
                <a:solidFill>
                  <a:schemeClr val="accent5"/>
                </a:solidFill>
                <a:latin typeface="Consolas" pitchFamily="49" charset="0"/>
                <a:cs typeface="Consolas" pitchFamily="49" charset="0"/>
              </a:rPr>
              <a:t>A</a:t>
            </a:r>
            <a:r>
              <a:rPr lang="en-US" dirty="0" smtClean="0"/>
              <a:t> and </a:t>
            </a:r>
            <a:r>
              <a:rPr lang="en-US" dirty="0" smtClean="0">
                <a:solidFill>
                  <a:schemeClr val="accent5"/>
                </a:solidFill>
                <a:latin typeface="Consolas" pitchFamily="49" charset="0"/>
                <a:cs typeface="Consolas" pitchFamily="49" charset="0"/>
              </a:rPr>
              <a:t>B</a:t>
            </a:r>
            <a:r>
              <a:rPr lang="en-US" dirty="0" smtClean="0"/>
              <a:t> are sorted</a:t>
            </a:r>
          </a:p>
          <a:p>
            <a:endParaRPr lang="en-US" dirty="0"/>
          </a:p>
        </p:txBody>
      </p:sp>
      <p:sp>
        <p:nvSpPr>
          <p:cNvPr id="3" name="Title 2"/>
          <p:cNvSpPr>
            <a:spLocks noGrp="1"/>
          </p:cNvSpPr>
          <p:nvPr>
            <p:ph type="title"/>
          </p:nvPr>
        </p:nvSpPr>
        <p:spPr/>
        <p:txBody>
          <a:bodyPr/>
          <a:lstStyle/>
          <a:p>
            <a:r>
              <a:rPr lang="en-US" dirty="0" smtClean="0"/>
              <a:t>Merge Operation</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31</a:t>
            </a:fld>
            <a:endParaRPr lang="en-US"/>
          </a:p>
        </p:txBody>
      </p:sp>
    </p:spTree>
    <p:extLst>
      <p:ext uri="{BB962C8B-B14F-4D97-AF65-F5344CB8AC3E}">
        <p14:creationId xmlns:p14="http://schemas.microsoft.com/office/powerpoint/2010/main" val="228381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78227"/>
            <a:ext cx="11049000" cy="2258592"/>
          </a:xfrm>
        </p:spPr>
        <p:txBody>
          <a:bodyPr>
            <a:normAutofit/>
          </a:bodyPr>
          <a:lstStyle/>
          <a:p>
            <a:r>
              <a:rPr lang="en-US" dirty="0" smtClean="0"/>
              <a:t>When two </a:t>
            </a:r>
            <a:r>
              <a:rPr lang="en-US" dirty="0"/>
              <a:t>arrays are unsorted then we can combine them end to end i.e</a:t>
            </a:r>
            <a:r>
              <a:rPr lang="en-US" dirty="0" smtClean="0"/>
              <a:t>.:</a:t>
            </a:r>
          </a:p>
          <a:p>
            <a:pPr lvl="1"/>
            <a:r>
              <a:rPr lang="en-US" dirty="0" smtClean="0"/>
              <a:t>we </a:t>
            </a:r>
            <a:r>
              <a:rPr lang="en-US" dirty="0"/>
              <a:t>can first put the elements of array ‘A’ into the third array ‘C’, and </a:t>
            </a:r>
            <a:endParaRPr lang="en-US" dirty="0" smtClean="0"/>
          </a:p>
          <a:p>
            <a:pPr lvl="1"/>
            <a:r>
              <a:rPr lang="en-US" dirty="0" smtClean="0"/>
              <a:t>then </a:t>
            </a:r>
            <a:r>
              <a:rPr lang="en-US" dirty="0"/>
              <a:t>the elements of the second array ‘B’ are placed after it in array ‘C</a:t>
            </a:r>
            <a:r>
              <a:rPr lang="en-US" dirty="0" smtClean="0"/>
              <a:t>’.</a:t>
            </a:r>
          </a:p>
          <a:p>
            <a:pPr marL="0" indent="0">
              <a:buNone/>
            </a:pPr>
            <a:endParaRPr lang="en-US" dirty="0"/>
          </a:p>
        </p:txBody>
      </p:sp>
      <p:sp>
        <p:nvSpPr>
          <p:cNvPr id="3" name="Title 2"/>
          <p:cNvSpPr>
            <a:spLocks noGrp="1"/>
          </p:cNvSpPr>
          <p:nvPr>
            <p:ph type="title"/>
          </p:nvPr>
        </p:nvSpPr>
        <p:spPr/>
        <p:txBody>
          <a:bodyPr/>
          <a:lstStyle/>
          <a:p>
            <a:r>
              <a:rPr lang="en-US" dirty="0" smtClean="0"/>
              <a:t>Merging Unsorted Arrays</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32</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784430291"/>
              </p:ext>
            </p:extLst>
          </p:nvPr>
        </p:nvGraphicFramePr>
        <p:xfrm>
          <a:off x="2535382" y="4526312"/>
          <a:ext cx="2649680" cy="280416"/>
        </p:xfrm>
        <a:graphic>
          <a:graphicData uri="http://schemas.openxmlformats.org/drawingml/2006/table">
            <a:tbl>
              <a:tblPr firstRow="1" firstCol="1" bandRow="1">
                <a:tableStyleId>{69CF1AB2-1976-4502-BF36-3FF5EA218861}</a:tableStyleId>
              </a:tblPr>
              <a:tblGrid>
                <a:gridCol w="529936"/>
                <a:gridCol w="529936"/>
                <a:gridCol w="529936"/>
                <a:gridCol w="529936"/>
                <a:gridCol w="529936"/>
              </a:tblGrid>
              <a:tr h="0">
                <a:tc>
                  <a:txBody>
                    <a:bodyPr/>
                    <a:lstStyle/>
                    <a:p>
                      <a:pPr marL="0" marR="0" algn="ctr">
                        <a:lnSpc>
                          <a:spcPct val="115000"/>
                        </a:lnSpc>
                        <a:spcBef>
                          <a:spcPts val="0"/>
                        </a:spcBef>
                        <a:spcAft>
                          <a:spcPts val="1000"/>
                        </a:spcAft>
                        <a:tabLst>
                          <a:tab pos="571500" algn="l"/>
                          <a:tab pos="1232535" algn="l"/>
                        </a:tabLst>
                      </a:pPr>
                      <a:r>
                        <a:rPr lang="en-US" sz="1600" dirty="0">
                          <a:effectLst/>
                        </a:rPr>
                        <a:t>23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8</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14</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67</a:t>
                      </a:r>
                      <a:endParaRPr lang="en-US" sz="1200" dirty="0">
                        <a:effectLst/>
                        <a:latin typeface="Calibri"/>
                        <a:ea typeface="Calibri"/>
                        <a:cs typeface="Times New Roman"/>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17721925"/>
              </p:ext>
            </p:extLst>
          </p:nvPr>
        </p:nvGraphicFramePr>
        <p:xfrm>
          <a:off x="6213763" y="4498602"/>
          <a:ext cx="2273359" cy="280416"/>
        </p:xfrm>
        <a:graphic>
          <a:graphicData uri="http://schemas.openxmlformats.org/drawingml/2006/table">
            <a:tbl>
              <a:tblPr firstRow="1" firstCol="1" bandRow="1">
                <a:tableStyleId>{69CF1AB2-1976-4502-BF36-3FF5EA218861}</a:tableStyleId>
              </a:tblPr>
              <a:tblGrid>
                <a:gridCol w="531674"/>
                <a:gridCol w="641673"/>
                <a:gridCol w="550006"/>
                <a:gridCol w="550006"/>
              </a:tblGrid>
              <a:tr h="0">
                <a:tc>
                  <a:txBody>
                    <a:bodyPr/>
                    <a:lstStyle/>
                    <a:p>
                      <a:pPr marL="0" marR="0" algn="ctr">
                        <a:lnSpc>
                          <a:spcPct val="115000"/>
                        </a:lnSpc>
                        <a:spcBef>
                          <a:spcPts val="0"/>
                        </a:spcBef>
                        <a:spcAft>
                          <a:spcPts val="1000"/>
                        </a:spcAft>
                        <a:tabLst>
                          <a:tab pos="571500" algn="l"/>
                          <a:tab pos="1232535" algn="l"/>
                        </a:tabLst>
                      </a:pPr>
                      <a:r>
                        <a:rPr lang="en-US" sz="1600" dirty="0">
                          <a:effectLst/>
                        </a:rPr>
                        <a:t>32</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11</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76</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43</a:t>
                      </a:r>
                      <a:endParaRPr lang="en-US" sz="1200" dirty="0">
                        <a:effectLst/>
                        <a:latin typeface="Calibri"/>
                        <a:ea typeface="Calibri"/>
                        <a:cs typeface="Times New Roman"/>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50010133"/>
              </p:ext>
            </p:extLst>
          </p:nvPr>
        </p:nvGraphicFramePr>
        <p:xfrm>
          <a:off x="3336636" y="5600316"/>
          <a:ext cx="4695537" cy="280416"/>
        </p:xfrm>
        <a:graphic>
          <a:graphicData uri="http://schemas.openxmlformats.org/drawingml/2006/table">
            <a:tbl>
              <a:tblPr firstRow="1" firstCol="1" bandRow="1">
                <a:tableStyleId>{69CF1AB2-1976-4502-BF36-3FF5EA218861}</a:tableStyleId>
              </a:tblPr>
              <a:tblGrid>
                <a:gridCol w="534723"/>
                <a:gridCol w="534723"/>
                <a:gridCol w="534723"/>
                <a:gridCol w="534723"/>
                <a:gridCol w="534723"/>
                <a:gridCol w="534723"/>
                <a:gridCol w="534723"/>
                <a:gridCol w="417753"/>
                <a:gridCol w="534723"/>
              </a:tblGrid>
              <a:tr h="0">
                <a:tc>
                  <a:txBody>
                    <a:bodyPr/>
                    <a:lstStyle/>
                    <a:p>
                      <a:pPr marL="0" marR="0" algn="ctr">
                        <a:lnSpc>
                          <a:spcPct val="115000"/>
                        </a:lnSpc>
                        <a:spcBef>
                          <a:spcPts val="0"/>
                        </a:spcBef>
                        <a:spcAft>
                          <a:spcPts val="1000"/>
                        </a:spcAft>
                        <a:tabLst>
                          <a:tab pos="571500" algn="l"/>
                          <a:tab pos="1232535" algn="l"/>
                        </a:tabLst>
                      </a:pPr>
                      <a:r>
                        <a:rPr lang="en-US" sz="1600" dirty="0">
                          <a:effectLst/>
                        </a:rPr>
                        <a:t>23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8</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14</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67</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a:effectLst/>
                        </a:rPr>
                        <a:t>32</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11</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76</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43</a:t>
                      </a:r>
                      <a:endParaRPr lang="en-US" sz="12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2504209" y="4042064"/>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A</a:t>
            </a:r>
          </a:p>
        </p:txBody>
      </p:sp>
      <p:sp>
        <p:nvSpPr>
          <p:cNvPr id="13" name="TextBox 12"/>
          <p:cNvSpPr txBox="1"/>
          <p:nvPr/>
        </p:nvSpPr>
        <p:spPr>
          <a:xfrm>
            <a:off x="6213763" y="4042064"/>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B</a:t>
            </a:r>
          </a:p>
        </p:txBody>
      </p:sp>
      <p:sp>
        <p:nvSpPr>
          <p:cNvPr id="14" name="TextBox 13"/>
          <p:cNvSpPr txBox="1"/>
          <p:nvPr/>
        </p:nvSpPr>
        <p:spPr>
          <a:xfrm>
            <a:off x="3335481" y="5153891"/>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C</a:t>
            </a:r>
          </a:p>
        </p:txBody>
      </p:sp>
    </p:spTree>
    <p:extLst>
      <p:ext uri="{BB962C8B-B14F-4D97-AF65-F5344CB8AC3E}">
        <p14:creationId xmlns:p14="http://schemas.microsoft.com/office/powerpoint/2010/main" val="126048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a:t>merging of sorted arrays is </a:t>
            </a:r>
            <a:r>
              <a:rPr lang="en-US" dirty="0" smtClean="0"/>
              <a:t>difficult.</a:t>
            </a:r>
          </a:p>
          <a:p>
            <a:r>
              <a:rPr lang="en-US" dirty="0" smtClean="0"/>
              <a:t>We </a:t>
            </a:r>
            <a:r>
              <a:rPr lang="en-US" dirty="0"/>
              <a:t>have to combine A and B in such a way that the combined array is also in sorted </a:t>
            </a:r>
            <a:r>
              <a:rPr lang="en-US" dirty="0" smtClean="0"/>
              <a:t>order.</a:t>
            </a:r>
          </a:p>
          <a:p>
            <a:r>
              <a:rPr lang="en-US" dirty="0" smtClean="0"/>
              <a:t>The </a:t>
            </a:r>
            <a:r>
              <a:rPr lang="en-US" dirty="0"/>
              <a:t>best approach is to compare the elements of the given array and based on this comparison, decide which element should join the third array first.</a:t>
            </a:r>
          </a:p>
          <a:p>
            <a:pPr marL="0" indent="0">
              <a:buNone/>
            </a:pPr>
            <a:endParaRPr lang="en-US" dirty="0"/>
          </a:p>
        </p:txBody>
      </p:sp>
      <p:sp>
        <p:nvSpPr>
          <p:cNvPr id="3" name="Title 2"/>
          <p:cNvSpPr>
            <a:spLocks noGrp="1"/>
          </p:cNvSpPr>
          <p:nvPr>
            <p:ph type="title"/>
          </p:nvPr>
        </p:nvSpPr>
        <p:spPr/>
        <p:txBody>
          <a:bodyPr/>
          <a:lstStyle/>
          <a:p>
            <a:r>
              <a:rPr lang="en-US" dirty="0"/>
              <a:t>Merging S</a:t>
            </a:r>
            <a:r>
              <a:rPr lang="en-US" dirty="0" smtClean="0"/>
              <a:t>orted </a:t>
            </a:r>
            <a:r>
              <a:rPr lang="en-US" dirty="0"/>
              <a:t>Arrays</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731684876"/>
              </p:ext>
            </p:extLst>
          </p:nvPr>
        </p:nvGraphicFramePr>
        <p:xfrm>
          <a:off x="2535382" y="4921170"/>
          <a:ext cx="2649680" cy="280416"/>
        </p:xfrm>
        <a:graphic>
          <a:graphicData uri="http://schemas.openxmlformats.org/drawingml/2006/table">
            <a:tbl>
              <a:tblPr firstRow="1" firstCol="1" bandRow="1">
                <a:tableStyleId>{69CF1AB2-1976-4502-BF36-3FF5EA218861}</a:tableStyleId>
              </a:tblPr>
              <a:tblGrid>
                <a:gridCol w="529936"/>
                <a:gridCol w="529936"/>
                <a:gridCol w="529936"/>
                <a:gridCol w="529936"/>
                <a:gridCol w="529936"/>
              </a:tblGrid>
              <a:tr h="0">
                <a:tc>
                  <a:txBody>
                    <a:bodyPr/>
                    <a:lstStyle/>
                    <a:p>
                      <a:pPr marL="0" marR="0" algn="ctr">
                        <a:lnSpc>
                          <a:spcPct val="115000"/>
                        </a:lnSpc>
                        <a:spcBef>
                          <a:spcPts val="0"/>
                        </a:spcBef>
                        <a:spcAft>
                          <a:spcPts val="1000"/>
                        </a:spcAft>
                        <a:tabLst>
                          <a:tab pos="571500" algn="l"/>
                          <a:tab pos="1232535" algn="l"/>
                        </a:tabLst>
                      </a:pPr>
                      <a:r>
                        <a:rPr lang="en-US" sz="1600" dirty="0" smtClean="0">
                          <a:effectLst/>
                        </a:rPr>
                        <a:t>2</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23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40</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67</a:t>
                      </a:r>
                      <a:endParaRPr lang="en-US" sz="1200" dirty="0">
                        <a:effectLst/>
                        <a:latin typeface="Calibri"/>
                        <a:ea typeface="Calibri"/>
                        <a:cs typeface="Times New Roman"/>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6099648"/>
              </p:ext>
            </p:extLst>
          </p:nvPr>
        </p:nvGraphicFramePr>
        <p:xfrm>
          <a:off x="6213763" y="4924633"/>
          <a:ext cx="2273359" cy="280416"/>
        </p:xfrm>
        <a:graphic>
          <a:graphicData uri="http://schemas.openxmlformats.org/drawingml/2006/table">
            <a:tbl>
              <a:tblPr firstRow="1" firstCol="1" bandRow="1">
                <a:tableStyleId>{69CF1AB2-1976-4502-BF36-3FF5EA218861}</a:tableStyleId>
              </a:tblPr>
              <a:tblGrid>
                <a:gridCol w="531674"/>
                <a:gridCol w="641673"/>
                <a:gridCol w="550006"/>
                <a:gridCol w="550006"/>
              </a:tblGrid>
              <a:tr h="0">
                <a:tc>
                  <a:txBody>
                    <a:bodyPr/>
                    <a:lstStyle/>
                    <a:p>
                      <a:pPr marL="0" marR="0" algn="ctr">
                        <a:lnSpc>
                          <a:spcPct val="115000"/>
                        </a:lnSpc>
                        <a:spcBef>
                          <a:spcPts val="0"/>
                        </a:spcBef>
                        <a:spcAft>
                          <a:spcPts val="1000"/>
                        </a:spcAft>
                        <a:tabLst>
                          <a:tab pos="571500" algn="l"/>
                          <a:tab pos="1232535" algn="l"/>
                        </a:tabLst>
                      </a:pPr>
                      <a:r>
                        <a:rPr lang="en-US" sz="1600" dirty="0" smtClean="0">
                          <a:effectLst/>
                        </a:rPr>
                        <a:t>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a:effectLst/>
                        </a:rPr>
                        <a:t>11</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43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76</a:t>
                      </a:r>
                      <a:endParaRPr lang="en-US" sz="1200" dirty="0">
                        <a:effectLst/>
                        <a:latin typeface="Calibri"/>
                        <a:ea typeface="Calibri"/>
                        <a:cs typeface="Times New Roman"/>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6863744"/>
              </p:ext>
            </p:extLst>
          </p:nvPr>
        </p:nvGraphicFramePr>
        <p:xfrm>
          <a:off x="3336636" y="5891264"/>
          <a:ext cx="4695537" cy="280416"/>
        </p:xfrm>
        <a:graphic>
          <a:graphicData uri="http://schemas.openxmlformats.org/drawingml/2006/table">
            <a:tbl>
              <a:tblPr firstRow="1" firstCol="1" bandRow="1">
                <a:tableStyleId>{69CF1AB2-1976-4502-BF36-3FF5EA218861}</a:tableStyleId>
              </a:tblPr>
              <a:tblGrid>
                <a:gridCol w="534723"/>
                <a:gridCol w="534723"/>
                <a:gridCol w="534723"/>
                <a:gridCol w="534723"/>
                <a:gridCol w="534723"/>
                <a:gridCol w="534723"/>
                <a:gridCol w="534723"/>
                <a:gridCol w="417753"/>
                <a:gridCol w="534723"/>
              </a:tblGrid>
              <a:tr h="0">
                <a:tc>
                  <a:txBody>
                    <a:bodyPr/>
                    <a:lstStyle/>
                    <a:p>
                      <a:pPr marL="0" marR="0" algn="ctr">
                        <a:lnSpc>
                          <a:spcPct val="115000"/>
                        </a:lnSpc>
                        <a:spcBef>
                          <a:spcPts val="0"/>
                        </a:spcBef>
                        <a:spcAft>
                          <a:spcPts val="1000"/>
                        </a:spcAft>
                        <a:tabLst>
                          <a:tab pos="571500" algn="l"/>
                          <a:tab pos="1232535" algn="l"/>
                        </a:tabLst>
                      </a:pPr>
                      <a:r>
                        <a:rPr lang="en-US" sz="1600" dirty="0" smtClean="0">
                          <a:effectLst/>
                        </a:rPr>
                        <a:t>2</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11</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15</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23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40</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43</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67</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1000"/>
                        </a:spcAft>
                        <a:tabLst>
                          <a:tab pos="571500" algn="l"/>
                          <a:tab pos="1232535" algn="l"/>
                        </a:tabLst>
                      </a:pPr>
                      <a:r>
                        <a:rPr lang="en-US" sz="1600" dirty="0" smtClean="0">
                          <a:effectLst/>
                        </a:rPr>
                        <a:t>76</a:t>
                      </a:r>
                      <a:endParaRPr lang="en-US" sz="1200" dirty="0">
                        <a:effectLst/>
                        <a:latin typeface="Calibri"/>
                        <a:ea typeface="Calibri"/>
                        <a:cs typeface="Times New Roman"/>
                      </a:endParaRPr>
                    </a:p>
                  </a:txBody>
                  <a:tcPr marL="68580" marR="68580" marT="0" marB="0"/>
                </a:tc>
              </a:tr>
            </a:tbl>
          </a:graphicData>
        </a:graphic>
      </p:graphicFrame>
      <p:sp>
        <p:nvSpPr>
          <p:cNvPr id="13" name="TextBox 12"/>
          <p:cNvSpPr txBox="1"/>
          <p:nvPr/>
        </p:nvSpPr>
        <p:spPr>
          <a:xfrm>
            <a:off x="2504209" y="4436922"/>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A</a:t>
            </a:r>
          </a:p>
        </p:txBody>
      </p:sp>
      <p:sp>
        <p:nvSpPr>
          <p:cNvPr id="14" name="TextBox 13"/>
          <p:cNvSpPr txBox="1"/>
          <p:nvPr/>
        </p:nvSpPr>
        <p:spPr>
          <a:xfrm>
            <a:off x="6213763" y="4468095"/>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B</a:t>
            </a:r>
          </a:p>
        </p:txBody>
      </p:sp>
      <p:sp>
        <p:nvSpPr>
          <p:cNvPr id="15" name="TextBox 14"/>
          <p:cNvSpPr txBox="1"/>
          <p:nvPr/>
        </p:nvSpPr>
        <p:spPr>
          <a:xfrm>
            <a:off x="3335481" y="5444839"/>
            <a:ext cx="1080655" cy="369332"/>
          </a:xfrm>
          <a:prstGeom prst="rect">
            <a:avLst/>
          </a:prstGeom>
          <a:noFill/>
          <a:ln>
            <a:solidFill>
              <a:schemeClr val="tx2">
                <a:lumMod val="20000"/>
                <a:lumOff val="80000"/>
              </a:schemeClr>
            </a:solidFill>
          </a:ln>
        </p:spPr>
        <p:txBody>
          <a:bodyPr wrap="square" rtlCol="0">
            <a:spAutoFit/>
          </a:bodyPr>
          <a:lstStyle/>
          <a:p>
            <a:r>
              <a:rPr lang="en-CA" b="1" dirty="0" smtClean="0">
                <a:ln>
                  <a:solidFill>
                    <a:schemeClr val="accent1">
                      <a:lumMod val="20000"/>
                      <a:lumOff val="80000"/>
                    </a:schemeClr>
                  </a:solidFill>
                </a:ln>
              </a:rPr>
              <a:t>Array C</a:t>
            </a:r>
          </a:p>
        </p:txBody>
      </p:sp>
    </p:spTree>
    <p:extLst>
      <p:ext uri="{BB962C8B-B14F-4D97-AF65-F5344CB8AC3E}">
        <p14:creationId xmlns:p14="http://schemas.microsoft.com/office/powerpoint/2010/main" val="27792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262" y="3895724"/>
            <a:ext cx="10515600" cy="2428875"/>
          </a:xfrm>
        </p:spPr>
        <p:txBody>
          <a:bodyPr>
            <a:normAutofit fontScale="62500" lnSpcReduction="20000"/>
          </a:bodyPr>
          <a:lstStyle/>
          <a:p>
            <a:pPr marL="0" indent="0">
              <a:lnSpc>
                <a:spcPct val="120000"/>
              </a:lnSpc>
              <a:spcAft>
                <a:spcPts val="600"/>
              </a:spcAft>
              <a:buNone/>
            </a:pPr>
            <a:r>
              <a:rPr lang="en-CA" b="1" dirty="0"/>
              <a:t>Explanation</a:t>
            </a:r>
            <a:r>
              <a:rPr lang="en-CA" b="1" dirty="0" smtClean="0"/>
              <a:t>:</a:t>
            </a:r>
          </a:p>
          <a:p>
            <a:pPr>
              <a:lnSpc>
                <a:spcPct val="120000"/>
              </a:lnSpc>
              <a:spcAft>
                <a:spcPts val="600"/>
              </a:spcAft>
            </a:pPr>
            <a:r>
              <a:rPr lang="en-CA" dirty="0"/>
              <a:t>In step 1 &amp; 2, all the elements of array </a:t>
            </a:r>
            <a:r>
              <a:rPr lang="en-CA" dirty="0">
                <a:solidFill>
                  <a:schemeClr val="accent5"/>
                </a:solidFill>
                <a:latin typeface="Consolas" pitchFamily="49" charset="0"/>
                <a:cs typeface="Consolas" pitchFamily="49" charset="0"/>
              </a:rPr>
              <a:t>A</a:t>
            </a:r>
            <a:r>
              <a:rPr lang="en-CA" dirty="0"/>
              <a:t> are assigned to array </a:t>
            </a:r>
            <a:r>
              <a:rPr lang="en-CA" dirty="0" smtClean="0">
                <a:solidFill>
                  <a:schemeClr val="accent5"/>
                </a:solidFill>
                <a:latin typeface="Consolas" pitchFamily="49" charset="0"/>
                <a:cs typeface="Consolas" pitchFamily="49" charset="0"/>
              </a:rPr>
              <a:t>C</a:t>
            </a:r>
            <a:r>
              <a:rPr lang="en-CA" dirty="0" smtClean="0"/>
              <a:t>.</a:t>
            </a:r>
          </a:p>
          <a:p>
            <a:pPr>
              <a:lnSpc>
                <a:spcPct val="120000"/>
              </a:lnSpc>
              <a:spcAft>
                <a:spcPts val="600"/>
              </a:spcAft>
            </a:pPr>
            <a:r>
              <a:rPr lang="en-CA" dirty="0" smtClean="0"/>
              <a:t>Then </a:t>
            </a:r>
            <a:r>
              <a:rPr lang="en-CA" dirty="0" smtClean="0">
                <a:solidFill>
                  <a:schemeClr val="accent5"/>
                </a:solidFill>
                <a:latin typeface="Consolas" pitchFamily="49" charset="0"/>
                <a:cs typeface="Consolas" pitchFamily="49" charset="0"/>
              </a:rPr>
              <a:t>J</a:t>
            </a:r>
            <a:r>
              <a:rPr lang="en-CA" dirty="0" smtClean="0"/>
              <a:t> </a:t>
            </a:r>
            <a:r>
              <a:rPr lang="en-CA" dirty="0"/>
              <a:t>is initialized </a:t>
            </a:r>
            <a:r>
              <a:rPr lang="en-CA" dirty="0" smtClean="0"/>
              <a:t>to </a:t>
            </a:r>
            <a:r>
              <a:rPr lang="en-CA" dirty="0">
                <a:solidFill>
                  <a:schemeClr val="accent5"/>
                </a:solidFill>
                <a:latin typeface="Consolas" pitchFamily="49" charset="0"/>
                <a:cs typeface="Consolas" pitchFamily="49" charset="0"/>
              </a:rPr>
              <a:t>1</a:t>
            </a:r>
            <a:r>
              <a:rPr lang="en-CA" dirty="0"/>
              <a:t> </a:t>
            </a:r>
            <a:r>
              <a:rPr lang="en-CA" dirty="0" smtClean="0"/>
              <a:t>which will </a:t>
            </a:r>
            <a:r>
              <a:rPr lang="en-CA" dirty="0"/>
              <a:t>keep track of the elements of array </a:t>
            </a:r>
            <a:r>
              <a:rPr lang="en-CA" dirty="0" smtClean="0">
                <a:solidFill>
                  <a:schemeClr val="accent5"/>
                </a:solidFill>
                <a:latin typeface="Consolas" pitchFamily="49" charset="0"/>
                <a:cs typeface="Consolas" pitchFamily="49" charset="0"/>
              </a:rPr>
              <a:t>B</a:t>
            </a:r>
            <a:r>
              <a:rPr lang="en-CA" dirty="0" smtClean="0"/>
              <a:t>.</a:t>
            </a:r>
          </a:p>
          <a:p>
            <a:pPr>
              <a:lnSpc>
                <a:spcPct val="120000"/>
              </a:lnSpc>
              <a:spcAft>
                <a:spcPts val="600"/>
              </a:spcAft>
            </a:pPr>
            <a:r>
              <a:rPr lang="en-CA" dirty="0" smtClean="0"/>
              <a:t>In </a:t>
            </a:r>
            <a:r>
              <a:rPr lang="en-CA" dirty="0"/>
              <a:t>step 4 </a:t>
            </a:r>
            <a:r>
              <a:rPr lang="en-CA" dirty="0">
                <a:solidFill>
                  <a:srgbClr val="0070C0"/>
                </a:solidFill>
                <a:latin typeface="Consolas" pitchFamily="49" charset="0"/>
                <a:cs typeface="Consolas" pitchFamily="49" charset="0"/>
              </a:rPr>
              <a:t>for</a:t>
            </a:r>
            <a:r>
              <a:rPr lang="en-CA" dirty="0"/>
              <a:t> loop, </a:t>
            </a:r>
            <a:r>
              <a:rPr lang="en-CA" dirty="0" smtClean="0">
                <a:solidFill>
                  <a:schemeClr val="accent5"/>
                </a:solidFill>
                <a:latin typeface="Consolas" pitchFamily="49" charset="0"/>
                <a:cs typeface="Consolas" pitchFamily="49" charset="0"/>
              </a:rPr>
              <a:t>I</a:t>
            </a:r>
            <a:r>
              <a:rPr lang="en-CA" dirty="0" smtClean="0"/>
              <a:t> </a:t>
            </a:r>
            <a:r>
              <a:rPr lang="en-CA" dirty="0"/>
              <a:t>is initialized from next empty location in </a:t>
            </a:r>
            <a:r>
              <a:rPr lang="en-CA" dirty="0">
                <a:solidFill>
                  <a:schemeClr val="accent5"/>
                </a:solidFill>
                <a:latin typeface="Consolas" pitchFamily="49" charset="0"/>
                <a:cs typeface="Consolas" pitchFamily="49" charset="0"/>
              </a:rPr>
              <a:t>C</a:t>
            </a:r>
            <a:r>
              <a:rPr lang="en-CA" dirty="0"/>
              <a:t> i.e. </a:t>
            </a:r>
            <a:r>
              <a:rPr lang="en-CA" dirty="0">
                <a:solidFill>
                  <a:schemeClr val="accent5"/>
                </a:solidFill>
                <a:latin typeface="Consolas" pitchFamily="49" charset="0"/>
                <a:cs typeface="Consolas" pitchFamily="49" charset="0"/>
              </a:rPr>
              <a:t>M+1</a:t>
            </a:r>
            <a:r>
              <a:rPr lang="en-CA" dirty="0"/>
              <a:t> and it will iterate to total number of elements of array </a:t>
            </a:r>
            <a:r>
              <a:rPr lang="en-CA" dirty="0">
                <a:solidFill>
                  <a:schemeClr val="accent5"/>
                </a:solidFill>
                <a:latin typeface="Consolas" pitchFamily="49" charset="0"/>
                <a:cs typeface="Consolas" pitchFamily="49" charset="0"/>
              </a:rPr>
              <a:t>A</a:t>
            </a:r>
            <a:r>
              <a:rPr lang="en-CA" dirty="0"/>
              <a:t> &amp; </a:t>
            </a:r>
            <a:r>
              <a:rPr lang="en-CA" dirty="0">
                <a:solidFill>
                  <a:schemeClr val="accent5"/>
                </a:solidFill>
                <a:latin typeface="Consolas" pitchFamily="49" charset="0"/>
                <a:cs typeface="Consolas" pitchFamily="49" charset="0"/>
              </a:rPr>
              <a:t>B</a:t>
            </a:r>
            <a:r>
              <a:rPr lang="en-CA" dirty="0"/>
              <a:t> i.e. </a:t>
            </a:r>
            <a:r>
              <a:rPr lang="en-CA" dirty="0" smtClean="0">
                <a:solidFill>
                  <a:schemeClr val="accent5"/>
                </a:solidFill>
                <a:latin typeface="Consolas" pitchFamily="49" charset="0"/>
                <a:cs typeface="Consolas" pitchFamily="49" charset="0"/>
              </a:rPr>
              <a:t>M+N</a:t>
            </a:r>
            <a:r>
              <a:rPr lang="en-CA" dirty="0" smtClean="0"/>
              <a:t>.</a:t>
            </a:r>
          </a:p>
          <a:p>
            <a:pPr>
              <a:lnSpc>
                <a:spcPct val="120000"/>
              </a:lnSpc>
              <a:spcAft>
                <a:spcPts val="600"/>
              </a:spcAft>
            </a:pPr>
            <a:r>
              <a:rPr lang="en-CA" dirty="0" smtClean="0"/>
              <a:t>In </a:t>
            </a:r>
            <a:r>
              <a:rPr lang="en-CA" dirty="0"/>
              <a:t>step 5, all the elements of array </a:t>
            </a:r>
            <a:r>
              <a:rPr lang="en-CA" dirty="0">
                <a:solidFill>
                  <a:schemeClr val="accent5"/>
                </a:solidFill>
                <a:latin typeface="Consolas" pitchFamily="49" charset="0"/>
                <a:cs typeface="Consolas" pitchFamily="49" charset="0"/>
              </a:rPr>
              <a:t>B</a:t>
            </a:r>
            <a:r>
              <a:rPr lang="en-CA" dirty="0"/>
              <a:t> are assigned to array </a:t>
            </a:r>
            <a:r>
              <a:rPr lang="en-CA" dirty="0">
                <a:solidFill>
                  <a:schemeClr val="accent5"/>
                </a:solidFill>
                <a:latin typeface="Consolas" pitchFamily="49" charset="0"/>
                <a:cs typeface="Consolas" pitchFamily="49" charset="0"/>
              </a:rPr>
              <a:t>C</a:t>
            </a:r>
            <a:r>
              <a:rPr lang="en-CA" dirty="0"/>
              <a:t> and in next step, </a:t>
            </a:r>
            <a:r>
              <a:rPr lang="en-CA" dirty="0" smtClean="0">
                <a:solidFill>
                  <a:schemeClr val="accent5"/>
                </a:solidFill>
                <a:latin typeface="Consolas" pitchFamily="49" charset="0"/>
                <a:cs typeface="Consolas" pitchFamily="49" charset="0"/>
              </a:rPr>
              <a:t>J</a:t>
            </a:r>
            <a:r>
              <a:rPr lang="en-CA" dirty="0" smtClean="0"/>
              <a:t> </a:t>
            </a:r>
            <a:r>
              <a:rPr lang="en-CA" dirty="0"/>
              <a:t>is incremented by </a:t>
            </a:r>
            <a:r>
              <a:rPr lang="en-CA" dirty="0">
                <a:solidFill>
                  <a:schemeClr val="accent5"/>
                </a:solidFill>
                <a:latin typeface="Consolas" pitchFamily="49" charset="0"/>
                <a:cs typeface="Consolas" pitchFamily="49" charset="0"/>
              </a:rPr>
              <a:t>1</a:t>
            </a:r>
            <a:r>
              <a:rPr lang="en-CA" dirty="0" smtClean="0"/>
              <a:t>.</a:t>
            </a:r>
            <a:endParaRPr lang="en-US" dirty="0"/>
          </a:p>
        </p:txBody>
      </p:sp>
      <p:sp>
        <p:nvSpPr>
          <p:cNvPr id="3" name="Title 2"/>
          <p:cNvSpPr>
            <a:spLocks noGrp="1"/>
          </p:cNvSpPr>
          <p:nvPr>
            <p:ph type="title"/>
          </p:nvPr>
        </p:nvSpPr>
        <p:spPr/>
        <p:txBody>
          <a:bodyPr>
            <a:normAutofit fontScale="90000"/>
          </a:bodyPr>
          <a:lstStyle/>
          <a:p>
            <a:r>
              <a:rPr lang="en-US" dirty="0" smtClean="0"/>
              <a:t>Merge Unsorted in One-Dimensional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34</a:t>
            </a:fld>
            <a:endParaRPr lang="en-US"/>
          </a:p>
        </p:txBody>
      </p:sp>
      <p:sp>
        <p:nvSpPr>
          <p:cNvPr id="8" name="Content Placeholder 1"/>
          <p:cNvSpPr txBox="1">
            <a:spLocks/>
          </p:cNvSpPr>
          <p:nvPr/>
        </p:nvSpPr>
        <p:spPr>
          <a:xfrm>
            <a:off x="844262" y="1209674"/>
            <a:ext cx="10515600" cy="2524126"/>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47500" lnSpcReduction="2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2900" b="1" dirty="0">
                <a:latin typeface="Consolas" pitchFamily="49" charset="0"/>
                <a:cs typeface="Consolas" pitchFamily="49" charset="0"/>
              </a:rPr>
              <a:t>Merge </a:t>
            </a:r>
            <a:r>
              <a:rPr lang="en-CA" sz="2900" b="1" dirty="0" smtClean="0">
                <a:latin typeface="Consolas" pitchFamily="49" charset="0"/>
                <a:cs typeface="Consolas" pitchFamily="49" charset="0"/>
              </a:rPr>
              <a:t>Unsorted():</a:t>
            </a:r>
          </a:p>
          <a:p>
            <a:pPr marL="0" indent="0">
              <a:lnSpc>
                <a:spcPct val="110000"/>
              </a:lnSpc>
              <a:spcBef>
                <a:spcPts val="0"/>
              </a:spcBef>
              <a:spcAft>
                <a:spcPts val="0"/>
              </a:spcAft>
              <a:buNone/>
            </a:pPr>
            <a:endParaRPr lang="en-CA" sz="2000" b="1" dirty="0">
              <a:latin typeface="Consolas" pitchFamily="49" charset="0"/>
              <a:cs typeface="Consolas" pitchFamily="49" charset="0"/>
            </a:endParaRPr>
          </a:p>
          <a:p>
            <a:pPr marL="0" indent="0">
              <a:lnSpc>
                <a:spcPct val="110000"/>
              </a:lnSpc>
              <a:spcBef>
                <a:spcPts val="0"/>
              </a:spcBef>
              <a:spcAft>
                <a:spcPts val="0"/>
              </a:spcAft>
              <a:buNone/>
            </a:pPr>
            <a:r>
              <a:rPr lang="en-CA" sz="2500" b="1" dirty="0">
                <a:latin typeface="Consolas" pitchFamily="49" charset="0"/>
                <a:cs typeface="Consolas" pitchFamily="49" charset="0"/>
              </a:rPr>
              <a:t>Description: </a:t>
            </a:r>
            <a:r>
              <a:rPr lang="en-CA" sz="2500" dirty="0">
                <a:latin typeface="Consolas" pitchFamily="49" charset="0"/>
                <a:cs typeface="Consolas" pitchFamily="49" charset="0"/>
              </a:rPr>
              <a:t>Here A is an array with M elements and B is an array with N elements. C is an empty array with P locations where P &gt;= M + N.</a:t>
            </a:r>
          </a:p>
          <a:p>
            <a:pPr marL="0" indent="0">
              <a:lnSpc>
                <a:spcPct val="110000"/>
              </a:lnSpc>
              <a:spcBef>
                <a:spcPts val="0"/>
              </a:spcBef>
              <a:spcAft>
                <a:spcPts val="0"/>
              </a:spcAft>
              <a:buNone/>
            </a:pPr>
            <a:endParaRPr lang="en-CA" sz="2500" dirty="0">
              <a:latin typeface="Consolas" pitchFamily="49" charset="0"/>
              <a:cs typeface="Consolas" pitchFamily="49" charset="0"/>
            </a:endParaRPr>
          </a:p>
          <a:p>
            <a:pPr marL="0" indent="0">
              <a:lnSpc>
                <a:spcPct val="110000"/>
              </a:lnSpc>
              <a:spcBef>
                <a:spcPts val="0"/>
              </a:spcBef>
              <a:spcAft>
                <a:spcPts val="0"/>
              </a:spcAft>
              <a:buNone/>
            </a:pPr>
            <a:r>
              <a:rPr lang="en-CA" sz="2500" dirty="0" smtClean="0">
                <a:latin typeface="Consolas" pitchFamily="49" charset="0"/>
                <a:cs typeface="Consolas" pitchFamily="49" charset="0"/>
              </a:rPr>
              <a:t>	1</a:t>
            </a:r>
            <a:r>
              <a:rPr lang="en-CA" sz="2500" dirty="0">
                <a:latin typeface="Consolas" pitchFamily="49" charset="0"/>
                <a:cs typeface="Consolas" pitchFamily="49" charset="0"/>
              </a:rPr>
              <a:t>.	Repeat For I = 1 to M</a:t>
            </a:r>
          </a:p>
          <a:p>
            <a:pPr marL="0" indent="0">
              <a:lnSpc>
                <a:spcPct val="110000"/>
              </a:lnSpc>
              <a:spcBef>
                <a:spcPts val="0"/>
              </a:spcBef>
              <a:spcAft>
                <a:spcPts val="0"/>
              </a:spcAft>
              <a:buNone/>
            </a:pPr>
            <a:r>
              <a:rPr lang="en-CA" sz="2500" dirty="0" smtClean="0">
                <a:latin typeface="Consolas" pitchFamily="49" charset="0"/>
                <a:cs typeface="Consolas" pitchFamily="49" charset="0"/>
              </a:rPr>
              <a:t>	2</a:t>
            </a:r>
            <a:r>
              <a:rPr lang="en-CA" sz="2500" dirty="0">
                <a:latin typeface="Consolas" pitchFamily="49" charset="0"/>
                <a:cs typeface="Consolas" pitchFamily="49" charset="0"/>
              </a:rPr>
              <a:t>.		Set C[I] = A[I]		</a:t>
            </a:r>
            <a:r>
              <a:rPr lang="en-CA" sz="2500" dirty="0" smtClean="0">
                <a:latin typeface="Consolas" pitchFamily="49" charset="0"/>
                <a:cs typeface="Consolas" pitchFamily="49" charset="0"/>
              </a:rPr>
              <a:t>[</a:t>
            </a:r>
            <a:r>
              <a:rPr lang="en-CA" sz="2500" dirty="0">
                <a:latin typeface="Consolas" pitchFamily="49" charset="0"/>
                <a:cs typeface="Consolas" pitchFamily="49" charset="0"/>
              </a:rPr>
              <a:t>Assign the elements of array A to array C]</a:t>
            </a:r>
          </a:p>
          <a:p>
            <a:pPr marL="0" indent="0">
              <a:lnSpc>
                <a:spcPct val="110000"/>
              </a:lnSpc>
              <a:spcBef>
                <a:spcPts val="0"/>
              </a:spcBef>
              <a:spcAft>
                <a:spcPts val="0"/>
              </a:spcAft>
              <a:buNone/>
            </a:pPr>
            <a:r>
              <a:rPr lang="en-CA" sz="2500" dirty="0">
                <a:latin typeface="Consolas" pitchFamily="49" charset="0"/>
                <a:cs typeface="Consolas" pitchFamily="49" charset="0"/>
              </a:rPr>
              <a:t>	</a:t>
            </a:r>
            <a:r>
              <a:rPr lang="en-CA" sz="2500" dirty="0" smtClean="0">
                <a:latin typeface="Consolas" pitchFamily="49" charset="0"/>
                <a:cs typeface="Consolas" pitchFamily="49" charset="0"/>
              </a:rPr>
              <a:t>	[</a:t>
            </a:r>
            <a:r>
              <a:rPr lang="en-CA" sz="2500" dirty="0">
                <a:latin typeface="Consolas" pitchFamily="49" charset="0"/>
                <a:cs typeface="Consolas" pitchFamily="49" charset="0"/>
              </a:rPr>
              <a:t>End of For Loop]</a:t>
            </a:r>
          </a:p>
          <a:p>
            <a:pPr marL="0" indent="0">
              <a:lnSpc>
                <a:spcPct val="110000"/>
              </a:lnSpc>
              <a:spcBef>
                <a:spcPts val="0"/>
              </a:spcBef>
              <a:spcAft>
                <a:spcPts val="0"/>
              </a:spcAft>
              <a:buNone/>
            </a:pPr>
            <a:r>
              <a:rPr lang="en-CA" sz="2500" dirty="0" smtClean="0">
                <a:latin typeface="Consolas" pitchFamily="49" charset="0"/>
                <a:cs typeface="Consolas" pitchFamily="49" charset="0"/>
              </a:rPr>
              <a:t>	3</a:t>
            </a:r>
            <a:r>
              <a:rPr lang="en-CA" sz="2500" dirty="0">
                <a:latin typeface="Consolas" pitchFamily="49" charset="0"/>
                <a:cs typeface="Consolas" pitchFamily="49" charset="0"/>
              </a:rPr>
              <a:t>.	Set </a:t>
            </a:r>
            <a:r>
              <a:rPr lang="en-CA" sz="2500" dirty="0" smtClean="0">
                <a:latin typeface="Consolas" pitchFamily="49" charset="0"/>
                <a:cs typeface="Consolas" pitchFamily="49" charset="0"/>
              </a:rPr>
              <a:t>J </a:t>
            </a:r>
            <a:r>
              <a:rPr lang="en-CA" sz="2500" dirty="0">
                <a:latin typeface="Consolas" pitchFamily="49" charset="0"/>
                <a:cs typeface="Consolas" pitchFamily="49" charset="0"/>
              </a:rPr>
              <a:t>= 1				</a:t>
            </a:r>
            <a:r>
              <a:rPr lang="en-CA" sz="2500" dirty="0" smtClean="0">
                <a:latin typeface="Consolas" pitchFamily="49" charset="0"/>
                <a:cs typeface="Consolas" pitchFamily="49" charset="0"/>
              </a:rPr>
              <a:t>[</a:t>
            </a:r>
            <a:r>
              <a:rPr lang="en-CA" sz="2500" dirty="0">
                <a:latin typeface="Consolas" pitchFamily="49" charset="0"/>
                <a:cs typeface="Consolas" pitchFamily="49" charset="0"/>
              </a:rPr>
              <a:t>Initialize </a:t>
            </a:r>
            <a:r>
              <a:rPr lang="en-CA" sz="2500" dirty="0" smtClean="0">
                <a:latin typeface="Consolas" pitchFamily="49" charset="0"/>
                <a:cs typeface="Consolas" pitchFamily="49" charset="0"/>
              </a:rPr>
              <a:t>counter for array B]</a:t>
            </a:r>
            <a:endParaRPr lang="en-CA" sz="2500" dirty="0">
              <a:latin typeface="Consolas" pitchFamily="49" charset="0"/>
              <a:cs typeface="Consolas" pitchFamily="49" charset="0"/>
            </a:endParaRPr>
          </a:p>
          <a:p>
            <a:pPr marL="0" indent="0">
              <a:lnSpc>
                <a:spcPct val="110000"/>
              </a:lnSpc>
              <a:spcBef>
                <a:spcPts val="0"/>
              </a:spcBef>
              <a:spcAft>
                <a:spcPts val="0"/>
              </a:spcAft>
              <a:buNone/>
            </a:pPr>
            <a:r>
              <a:rPr lang="en-CA" sz="2500" dirty="0" smtClean="0">
                <a:latin typeface="Consolas" pitchFamily="49" charset="0"/>
                <a:cs typeface="Consolas" pitchFamily="49" charset="0"/>
              </a:rPr>
              <a:t>	4</a:t>
            </a:r>
            <a:r>
              <a:rPr lang="en-CA" sz="2500" dirty="0">
                <a:latin typeface="Consolas" pitchFamily="49" charset="0"/>
                <a:cs typeface="Consolas" pitchFamily="49" charset="0"/>
              </a:rPr>
              <a:t>.	Repeat For </a:t>
            </a:r>
            <a:r>
              <a:rPr lang="en-CA" sz="2500" dirty="0" smtClean="0">
                <a:latin typeface="Consolas" pitchFamily="49" charset="0"/>
                <a:cs typeface="Consolas" pitchFamily="49" charset="0"/>
              </a:rPr>
              <a:t>I </a:t>
            </a:r>
            <a:r>
              <a:rPr lang="en-CA" sz="2500" dirty="0">
                <a:latin typeface="Consolas" pitchFamily="49" charset="0"/>
                <a:cs typeface="Consolas" pitchFamily="49" charset="0"/>
              </a:rPr>
              <a:t>= M+1 to M+N</a:t>
            </a:r>
          </a:p>
          <a:p>
            <a:pPr marL="0" indent="0">
              <a:lnSpc>
                <a:spcPct val="110000"/>
              </a:lnSpc>
              <a:spcBef>
                <a:spcPts val="0"/>
              </a:spcBef>
              <a:spcAft>
                <a:spcPts val="0"/>
              </a:spcAft>
              <a:buNone/>
            </a:pPr>
            <a:r>
              <a:rPr lang="en-CA" sz="2500" dirty="0" smtClean="0">
                <a:latin typeface="Consolas" pitchFamily="49" charset="0"/>
                <a:cs typeface="Consolas" pitchFamily="49" charset="0"/>
              </a:rPr>
              <a:t>	5.</a:t>
            </a:r>
            <a:r>
              <a:rPr lang="en-CA" sz="2500" dirty="0">
                <a:latin typeface="Consolas" pitchFamily="49" charset="0"/>
                <a:cs typeface="Consolas" pitchFamily="49" charset="0"/>
              </a:rPr>
              <a:t>		Set </a:t>
            </a:r>
            <a:r>
              <a:rPr lang="en-CA" sz="2500" dirty="0" smtClean="0">
                <a:latin typeface="Consolas" pitchFamily="49" charset="0"/>
                <a:cs typeface="Consolas" pitchFamily="49" charset="0"/>
              </a:rPr>
              <a:t>C[I] </a:t>
            </a:r>
            <a:r>
              <a:rPr lang="en-CA" sz="2500" dirty="0">
                <a:latin typeface="Consolas" pitchFamily="49" charset="0"/>
                <a:cs typeface="Consolas" pitchFamily="49" charset="0"/>
              </a:rPr>
              <a:t>= </a:t>
            </a:r>
            <a:r>
              <a:rPr lang="en-CA" sz="2500" dirty="0" smtClean="0">
                <a:latin typeface="Consolas" pitchFamily="49" charset="0"/>
                <a:cs typeface="Consolas" pitchFamily="49" charset="0"/>
              </a:rPr>
              <a:t>B[J]</a:t>
            </a:r>
            <a:r>
              <a:rPr lang="en-CA" sz="2500" dirty="0">
                <a:latin typeface="Consolas" pitchFamily="49" charset="0"/>
                <a:cs typeface="Consolas" pitchFamily="49" charset="0"/>
              </a:rPr>
              <a:t>		</a:t>
            </a:r>
            <a:r>
              <a:rPr lang="en-CA" sz="2500" dirty="0" smtClean="0">
                <a:latin typeface="Consolas" pitchFamily="49" charset="0"/>
                <a:cs typeface="Consolas" pitchFamily="49" charset="0"/>
              </a:rPr>
              <a:t>[</a:t>
            </a:r>
            <a:r>
              <a:rPr lang="en-CA" sz="2500" dirty="0">
                <a:latin typeface="Consolas" pitchFamily="49" charset="0"/>
                <a:cs typeface="Consolas" pitchFamily="49" charset="0"/>
              </a:rPr>
              <a:t>Assign the elements of array B to array C]</a:t>
            </a:r>
          </a:p>
          <a:p>
            <a:pPr marL="0" indent="0">
              <a:lnSpc>
                <a:spcPct val="110000"/>
              </a:lnSpc>
              <a:spcBef>
                <a:spcPts val="0"/>
              </a:spcBef>
              <a:spcAft>
                <a:spcPts val="0"/>
              </a:spcAft>
              <a:buNone/>
            </a:pPr>
            <a:r>
              <a:rPr lang="en-CA" sz="2500" dirty="0" smtClean="0">
                <a:latin typeface="Consolas" pitchFamily="49" charset="0"/>
                <a:cs typeface="Consolas" pitchFamily="49" charset="0"/>
              </a:rPr>
              <a:t>	6</a:t>
            </a:r>
            <a:r>
              <a:rPr lang="en-CA" sz="2500" dirty="0">
                <a:latin typeface="Consolas" pitchFamily="49" charset="0"/>
                <a:cs typeface="Consolas" pitchFamily="49" charset="0"/>
              </a:rPr>
              <a:t>.		Set </a:t>
            </a:r>
            <a:r>
              <a:rPr lang="en-CA" sz="2500" dirty="0" smtClean="0">
                <a:latin typeface="Consolas" pitchFamily="49" charset="0"/>
                <a:cs typeface="Consolas" pitchFamily="49" charset="0"/>
              </a:rPr>
              <a:t>J </a:t>
            </a:r>
            <a:r>
              <a:rPr lang="en-CA" sz="2500" dirty="0">
                <a:latin typeface="Consolas" pitchFamily="49" charset="0"/>
                <a:cs typeface="Consolas" pitchFamily="49" charset="0"/>
              </a:rPr>
              <a:t>= </a:t>
            </a:r>
            <a:r>
              <a:rPr lang="en-CA" sz="2500" dirty="0" smtClean="0">
                <a:latin typeface="Consolas" pitchFamily="49" charset="0"/>
                <a:cs typeface="Consolas" pitchFamily="49" charset="0"/>
              </a:rPr>
              <a:t>J </a:t>
            </a:r>
            <a:r>
              <a:rPr lang="en-CA" sz="2500" dirty="0">
                <a:latin typeface="Consolas" pitchFamily="49" charset="0"/>
                <a:cs typeface="Consolas" pitchFamily="49" charset="0"/>
              </a:rPr>
              <a:t>+ 1		</a:t>
            </a:r>
            <a:r>
              <a:rPr lang="en-CA" sz="2500" dirty="0" smtClean="0">
                <a:latin typeface="Consolas" pitchFamily="49" charset="0"/>
                <a:cs typeface="Consolas" pitchFamily="49" charset="0"/>
              </a:rPr>
              <a:t>[</a:t>
            </a:r>
            <a:r>
              <a:rPr lang="en-CA" sz="2500" dirty="0">
                <a:latin typeface="Consolas" pitchFamily="49" charset="0"/>
                <a:cs typeface="Consolas" pitchFamily="49" charset="0"/>
              </a:rPr>
              <a:t>Increase the counter by 1]</a:t>
            </a:r>
          </a:p>
          <a:p>
            <a:pPr marL="0" indent="0">
              <a:lnSpc>
                <a:spcPct val="110000"/>
              </a:lnSpc>
              <a:spcBef>
                <a:spcPts val="0"/>
              </a:spcBef>
              <a:spcAft>
                <a:spcPts val="0"/>
              </a:spcAft>
              <a:buNone/>
            </a:pPr>
            <a:r>
              <a:rPr lang="en-CA" sz="2500" dirty="0" smtClean="0">
                <a:latin typeface="Consolas" pitchFamily="49" charset="0"/>
                <a:cs typeface="Consolas" pitchFamily="49" charset="0"/>
              </a:rPr>
              <a:t>	</a:t>
            </a:r>
            <a:r>
              <a:rPr lang="en-CA" sz="2500" dirty="0">
                <a:latin typeface="Consolas" pitchFamily="49" charset="0"/>
                <a:cs typeface="Consolas" pitchFamily="49" charset="0"/>
              </a:rPr>
              <a:t>	[End of For Loop]</a:t>
            </a:r>
          </a:p>
          <a:p>
            <a:pPr marL="0" indent="0">
              <a:lnSpc>
                <a:spcPct val="110000"/>
              </a:lnSpc>
              <a:spcBef>
                <a:spcPts val="0"/>
              </a:spcBef>
              <a:spcAft>
                <a:spcPts val="0"/>
              </a:spcAft>
              <a:buNone/>
            </a:pPr>
            <a:r>
              <a:rPr lang="en-CA" sz="2500" dirty="0" smtClean="0">
                <a:latin typeface="Consolas" pitchFamily="49" charset="0"/>
                <a:cs typeface="Consolas" pitchFamily="49" charset="0"/>
              </a:rPr>
              <a:t>	7</a:t>
            </a:r>
            <a:r>
              <a:rPr lang="en-CA" sz="2500" dirty="0">
                <a:latin typeface="Consolas" pitchFamily="49" charset="0"/>
                <a:cs typeface="Consolas" pitchFamily="49" charset="0"/>
              </a:rPr>
              <a:t>.	Exit</a:t>
            </a:r>
          </a:p>
        </p:txBody>
      </p:sp>
    </p:spTree>
    <p:extLst>
      <p:ext uri="{BB962C8B-B14F-4D97-AF65-F5344CB8AC3E}">
        <p14:creationId xmlns:p14="http://schemas.microsoft.com/office/powerpoint/2010/main" val="290305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81076"/>
            <a:ext cx="5354783" cy="5388552"/>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main()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a[50], b[50], c[100], m, n, p,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size of array A: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&amp;m</a:t>
            </a:r>
            <a:r>
              <a:rPr lang="en-CA" sz="1300" dirty="0" smtClean="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elements of array A:\n");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size of array B: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&amp;n</a:t>
            </a:r>
            <a:r>
              <a:rPr lang="en-CA" sz="1300" dirty="0" smtClean="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elements of array B:\n");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&amp;b[</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p = m + 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merge_unsorted</a:t>
            </a:r>
            <a:r>
              <a:rPr lang="en-CA" sz="1300" dirty="0">
                <a:latin typeface="Consolas" panose="020B0609020204030204" pitchFamily="49" charset="0"/>
                <a:cs typeface="Consolas" panose="020B0609020204030204" pitchFamily="49" charset="0"/>
              </a:rPr>
              <a:t>(a, b, c, m, n, p);</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nAfter</a:t>
            </a:r>
            <a:r>
              <a:rPr lang="en-CA" sz="1300" dirty="0">
                <a:latin typeface="Consolas" panose="020B0609020204030204" pitchFamily="49" charset="0"/>
                <a:cs typeface="Consolas" panose="020B0609020204030204" pitchFamily="49" charset="0"/>
              </a:rPr>
              <a:t> merging:\n");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&lt;p;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n%d</a:t>
            </a:r>
            <a:r>
              <a:rPr lang="en-CA" sz="1300" dirty="0">
                <a:latin typeface="Consolas" panose="020B0609020204030204" pitchFamily="49" charset="0"/>
                <a:cs typeface="Consolas" panose="020B0609020204030204" pitchFamily="49" charset="0"/>
              </a:rPr>
              <a:t>", c[</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endParaRPr lang="en-CA" sz="1300" dirty="0" smtClean="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i="1" dirty="0" smtClean="0">
                <a:latin typeface="Consolas" panose="020B0609020204030204" pitchFamily="49" charset="0"/>
                <a:cs typeface="Consolas" panose="020B0609020204030204" pitchFamily="49" charset="0"/>
              </a:rPr>
              <a:t>(Continued)</a:t>
            </a:r>
            <a:endParaRPr lang="en-CA" sz="1300" i="1"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CA" sz="3600" dirty="0"/>
              <a:t>Program to Merge Two Unsorted Arrays</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35</a:t>
            </a:fld>
            <a:endParaRPr lang="en-US"/>
          </a:p>
        </p:txBody>
      </p:sp>
      <p:sp>
        <p:nvSpPr>
          <p:cNvPr id="10" name="Content Placeholder 1"/>
          <p:cNvSpPr txBox="1">
            <a:spLocks/>
          </p:cNvSpPr>
          <p:nvPr/>
        </p:nvSpPr>
        <p:spPr>
          <a:xfrm>
            <a:off x="6504710" y="981075"/>
            <a:ext cx="5465617" cy="290512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Aft>
                <a:spcPts val="0"/>
              </a:spcAft>
              <a:buNone/>
            </a:pPr>
            <a:r>
              <a:rPr lang="pt-BR" sz="1100" dirty="0">
                <a:latin typeface="Consolas" panose="020B0609020204030204" pitchFamily="49" charset="0"/>
                <a:cs typeface="Consolas" panose="020B0609020204030204" pitchFamily="49" charset="0"/>
              </a:rPr>
              <a:t>void merge_unsorted(int a[], int b[], int c[], int m, int n, int p)</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int i, </a:t>
            </a:r>
            <a:r>
              <a:rPr lang="pt-BR" sz="1300" dirty="0" smtClean="0">
                <a:latin typeface="Consolas" panose="020B0609020204030204" pitchFamily="49" charset="0"/>
                <a:cs typeface="Consolas" panose="020B0609020204030204" pitchFamily="49" charset="0"/>
              </a:rPr>
              <a:t>j=0;</a:t>
            </a:r>
            <a:endParaRPr lang="pt-BR"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for(i=0; i&lt;m; i++)</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c[i] = a[i];</a:t>
            </a:r>
          </a:p>
          <a:p>
            <a:pPr marL="0" indent="0">
              <a:lnSpc>
                <a:spcPct val="110000"/>
              </a:lnSpc>
              <a:spcAft>
                <a:spcPts val="0"/>
              </a:spcAft>
              <a:buNone/>
            </a:pPr>
            <a:endParaRPr lang="pt-BR"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a:t>
            </a:r>
            <a:r>
              <a:rPr lang="pt-BR" sz="1300" dirty="0" smtClean="0">
                <a:latin typeface="Consolas" panose="020B0609020204030204" pitchFamily="49" charset="0"/>
                <a:cs typeface="Consolas" panose="020B0609020204030204" pitchFamily="49" charset="0"/>
              </a:rPr>
              <a:t>for(i=m</a:t>
            </a:r>
            <a:r>
              <a:rPr lang="pt-BR" sz="1300" dirty="0">
                <a:latin typeface="Consolas" panose="020B0609020204030204" pitchFamily="49" charset="0"/>
                <a:cs typeface="Consolas" panose="020B0609020204030204" pitchFamily="49" charset="0"/>
              </a:rPr>
              <a:t>; j&lt;m+n; j++)</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a:t>
            </a:r>
            <a:r>
              <a:rPr lang="pt-BR" sz="1300" dirty="0" smtClean="0">
                <a:latin typeface="Consolas" panose="020B0609020204030204" pitchFamily="49" charset="0"/>
                <a:cs typeface="Consolas" panose="020B0609020204030204" pitchFamily="49" charset="0"/>
              </a:rPr>
              <a:t>c[i] </a:t>
            </a:r>
            <a:r>
              <a:rPr lang="pt-BR" sz="1300" dirty="0">
                <a:latin typeface="Consolas" panose="020B0609020204030204" pitchFamily="49" charset="0"/>
                <a:cs typeface="Consolas" panose="020B0609020204030204" pitchFamily="49" charset="0"/>
              </a:rPr>
              <a:t>= </a:t>
            </a:r>
            <a:r>
              <a:rPr lang="pt-BR" sz="1300" dirty="0" smtClean="0">
                <a:latin typeface="Consolas" panose="020B0609020204030204" pitchFamily="49" charset="0"/>
                <a:cs typeface="Consolas" panose="020B0609020204030204" pitchFamily="49" charset="0"/>
              </a:rPr>
              <a:t>b[j];</a:t>
            </a:r>
            <a:endParaRPr lang="pt-BR"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a:t>
            </a:r>
            <a:r>
              <a:rPr lang="pt-BR" sz="1300" dirty="0" smtClean="0">
                <a:latin typeface="Consolas" panose="020B0609020204030204" pitchFamily="49" charset="0"/>
                <a:cs typeface="Consolas" panose="020B0609020204030204" pitchFamily="49" charset="0"/>
              </a:rPr>
              <a:t>j </a:t>
            </a:r>
            <a:r>
              <a:rPr lang="pt-BR" sz="1300" dirty="0">
                <a:latin typeface="Consolas" panose="020B0609020204030204" pitchFamily="49" charset="0"/>
                <a:cs typeface="Consolas" panose="020B0609020204030204" pitchFamily="49" charset="0"/>
              </a:rPr>
              <a:t>= </a:t>
            </a:r>
            <a:r>
              <a:rPr lang="pt-BR" sz="1300" dirty="0" smtClean="0">
                <a:latin typeface="Consolas" panose="020B0609020204030204" pitchFamily="49" charset="0"/>
                <a:cs typeface="Consolas" panose="020B0609020204030204" pitchFamily="49" charset="0"/>
              </a:rPr>
              <a:t>j+1</a:t>
            </a:r>
            <a:r>
              <a:rPr lang="pt-BR"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pt-BR" sz="1300" dirty="0">
                <a:latin typeface="Consolas" panose="020B0609020204030204" pitchFamily="49" charset="0"/>
                <a:cs typeface="Consolas" panose="020B0609020204030204" pitchFamily="49" charset="0"/>
              </a:rPr>
              <a:t>}</a:t>
            </a:r>
            <a:endParaRPr lang="en-CA" sz="1300" dirty="0">
              <a:latin typeface="Consolas" panose="020B0609020204030204" pitchFamily="49" charset="0"/>
              <a:cs typeface="Consolas" panose="020B0609020204030204" pitchFamily="49" charset="0"/>
            </a:endParaRPr>
          </a:p>
        </p:txBody>
      </p:sp>
      <p:sp>
        <p:nvSpPr>
          <p:cNvPr id="11" name="Content Placeholder 1"/>
          <p:cNvSpPr txBox="1">
            <a:spLocks/>
          </p:cNvSpPr>
          <p:nvPr/>
        </p:nvSpPr>
        <p:spPr>
          <a:xfrm>
            <a:off x="6504710" y="4114800"/>
            <a:ext cx="2473036"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size of array A: 3</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elements </a:t>
            </a:r>
            <a:r>
              <a:rPr lang="en-CA" sz="1200" dirty="0" smtClean="0">
                <a:latin typeface="Consolas" panose="020B0609020204030204" pitchFamily="49" charset="0"/>
                <a:cs typeface="Consolas" panose="020B0609020204030204" pitchFamily="49" charset="0"/>
              </a:rPr>
              <a:t>of array A:</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6</a:t>
            </a: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Enter size of array </a:t>
            </a:r>
            <a:r>
              <a:rPr lang="en-CA" sz="1200" dirty="0" smtClean="0">
                <a:latin typeface="Consolas" panose="020B0609020204030204" pitchFamily="49" charset="0"/>
                <a:cs typeface="Consolas" panose="020B0609020204030204" pitchFamily="49" charset="0"/>
              </a:rPr>
              <a:t>B: </a:t>
            </a:r>
            <a:r>
              <a:rPr lang="en-CA" sz="1200" dirty="0">
                <a:latin typeface="Consolas" panose="020B0609020204030204" pitchFamily="49" charset="0"/>
                <a:cs typeface="Consolas" panose="020B0609020204030204" pitchFamily="49" charset="0"/>
              </a:rPr>
              <a:t>3</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Enter elements of array </a:t>
            </a:r>
            <a:r>
              <a:rPr lang="en-CA" sz="1200" dirty="0" smtClean="0">
                <a:latin typeface="Consolas" panose="020B0609020204030204" pitchFamily="49" charset="0"/>
                <a:cs typeface="Consolas" panose="020B0609020204030204" pitchFamily="49" charset="0"/>
              </a:rPr>
              <a:t>B:</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1</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4</a:t>
            </a:r>
          </a:p>
        </p:txBody>
      </p:sp>
      <p:sp>
        <p:nvSpPr>
          <p:cNvPr id="12" name="Content Placeholder 1"/>
          <p:cNvSpPr txBox="1">
            <a:spLocks/>
          </p:cNvSpPr>
          <p:nvPr/>
        </p:nvSpPr>
        <p:spPr>
          <a:xfrm>
            <a:off x="9206345" y="4114799"/>
            <a:ext cx="2763982"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After merging:</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6</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3</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1</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4</a:t>
            </a:r>
            <a:endParaRPr lang="en-CA" sz="12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0239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a:t> A two-dimensional array </a:t>
            </a:r>
            <a:r>
              <a:rPr lang="en-CA" dirty="0" smtClean="0"/>
              <a:t>has </a:t>
            </a:r>
            <a:r>
              <a:rPr lang="en-CA" dirty="0"/>
              <a:t>two </a:t>
            </a:r>
            <a:r>
              <a:rPr lang="en-CA" dirty="0" smtClean="0"/>
              <a:t>subscripts.</a:t>
            </a:r>
          </a:p>
          <a:p>
            <a:r>
              <a:rPr lang="en-US" dirty="0" smtClean="0"/>
              <a:t>Two-dimensional </a:t>
            </a:r>
            <a:r>
              <a:rPr lang="en-US" dirty="0"/>
              <a:t>arrays are called </a:t>
            </a:r>
            <a:r>
              <a:rPr lang="en-US" dirty="0">
                <a:solidFill>
                  <a:srgbClr val="0070C0"/>
                </a:solidFill>
                <a:latin typeface="Consolas" pitchFamily="49" charset="0"/>
                <a:cs typeface="Consolas" pitchFamily="49" charset="0"/>
              </a:rPr>
              <a:t>matrices</a:t>
            </a:r>
            <a:r>
              <a:rPr lang="en-US" dirty="0"/>
              <a:t> in mathematics and tables in business applications.</a:t>
            </a:r>
          </a:p>
          <a:p>
            <a:r>
              <a:rPr lang="en-CA" dirty="0" smtClean="0"/>
              <a:t>Two-dimensional </a:t>
            </a:r>
            <a:r>
              <a:rPr lang="en-CA" dirty="0"/>
              <a:t>arrays can be thought of rectangular display of elements with rows and columns</a:t>
            </a:r>
            <a:r>
              <a:rPr lang="en-CA" dirty="0" smtClean="0"/>
              <a:t>.</a:t>
            </a:r>
          </a:p>
          <a:p>
            <a:r>
              <a:rPr lang="en-CA" dirty="0" smtClean="0"/>
              <a:t>To </a:t>
            </a:r>
            <a:r>
              <a:rPr lang="en-CA" dirty="0"/>
              <a:t>declare a </a:t>
            </a:r>
            <a:r>
              <a:rPr lang="en-CA" dirty="0" smtClean="0"/>
              <a:t>two-dimensional </a:t>
            </a:r>
            <a:r>
              <a:rPr lang="en-CA" dirty="0"/>
              <a:t>array of size </a:t>
            </a:r>
            <a:r>
              <a:rPr lang="en-CA" dirty="0">
                <a:solidFill>
                  <a:schemeClr val="accent5"/>
                </a:solidFill>
                <a:latin typeface="Consolas" pitchFamily="49" charset="0"/>
                <a:cs typeface="Consolas" pitchFamily="49" charset="0"/>
              </a:rPr>
              <a:t>x</a:t>
            </a:r>
            <a:r>
              <a:rPr lang="en-CA" dirty="0" smtClean="0"/>
              <a:t>, </a:t>
            </a:r>
            <a:r>
              <a:rPr lang="en-CA" dirty="0" smtClean="0">
                <a:solidFill>
                  <a:schemeClr val="accent5"/>
                </a:solidFill>
                <a:latin typeface="Consolas" pitchFamily="49" charset="0"/>
                <a:cs typeface="Consolas" pitchFamily="49" charset="0"/>
              </a:rPr>
              <a:t>y</a:t>
            </a:r>
            <a:r>
              <a:rPr lang="en-CA" dirty="0" smtClean="0"/>
              <a:t> </a:t>
            </a:r>
            <a:r>
              <a:rPr lang="en-CA" dirty="0"/>
              <a:t>you would write something as follows</a:t>
            </a:r>
            <a:r>
              <a:rPr lang="en-CA" dirty="0" smtClean="0"/>
              <a:t>:</a:t>
            </a:r>
          </a:p>
          <a:p>
            <a:endParaRPr lang="en-US" dirty="0"/>
          </a:p>
        </p:txBody>
      </p:sp>
      <p:sp>
        <p:nvSpPr>
          <p:cNvPr id="3" name="Title 2"/>
          <p:cNvSpPr>
            <a:spLocks noGrp="1"/>
          </p:cNvSpPr>
          <p:nvPr>
            <p:ph type="title"/>
          </p:nvPr>
        </p:nvSpPr>
        <p:spPr/>
        <p:txBody>
          <a:bodyPr/>
          <a:lstStyle/>
          <a:p>
            <a:r>
              <a:rPr lang="en-US" dirty="0" smtClean="0"/>
              <a:t>Two-Dimensional Arrays</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36</a:t>
            </a:fld>
            <a:endParaRPr lang="en-US"/>
          </a:p>
        </p:txBody>
      </p:sp>
      <p:sp>
        <p:nvSpPr>
          <p:cNvPr id="7" name="Content Placeholder 1"/>
          <p:cNvSpPr txBox="1">
            <a:spLocks/>
          </p:cNvSpPr>
          <p:nvPr/>
        </p:nvSpPr>
        <p:spPr>
          <a:xfrm>
            <a:off x="3065317" y="5151246"/>
            <a:ext cx="6359237" cy="44586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Font typeface="Wingdings" panose="05000000000000000000" pitchFamily="2" charset="2"/>
              <a:buNone/>
            </a:pPr>
            <a:r>
              <a:rPr lang="en-US" sz="2000" dirty="0" err="1" smtClean="0">
                <a:latin typeface="Consolas" pitchFamily="49" charset="0"/>
                <a:cs typeface="Consolas" pitchFamily="49" charset="0"/>
              </a:rPr>
              <a:t>data_type</a:t>
            </a:r>
            <a:r>
              <a:rPr lang="en-US" sz="2000" dirty="0">
                <a:latin typeface="Consolas" pitchFamily="49" charset="0"/>
                <a:cs typeface="Consolas" pitchFamily="49" charset="0"/>
              </a:rPr>
              <a:t> </a:t>
            </a:r>
            <a:r>
              <a:rPr lang="en-US" sz="2000" dirty="0" err="1" smtClean="0">
                <a:latin typeface="Consolas" pitchFamily="49" charset="0"/>
                <a:cs typeface="Consolas" pitchFamily="49" charset="0"/>
              </a:rPr>
              <a:t>array_name</a:t>
            </a:r>
            <a:r>
              <a:rPr lang="en-US" sz="2000" dirty="0" smtClean="0">
                <a:latin typeface="Consolas" pitchFamily="49" charset="0"/>
                <a:cs typeface="Consolas" pitchFamily="49" charset="0"/>
              </a:rPr>
              <a:t>[x][y];</a:t>
            </a:r>
            <a:endParaRPr lang="en-CA"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470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CA" sz="1900" dirty="0" smtClean="0"/>
              <a:t>Here,</a:t>
            </a:r>
            <a:r>
              <a:rPr lang="en-CA" sz="1900" dirty="0"/>
              <a:t> </a:t>
            </a:r>
            <a:r>
              <a:rPr lang="en-CA" sz="1900" dirty="0" err="1" smtClean="0">
                <a:solidFill>
                  <a:schemeClr val="accent5"/>
                </a:solidFill>
                <a:latin typeface="Consolas" pitchFamily="49" charset="0"/>
                <a:cs typeface="Consolas" pitchFamily="49" charset="0"/>
              </a:rPr>
              <a:t>data_type</a:t>
            </a:r>
            <a:r>
              <a:rPr lang="en-CA" sz="1900" dirty="0"/>
              <a:t> can be any valid C data </a:t>
            </a:r>
            <a:r>
              <a:rPr lang="en-CA" sz="1900" dirty="0" smtClean="0"/>
              <a:t>type and</a:t>
            </a:r>
            <a:r>
              <a:rPr lang="en-CA" sz="1900" dirty="0"/>
              <a:t> </a:t>
            </a:r>
            <a:r>
              <a:rPr lang="en-CA" sz="1900" dirty="0" err="1" smtClean="0">
                <a:solidFill>
                  <a:schemeClr val="accent5"/>
                </a:solidFill>
                <a:latin typeface="Consolas" pitchFamily="49" charset="0"/>
                <a:cs typeface="Consolas" pitchFamily="49" charset="0"/>
              </a:rPr>
              <a:t>array_name</a:t>
            </a:r>
            <a:r>
              <a:rPr lang="en-CA" sz="1900" dirty="0"/>
              <a:t> will be a valid C </a:t>
            </a:r>
            <a:r>
              <a:rPr lang="en-CA" sz="1900" dirty="0" smtClean="0"/>
              <a:t>identifier.</a:t>
            </a:r>
          </a:p>
          <a:p>
            <a:r>
              <a:rPr lang="en-CA" sz="1900" dirty="0" smtClean="0"/>
              <a:t>A two-dimensional </a:t>
            </a:r>
            <a:r>
              <a:rPr lang="en-CA" sz="1900" dirty="0"/>
              <a:t>array can be </a:t>
            </a:r>
            <a:r>
              <a:rPr lang="en-CA" sz="1900" dirty="0" smtClean="0"/>
              <a:t>think of </a:t>
            </a:r>
            <a:r>
              <a:rPr lang="en-CA" sz="1900" dirty="0"/>
              <a:t>as a table which will have </a:t>
            </a:r>
            <a:r>
              <a:rPr lang="en-CA" sz="1900" dirty="0">
                <a:solidFill>
                  <a:schemeClr val="accent5"/>
                </a:solidFill>
                <a:latin typeface="Consolas" pitchFamily="49" charset="0"/>
                <a:cs typeface="Consolas" pitchFamily="49" charset="0"/>
              </a:rPr>
              <a:t>x</a:t>
            </a:r>
            <a:r>
              <a:rPr lang="en-CA" sz="1900" dirty="0"/>
              <a:t> number of rows and </a:t>
            </a:r>
            <a:r>
              <a:rPr lang="en-CA" sz="1900" dirty="0">
                <a:solidFill>
                  <a:schemeClr val="accent5"/>
                </a:solidFill>
                <a:latin typeface="Consolas" pitchFamily="49" charset="0"/>
                <a:cs typeface="Consolas" pitchFamily="49" charset="0"/>
              </a:rPr>
              <a:t>y</a:t>
            </a:r>
            <a:r>
              <a:rPr lang="en-CA" sz="1900" dirty="0"/>
              <a:t> number of </a:t>
            </a:r>
            <a:r>
              <a:rPr lang="en-CA" sz="1900" dirty="0" smtClean="0"/>
              <a:t>columns.</a:t>
            </a:r>
          </a:p>
          <a:p>
            <a:r>
              <a:rPr lang="en-CA" sz="1900" dirty="0" smtClean="0"/>
              <a:t>A two-dimensional </a:t>
            </a:r>
            <a:r>
              <a:rPr lang="en-CA" sz="1900" dirty="0"/>
              <a:t>array </a:t>
            </a:r>
            <a:r>
              <a:rPr lang="en-CA" sz="1900" dirty="0">
                <a:solidFill>
                  <a:schemeClr val="accent5"/>
                </a:solidFill>
                <a:latin typeface="Consolas" pitchFamily="49" charset="0"/>
                <a:cs typeface="Consolas" pitchFamily="49" charset="0"/>
              </a:rPr>
              <a:t>a</a:t>
            </a:r>
            <a:r>
              <a:rPr lang="en-CA" sz="1900" dirty="0"/>
              <a:t> which contains three rows and four columns can be shown as below</a:t>
            </a:r>
            <a:r>
              <a:rPr lang="en-CA" sz="1900" dirty="0" smtClean="0"/>
              <a:t>:</a:t>
            </a:r>
            <a:endParaRPr lang="en-US" sz="1900" dirty="0"/>
          </a:p>
          <a:p>
            <a:endParaRPr lang="en-US" sz="1900" dirty="0" smtClean="0"/>
          </a:p>
          <a:p>
            <a:endParaRPr lang="en-US" sz="1900" dirty="0" smtClean="0"/>
          </a:p>
          <a:p>
            <a:pPr marL="0" indent="0">
              <a:buNone/>
            </a:pPr>
            <a:endParaRPr lang="en-US" sz="1900" dirty="0"/>
          </a:p>
          <a:p>
            <a:endParaRPr lang="en-US" sz="1900" dirty="0" smtClean="0"/>
          </a:p>
          <a:p>
            <a:r>
              <a:rPr lang="en-CA" sz="1900" dirty="0"/>
              <a:t>Thus, every element in array </a:t>
            </a:r>
            <a:r>
              <a:rPr lang="en-CA" sz="1900" dirty="0" smtClean="0">
                <a:solidFill>
                  <a:schemeClr val="accent5"/>
                </a:solidFill>
                <a:latin typeface="Consolas" pitchFamily="49" charset="0"/>
                <a:cs typeface="Consolas" pitchFamily="49" charset="0"/>
              </a:rPr>
              <a:t>a</a:t>
            </a:r>
            <a:r>
              <a:rPr lang="en-CA" sz="1900" dirty="0" smtClean="0"/>
              <a:t> </a:t>
            </a:r>
            <a:r>
              <a:rPr lang="en-CA" sz="1900" dirty="0"/>
              <a:t>is identified by an element name of the form </a:t>
            </a:r>
            <a:r>
              <a:rPr lang="en-CA" sz="1900" b="1" dirty="0" smtClean="0">
                <a:solidFill>
                  <a:schemeClr val="accent5"/>
                </a:solidFill>
                <a:latin typeface="Consolas" pitchFamily="49" charset="0"/>
                <a:cs typeface="Consolas" pitchFamily="49" charset="0"/>
              </a:rPr>
              <a:t>a[</a:t>
            </a:r>
            <a:r>
              <a:rPr lang="en-CA" sz="1900" b="1" dirty="0" err="1" smtClean="0">
                <a:solidFill>
                  <a:schemeClr val="accent5"/>
                </a:solidFill>
                <a:latin typeface="Consolas" pitchFamily="49" charset="0"/>
                <a:cs typeface="Consolas" pitchFamily="49" charset="0"/>
              </a:rPr>
              <a:t>i</a:t>
            </a:r>
            <a:r>
              <a:rPr lang="en-CA" sz="1900" b="1" dirty="0" smtClean="0">
                <a:solidFill>
                  <a:schemeClr val="accent5"/>
                </a:solidFill>
                <a:latin typeface="Consolas" pitchFamily="49" charset="0"/>
                <a:cs typeface="Consolas" pitchFamily="49" charset="0"/>
              </a:rPr>
              <a:t>][</a:t>
            </a:r>
            <a:r>
              <a:rPr lang="en-CA" sz="1900" b="1" dirty="0">
                <a:solidFill>
                  <a:schemeClr val="accent5"/>
                </a:solidFill>
                <a:latin typeface="Consolas" pitchFamily="49" charset="0"/>
                <a:cs typeface="Consolas" pitchFamily="49" charset="0"/>
              </a:rPr>
              <a:t>j</a:t>
            </a:r>
            <a:r>
              <a:rPr lang="en-CA" sz="1900" b="1" dirty="0" smtClean="0">
                <a:solidFill>
                  <a:schemeClr val="accent5"/>
                </a:solidFill>
                <a:latin typeface="Consolas" pitchFamily="49" charset="0"/>
                <a:cs typeface="Consolas" pitchFamily="49" charset="0"/>
              </a:rPr>
              <a:t>]</a:t>
            </a:r>
            <a:r>
              <a:rPr lang="en-CA" sz="1900" dirty="0" smtClean="0"/>
              <a:t>, </a:t>
            </a:r>
            <a:r>
              <a:rPr lang="en-CA" sz="1900" dirty="0"/>
              <a:t>where </a:t>
            </a:r>
            <a:r>
              <a:rPr lang="en-CA" sz="1900" dirty="0">
                <a:solidFill>
                  <a:schemeClr val="accent5"/>
                </a:solidFill>
                <a:latin typeface="Consolas" pitchFamily="49" charset="0"/>
                <a:cs typeface="Consolas" pitchFamily="49" charset="0"/>
              </a:rPr>
              <a:t>a</a:t>
            </a:r>
            <a:r>
              <a:rPr lang="en-CA" sz="1900" dirty="0" smtClean="0"/>
              <a:t> </a:t>
            </a:r>
            <a:r>
              <a:rPr lang="en-CA" sz="1900" dirty="0"/>
              <a:t>is the name of the array, and </a:t>
            </a:r>
            <a:r>
              <a:rPr lang="en-CA" sz="1900" dirty="0">
                <a:solidFill>
                  <a:schemeClr val="accent5"/>
                </a:solidFill>
                <a:latin typeface="Consolas" pitchFamily="49" charset="0"/>
                <a:cs typeface="Consolas" pitchFamily="49" charset="0"/>
              </a:rPr>
              <a:t>i</a:t>
            </a:r>
            <a:r>
              <a:rPr lang="en-CA" sz="1900" dirty="0" smtClean="0"/>
              <a:t> </a:t>
            </a:r>
            <a:r>
              <a:rPr lang="en-CA" sz="1900" dirty="0"/>
              <a:t>and </a:t>
            </a:r>
            <a:r>
              <a:rPr lang="en-CA" sz="1900" dirty="0">
                <a:solidFill>
                  <a:schemeClr val="accent5"/>
                </a:solidFill>
                <a:latin typeface="Consolas" pitchFamily="49" charset="0"/>
                <a:cs typeface="Consolas" pitchFamily="49" charset="0"/>
              </a:rPr>
              <a:t>j</a:t>
            </a:r>
            <a:r>
              <a:rPr lang="en-CA" sz="1900" dirty="0" smtClean="0"/>
              <a:t> </a:t>
            </a:r>
            <a:r>
              <a:rPr lang="en-CA" sz="1900" dirty="0"/>
              <a:t>are the subscripts that uniquely identify each element in </a:t>
            </a:r>
            <a:r>
              <a:rPr lang="en-CA" sz="1900" dirty="0">
                <a:solidFill>
                  <a:schemeClr val="accent5"/>
                </a:solidFill>
                <a:latin typeface="Consolas" pitchFamily="49" charset="0"/>
                <a:cs typeface="Consolas" pitchFamily="49" charset="0"/>
              </a:rPr>
              <a:t>a</a:t>
            </a:r>
            <a:r>
              <a:rPr lang="en-CA" sz="1900" dirty="0" smtClean="0"/>
              <a:t>.</a:t>
            </a:r>
            <a:endParaRPr lang="en-US" sz="1900" dirty="0"/>
          </a:p>
        </p:txBody>
      </p:sp>
      <p:sp>
        <p:nvSpPr>
          <p:cNvPr id="3" name="Title 2"/>
          <p:cNvSpPr>
            <a:spLocks noGrp="1"/>
          </p:cNvSpPr>
          <p:nvPr>
            <p:ph type="title"/>
          </p:nvPr>
        </p:nvSpPr>
        <p:spPr/>
        <p:txBody>
          <a:bodyPr/>
          <a:lstStyle/>
          <a:p>
            <a:r>
              <a:rPr lang="en-US" dirty="0" smtClean="0"/>
              <a:t>Two-Dimensional Arrays</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07" y="3143467"/>
            <a:ext cx="5775387" cy="169068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17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1437" y="2590800"/>
            <a:ext cx="10515600" cy="1809750"/>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lnSpc>
                <a:spcPct val="110000"/>
              </a:lnSpc>
              <a:spcBef>
                <a:spcPts val="0"/>
              </a:spcBef>
              <a:spcAft>
                <a:spcPts val="0"/>
              </a:spcAft>
              <a:buNone/>
            </a:pPr>
            <a:r>
              <a:rPr lang="en-CA" sz="1800" dirty="0" err="1">
                <a:latin typeface="Consolas" pitchFamily="49" charset="0"/>
                <a:cs typeface="Consolas" pitchFamily="49" charset="0"/>
              </a:rPr>
              <a:t>int</a:t>
            </a:r>
            <a:r>
              <a:rPr lang="en-CA" sz="1800" dirty="0">
                <a:latin typeface="Consolas" pitchFamily="49" charset="0"/>
                <a:cs typeface="Consolas" pitchFamily="49" charset="0"/>
              </a:rPr>
              <a:t> a[3][4] = { </a:t>
            </a:r>
            <a:endParaRPr lang="en-CA" sz="1800" dirty="0" smtClean="0">
              <a:latin typeface="Consolas" pitchFamily="49" charset="0"/>
              <a:cs typeface="Consolas" pitchFamily="49" charset="0"/>
            </a:endParaRPr>
          </a:p>
          <a:p>
            <a:pPr marL="0" indent="0">
              <a:lnSpc>
                <a:spcPct val="110000"/>
              </a:lnSpc>
              <a:spcBef>
                <a:spcPts val="0"/>
              </a:spcBef>
              <a:spcAft>
                <a:spcPts val="0"/>
              </a:spcAft>
              <a:buNone/>
            </a:pPr>
            <a:r>
              <a:rPr lang="en-CA" sz="1800" dirty="0" smtClean="0">
                <a:latin typeface="Consolas" pitchFamily="49" charset="0"/>
                <a:cs typeface="Consolas" pitchFamily="49" charset="0"/>
              </a:rPr>
              <a:t>			{</a:t>
            </a:r>
            <a:r>
              <a:rPr lang="en-CA" sz="1800" dirty="0">
                <a:latin typeface="Consolas" pitchFamily="49" charset="0"/>
                <a:cs typeface="Consolas" pitchFamily="49" charset="0"/>
              </a:rPr>
              <a:t>0, 1, 2, 3} , /* initializers for row indexed by 0 */ </a:t>
            </a:r>
            <a:endParaRPr lang="en-CA" sz="1800" dirty="0" smtClean="0">
              <a:latin typeface="Consolas" pitchFamily="49" charset="0"/>
              <a:cs typeface="Consolas" pitchFamily="49" charset="0"/>
            </a:endParaRPr>
          </a:p>
          <a:p>
            <a:pPr marL="0" indent="0">
              <a:lnSpc>
                <a:spcPct val="110000"/>
              </a:lnSpc>
              <a:spcBef>
                <a:spcPts val="0"/>
              </a:spcBef>
              <a:spcAft>
                <a:spcPts val="0"/>
              </a:spcAft>
              <a:buNone/>
            </a:pPr>
            <a:r>
              <a:rPr lang="en-CA" sz="1800" dirty="0" smtClean="0">
                <a:latin typeface="Consolas" pitchFamily="49" charset="0"/>
                <a:cs typeface="Consolas" pitchFamily="49" charset="0"/>
              </a:rPr>
              <a:t>			{</a:t>
            </a:r>
            <a:r>
              <a:rPr lang="en-CA" sz="1800" dirty="0">
                <a:latin typeface="Consolas" pitchFamily="49" charset="0"/>
                <a:cs typeface="Consolas" pitchFamily="49" charset="0"/>
              </a:rPr>
              <a:t>4, 5, 6, 7} , /* initializers for row indexed by 1 */ </a:t>
            </a:r>
            <a:endParaRPr lang="en-CA" sz="1800" dirty="0" smtClean="0">
              <a:latin typeface="Consolas" pitchFamily="49" charset="0"/>
              <a:cs typeface="Consolas" pitchFamily="49" charset="0"/>
            </a:endParaRPr>
          </a:p>
          <a:p>
            <a:pPr marL="0" indent="0">
              <a:lnSpc>
                <a:spcPct val="110000"/>
              </a:lnSpc>
              <a:spcBef>
                <a:spcPts val="0"/>
              </a:spcBef>
              <a:spcAft>
                <a:spcPts val="0"/>
              </a:spcAft>
              <a:buNone/>
            </a:pPr>
            <a:r>
              <a:rPr lang="en-CA" sz="1800" dirty="0" smtClean="0">
                <a:latin typeface="Consolas" pitchFamily="49" charset="0"/>
                <a:cs typeface="Consolas" pitchFamily="49" charset="0"/>
              </a:rPr>
              <a:t>			{</a:t>
            </a:r>
            <a:r>
              <a:rPr lang="en-CA" sz="1800" dirty="0">
                <a:latin typeface="Consolas" pitchFamily="49" charset="0"/>
                <a:cs typeface="Consolas" pitchFamily="49" charset="0"/>
              </a:rPr>
              <a:t>8, 9, 10, 11} /* initializers for row indexed by 2 */ </a:t>
            </a:r>
            <a:endParaRPr lang="en-CA" sz="1800" dirty="0" smtClean="0">
              <a:latin typeface="Consolas" pitchFamily="49" charset="0"/>
              <a:cs typeface="Consolas" pitchFamily="49" charset="0"/>
            </a:endParaRPr>
          </a:p>
          <a:p>
            <a:pPr marL="0" indent="0">
              <a:lnSpc>
                <a:spcPct val="110000"/>
              </a:lnSpc>
              <a:spcBef>
                <a:spcPts val="0"/>
              </a:spcBef>
              <a:spcAft>
                <a:spcPts val="0"/>
              </a:spcAft>
              <a:buNone/>
            </a:pPr>
            <a:r>
              <a:rPr lang="en-CA" sz="1800" dirty="0" smtClean="0">
                <a:latin typeface="Consolas" pitchFamily="49" charset="0"/>
                <a:cs typeface="Consolas" pitchFamily="49" charset="0"/>
              </a:rPr>
              <a:t>		};</a:t>
            </a:r>
            <a:endParaRPr lang="en-CA" sz="18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a:t>Initializing Two-Dimensional </a:t>
            </a:r>
            <a:r>
              <a:rPr lang="en-US" dirty="0" smtClean="0"/>
              <a:t>Arrays</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38</a:t>
            </a:fld>
            <a:endParaRPr lang="en-US"/>
          </a:p>
        </p:txBody>
      </p:sp>
      <p:sp>
        <p:nvSpPr>
          <p:cNvPr id="7" name="Content Placeholder 1"/>
          <p:cNvSpPr txBox="1">
            <a:spLocks/>
          </p:cNvSpPr>
          <p:nvPr/>
        </p:nvSpPr>
        <p:spPr>
          <a:xfrm>
            <a:off x="1025237" y="4591681"/>
            <a:ext cx="10515600" cy="789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000" dirty="0"/>
              <a:t>The nested braces, which indicate the </a:t>
            </a:r>
            <a:r>
              <a:rPr lang="en-CA" sz="2000" dirty="0" smtClean="0"/>
              <a:t>intended row</a:t>
            </a:r>
            <a:r>
              <a:rPr lang="en-CA" sz="2000" dirty="0"/>
              <a:t>, are optional. The following initialization is equivalent to previous example:</a:t>
            </a:r>
          </a:p>
        </p:txBody>
      </p:sp>
      <p:sp>
        <p:nvSpPr>
          <p:cNvPr id="8" name="Content Placeholder 1"/>
          <p:cNvSpPr txBox="1">
            <a:spLocks/>
          </p:cNvSpPr>
          <p:nvPr/>
        </p:nvSpPr>
        <p:spPr>
          <a:xfrm>
            <a:off x="1025237" y="1259591"/>
            <a:ext cx="10515600" cy="12264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000" dirty="0" smtClean="0"/>
              <a:t>Multidimensional arrays </a:t>
            </a:r>
            <a:r>
              <a:rPr lang="en-CA" sz="2000" dirty="0"/>
              <a:t>may be initialized by specifying bracketed values for each </a:t>
            </a:r>
            <a:r>
              <a:rPr lang="en-CA" sz="2000" b="1" dirty="0">
                <a:solidFill>
                  <a:schemeClr val="accent6"/>
                </a:solidFill>
              </a:rPr>
              <a:t>row</a:t>
            </a:r>
            <a:r>
              <a:rPr lang="en-CA" sz="2000" dirty="0" smtClean="0"/>
              <a:t>.</a:t>
            </a:r>
          </a:p>
          <a:p>
            <a:r>
              <a:rPr lang="en-CA" sz="2000" dirty="0" smtClean="0"/>
              <a:t>Following </a:t>
            </a:r>
            <a:r>
              <a:rPr lang="en-CA" sz="2000" dirty="0"/>
              <a:t>is an array with 3 rows and each row have 4 columns.</a:t>
            </a:r>
          </a:p>
        </p:txBody>
      </p:sp>
      <p:sp>
        <p:nvSpPr>
          <p:cNvPr id="9" name="Content Placeholder 1"/>
          <p:cNvSpPr txBox="1">
            <a:spLocks/>
          </p:cNvSpPr>
          <p:nvPr/>
        </p:nvSpPr>
        <p:spPr>
          <a:xfrm>
            <a:off x="1025237" y="5531188"/>
            <a:ext cx="10515600" cy="497409"/>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US" sz="2000" dirty="0" err="1">
                <a:latin typeface="Consolas" pitchFamily="49" charset="0"/>
                <a:cs typeface="Consolas" pitchFamily="49" charset="0"/>
              </a:rPr>
              <a:t>int</a:t>
            </a:r>
            <a:r>
              <a:rPr lang="en-US" sz="2000" dirty="0">
                <a:latin typeface="Consolas" pitchFamily="49" charset="0"/>
                <a:cs typeface="Consolas" pitchFamily="49" charset="0"/>
              </a:rPr>
              <a:t> a[3][4] = {0,1,2,3,4,5,6,7,8,9,10,11};</a:t>
            </a:r>
            <a:endParaRPr lang="en-CA" sz="20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823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08118" y="2473811"/>
            <a:ext cx="6733309" cy="497989"/>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lnSpc>
                <a:spcPct val="110000"/>
              </a:lnSpc>
              <a:spcBef>
                <a:spcPts val="0"/>
              </a:spcBef>
              <a:spcAft>
                <a:spcPts val="0"/>
              </a:spcAft>
              <a:buNone/>
            </a:pPr>
            <a:r>
              <a:rPr lang="en-US" sz="2000" dirty="0" err="1">
                <a:latin typeface="Consolas" pitchFamily="49" charset="0"/>
                <a:cs typeface="Consolas" pitchFamily="49" charset="0"/>
              </a:rPr>
              <a:t>int</a:t>
            </a:r>
            <a:r>
              <a:rPr lang="en-US" sz="2000" dirty="0">
                <a:latin typeface="Consolas" pitchFamily="49" charset="0"/>
                <a:cs typeface="Consolas" pitchFamily="49" charset="0"/>
              </a:rPr>
              <a:t> </a:t>
            </a:r>
            <a:r>
              <a:rPr lang="en-US" sz="2000" dirty="0" err="1">
                <a:latin typeface="Consolas" pitchFamily="49" charset="0"/>
                <a:cs typeface="Consolas" pitchFamily="49" charset="0"/>
              </a:rPr>
              <a:t>val</a:t>
            </a:r>
            <a:r>
              <a:rPr lang="en-US" sz="2000" dirty="0">
                <a:latin typeface="Consolas" pitchFamily="49" charset="0"/>
                <a:cs typeface="Consolas" pitchFamily="49" charset="0"/>
              </a:rPr>
              <a:t> = a[2][3];</a:t>
            </a:r>
            <a:endParaRPr lang="en-CA" sz="20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fontScale="90000"/>
          </a:bodyPr>
          <a:lstStyle/>
          <a:p>
            <a:r>
              <a:rPr lang="en-US" dirty="0"/>
              <a:t>Accessing Two-Dimensional Array </a:t>
            </a:r>
            <a:r>
              <a:rPr lang="en-US" dirty="0" smtClean="0"/>
              <a:t>Elements</a:t>
            </a:r>
            <a:endParaRPr lang="en-US" b="0"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39</a:t>
            </a:fld>
            <a:endParaRPr lang="en-US"/>
          </a:p>
        </p:txBody>
      </p:sp>
      <p:sp>
        <p:nvSpPr>
          <p:cNvPr id="7" name="Content Placeholder 1"/>
          <p:cNvSpPr txBox="1">
            <a:spLocks/>
          </p:cNvSpPr>
          <p:nvPr/>
        </p:nvSpPr>
        <p:spPr>
          <a:xfrm>
            <a:off x="838200" y="3413955"/>
            <a:ext cx="10515600" cy="25192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400" dirty="0"/>
              <a:t>The above statement will take </a:t>
            </a:r>
            <a:r>
              <a:rPr lang="en-CA" sz="2400" dirty="0" smtClean="0"/>
              <a:t>4</a:t>
            </a:r>
            <a:r>
              <a:rPr lang="en-CA" sz="2400" baseline="30000" dirty="0" smtClean="0"/>
              <a:t>th</a:t>
            </a:r>
            <a:r>
              <a:rPr lang="en-CA" sz="2400" dirty="0" smtClean="0"/>
              <a:t> element </a:t>
            </a:r>
            <a:r>
              <a:rPr lang="en-CA" sz="2400" dirty="0"/>
              <a:t>from the </a:t>
            </a:r>
            <a:r>
              <a:rPr lang="en-CA" sz="2400" dirty="0" smtClean="0"/>
              <a:t>3</a:t>
            </a:r>
            <a:r>
              <a:rPr lang="en-CA" sz="2400" baseline="30000" dirty="0" smtClean="0"/>
              <a:t>rd</a:t>
            </a:r>
            <a:r>
              <a:rPr lang="en-CA" sz="2400" dirty="0" smtClean="0"/>
              <a:t> row </a:t>
            </a:r>
            <a:r>
              <a:rPr lang="en-CA" sz="2400" dirty="0"/>
              <a:t>of the array</a:t>
            </a:r>
            <a:r>
              <a:rPr lang="en-CA" sz="2400" dirty="0" smtClean="0"/>
              <a:t>.</a:t>
            </a:r>
          </a:p>
          <a:p>
            <a:endParaRPr lang="en-CA" sz="2400" dirty="0" smtClean="0"/>
          </a:p>
          <a:p>
            <a:r>
              <a:rPr lang="en-CA" sz="2400" dirty="0" smtClean="0"/>
              <a:t>Let </a:t>
            </a:r>
            <a:r>
              <a:rPr lang="en-CA" sz="2400" dirty="0"/>
              <a:t>us </a:t>
            </a:r>
            <a:r>
              <a:rPr lang="en-CA" sz="2400" dirty="0" smtClean="0"/>
              <a:t>check a program </a:t>
            </a:r>
            <a:r>
              <a:rPr lang="en-CA" sz="2400" dirty="0"/>
              <a:t>where we have used nested loop to handle a </a:t>
            </a:r>
            <a:r>
              <a:rPr lang="en-CA" sz="2400" dirty="0" smtClean="0"/>
              <a:t>two-dimensional array.</a:t>
            </a:r>
            <a:endParaRPr lang="en-CA" sz="2400" dirty="0"/>
          </a:p>
        </p:txBody>
      </p:sp>
      <p:sp>
        <p:nvSpPr>
          <p:cNvPr id="8" name="Content Placeholder 1"/>
          <p:cNvSpPr txBox="1">
            <a:spLocks/>
          </p:cNvSpPr>
          <p:nvPr/>
        </p:nvSpPr>
        <p:spPr>
          <a:xfrm>
            <a:off x="838200" y="1332328"/>
            <a:ext cx="10515600" cy="991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400" dirty="0"/>
              <a:t>An element in </a:t>
            </a:r>
            <a:r>
              <a:rPr lang="en-CA" sz="2400" dirty="0" smtClean="0"/>
              <a:t>two-dimensional </a:t>
            </a:r>
            <a:r>
              <a:rPr lang="en-CA" sz="2400" dirty="0"/>
              <a:t>array is accessed by using the subscripts </a:t>
            </a:r>
            <a:r>
              <a:rPr lang="en-CA" sz="2400" dirty="0" smtClean="0"/>
              <a:t>i.e</a:t>
            </a:r>
            <a:r>
              <a:rPr lang="en-CA" sz="2400" dirty="0"/>
              <a:t>. row index and column index of the array. For example:</a:t>
            </a:r>
          </a:p>
        </p:txBody>
      </p:sp>
    </p:spTree>
    <p:extLst>
      <p:ext uri="{BB962C8B-B14F-4D97-AF65-F5344CB8AC3E}">
        <p14:creationId xmlns:p14="http://schemas.microsoft.com/office/powerpoint/2010/main" val="27874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One-dimensional </a:t>
            </a:r>
            <a:r>
              <a:rPr lang="en-US" dirty="0"/>
              <a:t>arrays are also known </a:t>
            </a:r>
            <a:r>
              <a:rPr lang="en-US" dirty="0" smtClean="0"/>
              <a:t>as </a:t>
            </a:r>
            <a:r>
              <a:rPr lang="en-US" b="1" i="1" dirty="0">
                <a:solidFill>
                  <a:schemeClr val="accent6"/>
                </a:solidFill>
              </a:rPr>
              <a:t>linear arrays</a:t>
            </a:r>
            <a:r>
              <a:rPr lang="en-US" dirty="0"/>
              <a:t>. </a:t>
            </a:r>
            <a:endParaRPr lang="en-US" dirty="0" smtClean="0"/>
          </a:p>
          <a:p>
            <a:r>
              <a:rPr lang="en-US" dirty="0" smtClean="0"/>
              <a:t>In One-dimensional array, </a:t>
            </a:r>
            <a:r>
              <a:rPr lang="en-US" dirty="0">
                <a:solidFill>
                  <a:schemeClr val="accent2"/>
                </a:solidFill>
              </a:rPr>
              <a:t>single subscript is required</a:t>
            </a:r>
            <a:r>
              <a:rPr lang="en-US" dirty="0"/>
              <a:t> to reference an element of an array. </a:t>
            </a:r>
            <a:endParaRPr lang="en-US" dirty="0" smtClean="0"/>
          </a:p>
          <a:p>
            <a:r>
              <a:rPr lang="en-US" dirty="0" smtClean="0"/>
              <a:t>One-dimensional </a:t>
            </a:r>
            <a:r>
              <a:rPr lang="en-US" dirty="0"/>
              <a:t>array is a collection of a finite number </a:t>
            </a:r>
            <a:r>
              <a:rPr lang="en-US" b="1" dirty="0">
                <a:solidFill>
                  <a:schemeClr val="accent5"/>
                </a:solidFill>
                <a:latin typeface="Consolas" pitchFamily="49" charset="0"/>
                <a:cs typeface="Consolas" pitchFamily="49" charset="0"/>
              </a:rPr>
              <a:t>n</a:t>
            </a:r>
            <a:r>
              <a:rPr lang="en-US" dirty="0"/>
              <a:t> of homogeneous data elements which are referenced by an index number</a:t>
            </a:r>
            <a:r>
              <a:rPr lang="en-US" dirty="0" smtClean="0"/>
              <a:t>.</a:t>
            </a:r>
          </a:p>
          <a:p>
            <a:r>
              <a:rPr lang="en-CA" dirty="0" smtClean="0"/>
              <a:t>A </a:t>
            </a:r>
            <a:r>
              <a:rPr lang="en-CA" dirty="0"/>
              <a:t>specific element in an array is accessed by an </a:t>
            </a:r>
            <a:r>
              <a:rPr lang="en-CA" b="1" i="1" dirty="0">
                <a:solidFill>
                  <a:schemeClr val="accent6"/>
                </a:solidFill>
              </a:rPr>
              <a:t>index</a:t>
            </a:r>
            <a:r>
              <a:rPr lang="en-CA" dirty="0"/>
              <a:t>.</a:t>
            </a:r>
            <a:endParaRPr lang="en-US" dirty="0"/>
          </a:p>
        </p:txBody>
      </p:sp>
      <p:sp>
        <p:nvSpPr>
          <p:cNvPr id="3" name="Title 2"/>
          <p:cNvSpPr>
            <a:spLocks noGrp="1"/>
          </p:cNvSpPr>
          <p:nvPr>
            <p:ph type="title"/>
          </p:nvPr>
        </p:nvSpPr>
        <p:spPr/>
        <p:txBody>
          <a:bodyPr/>
          <a:lstStyle/>
          <a:p>
            <a:r>
              <a:rPr lang="en-CA" dirty="0" smtClean="0"/>
              <a:t>One-Dimensional Array</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a:t>
            </a:fld>
            <a:endParaRPr lang="en-US"/>
          </a:p>
        </p:txBody>
      </p:sp>
    </p:spTree>
    <p:extLst>
      <p:ext uri="{BB962C8B-B14F-4D97-AF65-F5344CB8AC3E}">
        <p14:creationId xmlns:p14="http://schemas.microsoft.com/office/powerpoint/2010/main" val="600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296748"/>
            <a:ext cx="8430492" cy="4813107"/>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Bef>
                <a:spcPts val="0"/>
              </a:spcBef>
              <a:spcAft>
                <a:spcPts val="0"/>
              </a:spcAft>
              <a:buNone/>
            </a:pPr>
            <a:r>
              <a:rPr lang="en-CA" sz="1700" dirty="0">
                <a:latin typeface="Consolas" panose="020B0609020204030204" pitchFamily="49" charset="0"/>
                <a:cs typeface="Consolas" panose="020B0609020204030204" pitchFamily="49" charset="0"/>
              </a:rPr>
              <a:t>#include &lt;</a:t>
            </a:r>
            <a:r>
              <a:rPr lang="en-CA" sz="1700" dirty="0" err="1">
                <a:latin typeface="Consolas" panose="020B0609020204030204" pitchFamily="49" charset="0"/>
                <a:cs typeface="Consolas" panose="020B0609020204030204" pitchFamily="49" charset="0"/>
              </a:rPr>
              <a:t>stdio.h</a:t>
            </a:r>
            <a:r>
              <a:rPr lang="en-CA" sz="1700" dirty="0">
                <a:latin typeface="Consolas" panose="020B0609020204030204" pitchFamily="49" charset="0"/>
                <a:cs typeface="Consolas" panose="020B0609020204030204" pitchFamily="49" charset="0"/>
              </a:rPr>
              <a:t>&gt;</a:t>
            </a:r>
          </a:p>
          <a:p>
            <a:pPr marL="0" indent="0">
              <a:lnSpc>
                <a:spcPct val="110000"/>
              </a:lnSpc>
              <a:spcBef>
                <a:spcPts val="0"/>
              </a:spcBef>
              <a:spcAft>
                <a:spcPts val="0"/>
              </a:spcAft>
              <a:buNone/>
            </a:pPr>
            <a:endParaRPr lang="en-CA" sz="17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700" dirty="0" smtClean="0">
                <a:latin typeface="Consolas" panose="020B0609020204030204" pitchFamily="49" charset="0"/>
                <a:cs typeface="Consolas" panose="020B0609020204030204" pitchFamily="49" charset="0"/>
              </a:rPr>
              <a:t>main </a:t>
            </a:r>
            <a:r>
              <a:rPr lang="en-CA" sz="17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17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1700" dirty="0">
                <a:latin typeface="Consolas" panose="020B0609020204030204" pitchFamily="49" charset="0"/>
                <a:cs typeface="Consolas" panose="020B0609020204030204" pitchFamily="49" charset="0"/>
              </a:rPr>
              <a:t>	</a:t>
            </a:r>
            <a:r>
              <a:rPr lang="en-US" sz="1700" dirty="0">
                <a:latin typeface="Consolas" pitchFamily="49" charset="0"/>
                <a:cs typeface="Consolas" pitchFamily="49" charset="0"/>
              </a:rPr>
              <a:t>/* an array with 5 rows and 2 columns*/ </a:t>
            </a:r>
            <a:endParaRPr lang="en-US" sz="1700" dirty="0" smtClean="0">
              <a:latin typeface="Consolas" pitchFamily="49" charset="0"/>
              <a:cs typeface="Consolas" pitchFamily="49" charset="0"/>
            </a:endParaRP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err="1" smtClean="0">
                <a:latin typeface="Consolas" pitchFamily="49" charset="0"/>
                <a:cs typeface="Consolas" pitchFamily="49" charset="0"/>
              </a:rPr>
              <a:t>int</a:t>
            </a:r>
            <a:r>
              <a:rPr lang="en-US" sz="1700" dirty="0" smtClean="0">
                <a:latin typeface="Consolas" pitchFamily="49" charset="0"/>
                <a:cs typeface="Consolas" pitchFamily="49" charset="0"/>
              </a:rPr>
              <a:t> </a:t>
            </a:r>
            <a:r>
              <a:rPr lang="en-US" sz="1700" dirty="0">
                <a:latin typeface="Consolas" pitchFamily="49" charset="0"/>
                <a:cs typeface="Consolas" pitchFamily="49" charset="0"/>
              </a:rPr>
              <a:t>a[5][2] = { {0,0}, {1,2}, {2,4}, {3,6},{4,8}}; </a:t>
            </a:r>
            <a:endParaRPr lang="en-US" sz="1700" dirty="0" smtClean="0">
              <a:latin typeface="Consolas" pitchFamily="49" charset="0"/>
              <a:cs typeface="Consolas" pitchFamily="49" charset="0"/>
            </a:endParaRP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err="1" smtClean="0">
                <a:latin typeface="Consolas" pitchFamily="49" charset="0"/>
                <a:cs typeface="Consolas" pitchFamily="49" charset="0"/>
              </a:rPr>
              <a:t>int</a:t>
            </a:r>
            <a:r>
              <a:rPr lang="en-US" sz="1700" dirty="0" smtClean="0">
                <a:latin typeface="Consolas" pitchFamily="49" charset="0"/>
                <a:cs typeface="Consolas" pitchFamily="49" charset="0"/>
              </a:rPr>
              <a:t> </a:t>
            </a:r>
            <a:r>
              <a:rPr lang="en-US" sz="1700" dirty="0" err="1">
                <a:latin typeface="Consolas" pitchFamily="49" charset="0"/>
                <a:cs typeface="Consolas" pitchFamily="49" charset="0"/>
              </a:rPr>
              <a:t>i</a:t>
            </a:r>
            <a:r>
              <a:rPr lang="en-US" sz="1700" dirty="0">
                <a:latin typeface="Consolas" pitchFamily="49" charset="0"/>
                <a:cs typeface="Consolas" pitchFamily="49" charset="0"/>
              </a:rPr>
              <a:t>, j</a:t>
            </a:r>
            <a:r>
              <a:rPr lang="en-US" sz="1700" dirty="0" smtClean="0">
                <a:latin typeface="Consolas" pitchFamily="49" charset="0"/>
                <a:cs typeface="Consolas" pitchFamily="49" charset="0"/>
              </a:rPr>
              <a:t>;</a:t>
            </a: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for </a:t>
            </a:r>
            <a:r>
              <a:rPr lang="en-US" sz="1700" dirty="0">
                <a:latin typeface="Consolas" pitchFamily="49" charset="0"/>
                <a:cs typeface="Consolas" pitchFamily="49" charset="0"/>
              </a:rPr>
              <a:t>( </a:t>
            </a:r>
            <a:r>
              <a:rPr lang="en-US" sz="1700" dirty="0" err="1">
                <a:latin typeface="Consolas" pitchFamily="49" charset="0"/>
                <a:cs typeface="Consolas" pitchFamily="49" charset="0"/>
              </a:rPr>
              <a:t>i</a:t>
            </a:r>
            <a:r>
              <a:rPr lang="en-US" sz="1700" dirty="0">
                <a:latin typeface="Consolas" pitchFamily="49" charset="0"/>
                <a:cs typeface="Consolas" pitchFamily="49" charset="0"/>
              </a:rPr>
              <a:t> = 0; </a:t>
            </a:r>
            <a:r>
              <a:rPr lang="en-US" sz="1700" dirty="0" err="1">
                <a:latin typeface="Consolas" pitchFamily="49" charset="0"/>
                <a:cs typeface="Consolas" pitchFamily="49" charset="0"/>
              </a:rPr>
              <a:t>i</a:t>
            </a:r>
            <a:r>
              <a:rPr lang="en-US" sz="1700" dirty="0">
                <a:latin typeface="Consolas" pitchFamily="49" charset="0"/>
                <a:cs typeface="Consolas" pitchFamily="49" charset="0"/>
              </a:rPr>
              <a:t> &lt; 5; </a:t>
            </a:r>
            <a:r>
              <a:rPr lang="en-US" sz="1700" dirty="0" err="1">
                <a:latin typeface="Consolas" pitchFamily="49" charset="0"/>
                <a:cs typeface="Consolas" pitchFamily="49" charset="0"/>
              </a:rPr>
              <a:t>i</a:t>
            </a:r>
            <a:r>
              <a:rPr lang="en-US" sz="1700" dirty="0">
                <a:latin typeface="Consolas" pitchFamily="49" charset="0"/>
                <a:cs typeface="Consolas" pitchFamily="49" charset="0"/>
              </a:rPr>
              <a:t>++ ) </a:t>
            </a:r>
            <a:endParaRPr lang="en-US" sz="1700" dirty="0" smtClean="0">
              <a:latin typeface="Consolas" pitchFamily="49" charset="0"/>
              <a:cs typeface="Consolas" pitchFamily="49" charset="0"/>
            </a:endParaRP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a:t>
            </a: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for </a:t>
            </a:r>
            <a:r>
              <a:rPr lang="en-US" sz="1700" dirty="0">
                <a:latin typeface="Consolas" pitchFamily="49" charset="0"/>
                <a:cs typeface="Consolas" pitchFamily="49" charset="0"/>
              </a:rPr>
              <a:t>( j = 0; j &lt; 2; j++ ) </a:t>
            </a:r>
            <a:endParaRPr lang="en-US" sz="1700" dirty="0" smtClean="0">
              <a:latin typeface="Consolas" pitchFamily="49" charset="0"/>
              <a:cs typeface="Consolas" pitchFamily="49" charset="0"/>
            </a:endParaRP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 </a:t>
            </a: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a:t>
            </a:r>
            <a:r>
              <a:rPr lang="en-US" sz="1700" dirty="0">
                <a:latin typeface="Consolas" pitchFamily="49" charset="0"/>
                <a:cs typeface="Consolas" pitchFamily="49" charset="0"/>
              </a:rPr>
              <a:t> </a:t>
            </a:r>
            <a:r>
              <a:rPr lang="en-US" sz="1700" dirty="0" smtClean="0">
                <a:latin typeface="Consolas" pitchFamily="49" charset="0"/>
                <a:cs typeface="Consolas" pitchFamily="49" charset="0"/>
              </a:rPr>
              <a:t>   </a:t>
            </a:r>
            <a:r>
              <a:rPr lang="en-US" sz="1700" dirty="0" err="1" smtClean="0">
                <a:latin typeface="Consolas" pitchFamily="49" charset="0"/>
                <a:cs typeface="Consolas" pitchFamily="49" charset="0"/>
              </a:rPr>
              <a:t>printf</a:t>
            </a:r>
            <a:r>
              <a:rPr lang="en-US" sz="1700" dirty="0">
                <a:latin typeface="Consolas" pitchFamily="49" charset="0"/>
                <a:cs typeface="Consolas" pitchFamily="49" charset="0"/>
              </a:rPr>
              <a:t>("a[%d][%d] = %d\n", </a:t>
            </a:r>
            <a:r>
              <a:rPr lang="en-US" sz="1700" dirty="0" err="1">
                <a:latin typeface="Consolas" pitchFamily="49" charset="0"/>
                <a:cs typeface="Consolas" pitchFamily="49" charset="0"/>
              </a:rPr>
              <a:t>i</a:t>
            </a:r>
            <a:r>
              <a:rPr lang="en-US" sz="1700" dirty="0" smtClean="0">
                <a:latin typeface="Consolas" pitchFamily="49" charset="0"/>
                <a:cs typeface="Consolas" pitchFamily="49" charset="0"/>
              </a:rPr>
              <a:t>, j</a:t>
            </a:r>
            <a:r>
              <a:rPr lang="en-US" sz="1700" dirty="0">
                <a:latin typeface="Consolas" pitchFamily="49" charset="0"/>
                <a:cs typeface="Consolas" pitchFamily="49" charset="0"/>
              </a:rPr>
              <a:t>, a[</a:t>
            </a:r>
            <a:r>
              <a:rPr lang="en-US" sz="1700" dirty="0" err="1">
                <a:latin typeface="Consolas" pitchFamily="49" charset="0"/>
                <a:cs typeface="Consolas" pitchFamily="49" charset="0"/>
              </a:rPr>
              <a:t>i</a:t>
            </a:r>
            <a:r>
              <a:rPr lang="en-US" sz="1700" dirty="0">
                <a:latin typeface="Consolas" pitchFamily="49" charset="0"/>
                <a:cs typeface="Consolas" pitchFamily="49" charset="0"/>
              </a:rPr>
              <a:t>][j</a:t>
            </a:r>
            <a:r>
              <a:rPr lang="en-US" sz="1700" dirty="0" smtClean="0">
                <a:latin typeface="Consolas" pitchFamily="49" charset="0"/>
                <a:cs typeface="Consolas" pitchFamily="49" charset="0"/>
              </a:rPr>
              <a:t>]);</a:t>
            </a: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a:t>
            </a:r>
            <a:r>
              <a:rPr lang="en-US" sz="1700" dirty="0">
                <a:latin typeface="Consolas" pitchFamily="49" charset="0"/>
                <a:cs typeface="Consolas" pitchFamily="49" charset="0"/>
              </a:rPr>
              <a:t>	</a:t>
            </a:r>
            <a:endParaRPr lang="en-US" sz="1700" dirty="0" smtClean="0">
              <a:latin typeface="Consolas" pitchFamily="49" charset="0"/>
              <a:cs typeface="Consolas" pitchFamily="49" charset="0"/>
            </a:endParaRPr>
          </a:p>
          <a:p>
            <a:pPr marL="0" indent="0">
              <a:lnSpc>
                <a:spcPct val="110000"/>
              </a:lnSpc>
              <a:spcBef>
                <a:spcPts val="0"/>
              </a:spcBef>
              <a:spcAft>
                <a:spcPts val="0"/>
              </a:spcAft>
              <a:buNone/>
            </a:pPr>
            <a:r>
              <a:rPr lang="en-US" sz="1700" dirty="0">
                <a:latin typeface="Consolas" pitchFamily="49" charset="0"/>
                <a:cs typeface="Consolas" pitchFamily="49" charset="0"/>
              </a:rPr>
              <a:t>	</a:t>
            </a:r>
            <a:r>
              <a:rPr lang="en-US" sz="1700" dirty="0" smtClean="0">
                <a:latin typeface="Consolas" pitchFamily="49" charset="0"/>
                <a:cs typeface="Consolas" pitchFamily="49" charset="0"/>
              </a:rPr>
              <a:t>} </a:t>
            </a:r>
          </a:p>
          <a:p>
            <a:pPr marL="0" indent="0">
              <a:lnSpc>
                <a:spcPct val="110000"/>
              </a:lnSpc>
              <a:spcBef>
                <a:spcPts val="0"/>
              </a:spcBef>
              <a:spcAft>
                <a:spcPts val="0"/>
              </a:spcAft>
              <a:buNone/>
            </a:pPr>
            <a:r>
              <a:rPr lang="en-CA" sz="1700" dirty="0" smtClean="0">
                <a:latin typeface="Consolas" panose="020B0609020204030204" pitchFamily="49" charset="0"/>
                <a:cs typeface="Consolas" panose="020B0609020204030204" pitchFamily="49" charset="0"/>
              </a:rPr>
              <a:t>}</a:t>
            </a:r>
            <a:endParaRPr lang="en-CA" sz="17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sz="4000" dirty="0">
                <a:solidFill>
                  <a:srgbClr val="44546A"/>
                </a:solidFill>
              </a:rPr>
              <a:t>Accessing Two-Dimensional Array Elements</a:t>
            </a:r>
            <a:endParaRPr lang="en-CA"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40</a:t>
            </a:fld>
            <a:endParaRPr lang="en-US"/>
          </a:p>
        </p:txBody>
      </p:sp>
      <p:sp>
        <p:nvSpPr>
          <p:cNvPr id="7" name="Content Placeholder 1"/>
          <p:cNvSpPr txBox="1">
            <a:spLocks/>
          </p:cNvSpPr>
          <p:nvPr/>
        </p:nvSpPr>
        <p:spPr>
          <a:xfrm>
            <a:off x="9580418" y="1329450"/>
            <a:ext cx="1738745" cy="357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CA" sz="2400" b="1" dirty="0" smtClean="0"/>
              <a:t>Output</a:t>
            </a:r>
            <a:r>
              <a:rPr lang="en-CA" sz="1800" dirty="0" smtClean="0"/>
              <a:t>:</a:t>
            </a:r>
            <a:endParaRPr lang="en-CA" sz="1800" dirty="0"/>
          </a:p>
        </p:txBody>
      </p:sp>
      <p:sp>
        <p:nvSpPr>
          <p:cNvPr id="9" name="Content Placeholder 1"/>
          <p:cNvSpPr txBox="1">
            <a:spLocks/>
          </p:cNvSpPr>
          <p:nvPr/>
        </p:nvSpPr>
        <p:spPr>
          <a:xfrm>
            <a:off x="9455728" y="1912071"/>
            <a:ext cx="2306780" cy="3324948"/>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pt-BR" sz="1700" dirty="0">
                <a:latin typeface="Consolas" pitchFamily="49" charset="0"/>
                <a:cs typeface="Consolas" pitchFamily="49" charset="0"/>
              </a:rPr>
              <a:t>a[0][0]: 0 a[0][1]: 0 a[1][0]: 1 a[1][1]: 2 a[2][0]: 2 a[2][1]: 4 a[3][0]: 3 a[3][1]: 6 a[4][0]: 4 a[4][1]: 8</a:t>
            </a:r>
            <a:endParaRPr lang="en-CA" sz="17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3714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Let </a:t>
            </a:r>
            <a:r>
              <a:rPr lang="en-US" dirty="0">
                <a:solidFill>
                  <a:schemeClr val="accent5"/>
                </a:solidFill>
                <a:latin typeface="Consolas" pitchFamily="49" charset="0"/>
                <a:cs typeface="Consolas" pitchFamily="49" charset="0"/>
              </a:rPr>
              <a:t>A</a:t>
            </a:r>
            <a:r>
              <a:rPr lang="en-US" dirty="0"/>
              <a:t> be a </a:t>
            </a:r>
            <a:r>
              <a:rPr lang="en-US" dirty="0" smtClean="0"/>
              <a:t>two-dimensional </a:t>
            </a:r>
            <a:r>
              <a:rPr lang="en-US" dirty="0" smtClean="0">
                <a:solidFill>
                  <a:schemeClr val="accent5"/>
                </a:solidFill>
                <a:latin typeface="Consolas" pitchFamily="49" charset="0"/>
                <a:cs typeface="Consolas" pitchFamily="49" charset="0"/>
              </a:rPr>
              <a:t>m x n</a:t>
            </a:r>
            <a:r>
              <a:rPr lang="en-US" dirty="0" smtClean="0"/>
              <a:t> array.</a:t>
            </a:r>
          </a:p>
          <a:p>
            <a:endParaRPr lang="en-US" dirty="0"/>
          </a:p>
          <a:p>
            <a:endParaRPr lang="en-US" dirty="0" smtClean="0"/>
          </a:p>
          <a:p>
            <a:endParaRPr lang="en-US" dirty="0"/>
          </a:p>
          <a:p>
            <a:endParaRPr lang="en-US" dirty="0" smtClean="0"/>
          </a:p>
          <a:p>
            <a:r>
              <a:rPr lang="en-US" dirty="0" smtClean="0"/>
              <a:t>Though </a:t>
            </a:r>
            <a:r>
              <a:rPr lang="en-US" dirty="0">
                <a:solidFill>
                  <a:schemeClr val="accent5"/>
                </a:solidFill>
                <a:latin typeface="Consolas" pitchFamily="49" charset="0"/>
                <a:cs typeface="Consolas" pitchFamily="49" charset="0"/>
              </a:rPr>
              <a:t>A</a:t>
            </a:r>
            <a:r>
              <a:rPr lang="en-US" dirty="0"/>
              <a:t> is pictured as a rectangular pattern with </a:t>
            </a:r>
            <a:r>
              <a:rPr lang="en-US" dirty="0">
                <a:solidFill>
                  <a:schemeClr val="accent5"/>
                </a:solidFill>
                <a:latin typeface="Consolas" pitchFamily="49" charset="0"/>
                <a:cs typeface="Consolas" pitchFamily="49" charset="0"/>
              </a:rPr>
              <a:t>m</a:t>
            </a:r>
            <a:r>
              <a:rPr lang="en-US" dirty="0"/>
              <a:t> rows and </a:t>
            </a:r>
            <a:r>
              <a:rPr lang="en-US" dirty="0">
                <a:solidFill>
                  <a:schemeClr val="accent5"/>
                </a:solidFill>
                <a:latin typeface="Consolas" pitchFamily="49" charset="0"/>
                <a:cs typeface="Consolas" pitchFamily="49" charset="0"/>
              </a:rPr>
              <a:t>n</a:t>
            </a:r>
            <a:r>
              <a:rPr lang="en-US" dirty="0"/>
              <a:t> columns, it is represented in a memory by a block of </a:t>
            </a:r>
            <a:r>
              <a:rPr lang="en-US" dirty="0" smtClean="0">
                <a:solidFill>
                  <a:schemeClr val="accent5"/>
                </a:solidFill>
                <a:latin typeface="Consolas" pitchFamily="49" charset="0"/>
                <a:cs typeface="Consolas" pitchFamily="49" charset="0"/>
              </a:rPr>
              <a:t>m x n </a:t>
            </a:r>
            <a:r>
              <a:rPr lang="en-US" dirty="0"/>
              <a:t>sequential memory locations.</a:t>
            </a:r>
            <a:r>
              <a:rPr lang="en-US" dirty="0" smtClean="0"/>
              <a:t> </a:t>
            </a:r>
          </a:p>
          <a:p>
            <a:r>
              <a:rPr lang="en-US" dirty="0"/>
              <a:t>However, the </a:t>
            </a:r>
            <a:r>
              <a:rPr lang="en-US" dirty="0" smtClean="0"/>
              <a:t>elements </a:t>
            </a:r>
            <a:r>
              <a:rPr lang="en-US" dirty="0"/>
              <a:t>can be stored in two different ways: </a:t>
            </a:r>
            <a:endParaRPr lang="en-US" dirty="0" smtClean="0"/>
          </a:p>
          <a:p>
            <a:pPr lvl="1"/>
            <a:r>
              <a:rPr lang="en-US" dirty="0" smtClean="0"/>
              <a:t>Column Major Order</a:t>
            </a:r>
          </a:p>
          <a:p>
            <a:pPr lvl="1"/>
            <a:r>
              <a:rPr lang="en-US" dirty="0" smtClean="0"/>
              <a:t>Row Major Order</a:t>
            </a:r>
            <a:endParaRPr lang="en-US" dirty="0"/>
          </a:p>
          <a:p>
            <a:endParaRPr lang="en-US" dirty="0" smtClean="0"/>
          </a:p>
          <a:p>
            <a:endParaRPr lang="en-US" dirty="0"/>
          </a:p>
        </p:txBody>
      </p:sp>
      <p:sp>
        <p:nvSpPr>
          <p:cNvPr id="3" name="Title 2"/>
          <p:cNvSpPr>
            <a:spLocks noGrp="1"/>
          </p:cNvSpPr>
          <p:nvPr>
            <p:ph type="title"/>
          </p:nvPr>
        </p:nvSpPr>
        <p:spPr/>
        <p:txBody>
          <a:bodyPr>
            <a:normAutofit/>
          </a:bodyPr>
          <a:lstStyle/>
          <a:p>
            <a:r>
              <a:rPr lang="en-US" sz="3600" dirty="0"/>
              <a:t>Representing </a:t>
            </a:r>
            <a:r>
              <a:rPr lang="en-US" sz="3600" dirty="0" smtClean="0"/>
              <a:t>Two-Dimensional </a:t>
            </a:r>
            <a:r>
              <a:rPr lang="en-US" sz="3600" dirty="0"/>
              <a:t>Array in </a:t>
            </a:r>
            <a:r>
              <a:rPr lang="en-US" sz="3600" dirty="0" smtClean="0"/>
              <a:t>Memory</a:t>
            </a:r>
            <a:endParaRPr lang="en-US" sz="3600"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87571102"/>
              </p:ext>
            </p:extLst>
          </p:nvPr>
        </p:nvGraphicFramePr>
        <p:xfrm>
          <a:off x="3116406" y="1927609"/>
          <a:ext cx="5362576" cy="1594908"/>
        </p:xfrm>
        <a:graphic>
          <a:graphicData uri="http://schemas.openxmlformats.org/drawingml/2006/table">
            <a:tbl>
              <a:tblPr firstRow="1" bandRow="1">
                <a:tableStyleId>{69CF1AB2-1976-4502-BF36-3FF5EA218861}</a:tableStyleId>
              </a:tblPr>
              <a:tblGrid>
                <a:gridCol w="1340644"/>
                <a:gridCol w="1345407"/>
                <a:gridCol w="1335881"/>
                <a:gridCol w="1340644"/>
              </a:tblGrid>
              <a:tr h="398727">
                <a:tc>
                  <a:txBody>
                    <a:bodyPr/>
                    <a:lstStyle/>
                    <a:p>
                      <a:pPr algn="ctr"/>
                      <a:endParaRPr lang="en-US" dirty="0"/>
                    </a:p>
                  </a:txBody>
                  <a:tcPr anchor="ctr"/>
                </a:tc>
                <a:tc>
                  <a:txBody>
                    <a:bodyPr/>
                    <a:lstStyle/>
                    <a:p>
                      <a:pPr algn="ctr"/>
                      <a:r>
                        <a:rPr lang="en-US" b="0" dirty="0" smtClean="0"/>
                        <a:t>1</a:t>
                      </a:r>
                      <a:endParaRPr lang="en-US" b="0" dirty="0"/>
                    </a:p>
                  </a:txBody>
                  <a:tcPr anchor="ctr"/>
                </a:tc>
                <a:tc>
                  <a:txBody>
                    <a:bodyPr/>
                    <a:lstStyle/>
                    <a:p>
                      <a:pPr algn="ctr"/>
                      <a:r>
                        <a:rPr lang="en-US" b="0" dirty="0" smtClean="0"/>
                        <a:t>2</a:t>
                      </a:r>
                      <a:endParaRPr lang="en-US" b="0" dirty="0"/>
                    </a:p>
                  </a:txBody>
                  <a:tcPr anchor="ctr"/>
                </a:tc>
                <a:tc>
                  <a:txBody>
                    <a:bodyPr/>
                    <a:lstStyle/>
                    <a:p>
                      <a:pPr algn="ctr"/>
                      <a:r>
                        <a:rPr lang="en-US" b="0" dirty="0" smtClean="0"/>
                        <a:t>3</a:t>
                      </a:r>
                      <a:endParaRPr lang="en-US" b="0" dirty="0"/>
                    </a:p>
                  </a:txBody>
                  <a:tcPr anchor="ctr"/>
                </a:tc>
              </a:tr>
              <a:tr h="398727">
                <a:tc>
                  <a:txBody>
                    <a:bodyPr/>
                    <a:lstStyle/>
                    <a:p>
                      <a:pPr algn="ctr"/>
                      <a:r>
                        <a:rPr lang="en-US" dirty="0" smtClean="0"/>
                        <a:t>1</a:t>
                      </a:r>
                      <a:endParaRPr lang="en-US" dirty="0"/>
                    </a:p>
                  </a:txBody>
                  <a:tcPr anchor="ctr"/>
                </a:tc>
                <a:tc>
                  <a:txBody>
                    <a:bodyPr/>
                    <a:lstStyle/>
                    <a:p>
                      <a:pPr algn="ctr"/>
                      <a:r>
                        <a:rPr lang="en-US" dirty="0" smtClean="0"/>
                        <a:t>A[1,1]</a:t>
                      </a:r>
                      <a:endParaRPr lang="en-US" dirty="0"/>
                    </a:p>
                  </a:txBody>
                  <a:tcPr anchor="ctr"/>
                </a:tc>
                <a:tc>
                  <a:txBody>
                    <a:bodyPr/>
                    <a:lstStyle/>
                    <a:p>
                      <a:pPr algn="ctr"/>
                      <a:r>
                        <a:rPr lang="en-US" dirty="0" smtClean="0"/>
                        <a:t>A[1,2]</a:t>
                      </a:r>
                      <a:endParaRPr lang="en-US" dirty="0"/>
                    </a:p>
                  </a:txBody>
                  <a:tcPr anchor="ctr"/>
                </a:tc>
                <a:tc>
                  <a:txBody>
                    <a:bodyPr/>
                    <a:lstStyle/>
                    <a:p>
                      <a:pPr algn="ctr"/>
                      <a:r>
                        <a:rPr lang="en-US" dirty="0" smtClean="0"/>
                        <a:t>A[1,3]</a:t>
                      </a:r>
                      <a:endParaRPr lang="en-US" dirty="0"/>
                    </a:p>
                  </a:txBody>
                  <a:tcPr anchor="ctr"/>
                </a:tc>
              </a:tr>
              <a:tr h="398727">
                <a:tc>
                  <a:txBody>
                    <a:bodyPr/>
                    <a:lstStyle/>
                    <a:p>
                      <a:pPr algn="ctr"/>
                      <a:r>
                        <a:rPr lang="en-US" dirty="0" smtClean="0"/>
                        <a:t>2</a:t>
                      </a:r>
                      <a:endParaRPr lang="en-US" dirty="0"/>
                    </a:p>
                  </a:txBody>
                  <a:tcPr anchor="ctr"/>
                </a:tc>
                <a:tc>
                  <a:txBody>
                    <a:bodyPr/>
                    <a:lstStyle/>
                    <a:p>
                      <a:pPr algn="ctr"/>
                      <a:r>
                        <a:rPr lang="en-US" dirty="0" smtClean="0"/>
                        <a:t>A[2,1]</a:t>
                      </a:r>
                      <a:endParaRPr lang="en-US" dirty="0"/>
                    </a:p>
                  </a:txBody>
                  <a:tcPr anchor="ctr"/>
                </a:tc>
                <a:tc>
                  <a:txBody>
                    <a:bodyPr/>
                    <a:lstStyle/>
                    <a:p>
                      <a:pPr algn="ctr"/>
                      <a:r>
                        <a:rPr lang="en-US" dirty="0" smtClean="0"/>
                        <a:t>A[2,2]</a:t>
                      </a:r>
                      <a:endParaRPr lang="en-US" dirty="0"/>
                    </a:p>
                  </a:txBody>
                  <a:tcPr anchor="ctr"/>
                </a:tc>
                <a:tc>
                  <a:txBody>
                    <a:bodyPr/>
                    <a:lstStyle/>
                    <a:p>
                      <a:pPr algn="ctr"/>
                      <a:r>
                        <a:rPr lang="en-US" dirty="0" smtClean="0"/>
                        <a:t>A[2,3]</a:t>
                      </a:r>
                      <a:endParaRPr lang="en-US" dirty="0"/>
                    </a:p>
                  </a:txBody>
                  <a:tcPr anchor="ctr"/>
                </a:tc>
              </a:tr>
              <a:tr h="398727">
                <a:tc>
                  <a:txBody>
                    <a:bodyPr/>
                    <a:lstStyle/>
                    <a:p>
                      <a:pPr algn="ctr"/>
                      <a:r>
                        <a:rPr lang="en-US" dirty="0" smtClean="0"/>
                        <a:t>3</a:t>
                      </a:r>
                      <a:endParaRPr lang="en-US" dirty="0"/>
                    </a:p>
                  </a:txBody>
                  <a:tcPr anchor="ctr"/>
                </a:tc>
                <a:tc>
                  <a:txBody>
                    <a:bodyPr/>
                    <a:lstStyle/>
                    <a:p>
                      <a:pPr algn="ctr"/>
                      <a:r>
                        <a:rPr lang="en-US" dirty="0" smtClean="0"/>
                        <a:t>A[3,1]</a:t>
                      </a:r>
                      <a:endParaRPr lang="en-US" dirty="0"/>
                    </a:p>
                  </a:txBody>
                  <a:tcPr anchor="ctr"/>
                </a:tc>
                <a:tc>
                  <a:txBody>
                    <a:bodyPr/>
                    <a:lstStyle/>
                    <a:p>
                      <a:pPr algn="ctr"/>
                      <a:r>
                        <a:rPr lang="en-US" dirty="0" smtClean="0"/>
                        <a:t>A[3,2]</a:t>
                      </a:r>
                      <a:endParaRPr lang="en-US" dirty="0"/>
                    </a:p>
                  </a:txBody>
                  <a:tcPr anchor="ctr"/>
                </a:tc>
                <a:tc>
                  <a:txBody>
                    <a:bodyPr/>
                    <a:lstStyle/>
                    <a:p>
                      <a:pPr algn="ctr"/>
                      <a:r>
                        <a:rPr lang="en-US" dirty="0" smtClean="0"/>
                        <a:t>A[3,3]</a:t>
                      </a:r>
                      <a:endParaRPr lang="en-US" dirty="0"/>
                    </a:p>
                  </a:txBody>
                  <a:tcPr anchor="ctr"/>
                </a:tc>
              </a:tr>
            </a:tbl>
          </a:graphicData>
        </a:graphic>
      </p:graphicFrame>
    </p:spTree>
    <p:extLst>
      <p:ext uri="{BB962C8B-B14F-4D97-AF65-F5344CB8AC3E}">
        <p14:creationId xmlns:p14="http://schemas.microsoft.com/office/powerpoint/2010/main" val="211470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6"/>
                </a:solidFill>
              </a:rPr>
              <a:t>Column Major Order:</a:t>
            </a:r>
          </a:p>
          <a:p>
            <a:r>
              <a:rPr lang="en-US" dirty="0"/>
              <a:t>The elements are stored column by column i.e. </a:t>
            </a:r>
            <a:r>
              <a:rPr lang="en-US" dirty="0">
                <a:solidFill>
                  <a:schemeClr val="accent5"/>
                </a:solidFill>
                <a:latin typeface="Consolas" pitchFamily="49" charset="0"/>
                <a:cs typeface="Consolas" pitchFamily="49" charset="0"/>
              </a:rPr>
              <a:t>m</a:t>
            </a:r>
            <a:r>
              <a:rPr lang="en-US" dirty="0"/>
              <a:t> elements of the first column and stored in first </a:t>
            </a:r>
            <a:r>
              <a:rPr lang="en-US" dirty="0">
                <a:solidFill>
                  <a:schemeClr val="accent5"/>
                </a:solidFill>
                <a:latin typeface="Consolas" pitchFamily="49" charset="0"/>
                <a:cs typeface="Consolas" pitchFamily="49" charset="0"/>
              </a:rPr>
              <a:t>m</a:t>
            </a:r>
            <a:r>
              <a:rPr lang="en-US" dirty="0"/>
              <a:t> locations , elements of the second column are stored in next </a:t>
            </a:r>
            <a:r>
              <a:rPr lang="en-US" dirty="0">
                <a:solidFill>
                  <a:schemeClr val="accent5"/>
                </a:solidFill>
                <a:latin typeface="Consolas" pitchFamily="49" charset="0"/>
                <a:cs typeface="Consolas" pitchFamily="49" charset="0"/>
              </a:rPr>
              <a:t>m</a:t>
            </a:r>
            <a:r>
              <a:rPr lang="en-US" dirty="0"/>
              <a:t> locations, and so </a:t>
            </a:r>
            <a:r>
              <a:rPr lang="en-US" dirty="0" smtClean="0"/>
              <a:t>on</a:t>
            </a:r>
          </a:p>
          <a:p>
            <a:endParaRPr lang="en-US" dirty="0"/>
          </a:p>
          <a:p>
            <a:endParaRPr lang="en-US" dirty="0"/>
          </a:p>
        </p:txBody>
      </p:sp>
      <p:sp>
        <p:nvSpPr>
          <p:cNvPr id="3" name="Title 2"/>
          <p:cNvSpPr>
            <a:spLocks noGrp="1"/>
          </p:cNvSpPr>
          <p:nvPr>
            <p:ph type="title"/>
          </p:nvPr>
        </p:nvSpPr>
        <p:spPr/>
        <p:txBody>
          <a:bodyPr>
            <a:normAutofit/>
          </a:bodyPr>
          <a:lstStyle/>
          <a:p>
            <a:r>
              <a:rPr lang="en-US" sz="3600" dirty="0"/>
              <a:t>Representing </a:t>
            </a:r>
            <a:r>
              <a:rPr lang="en-US" sz="3600" dirty="0" smtClean="0"/>
              <a:t>Two-Dimensional </a:t>
            </a:r>
            <a:r>
              <a:rPr lang="en-US" sz="3600" dirty="0"/>
              <a:t>Array in Memory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77563032"/>
              </p:ext>
            </p:extLst>
          </p:nvPr>
        </p:nvGraphicFramePr>
        <p:xfrm>
          <a:off x="5257800" y="3486147"/>
          <a:ext cx="1381124" cy="2895602"/>
        </p:xfrm>
        <a:graphic>
          <a:graphicData uri="http://schemas.openxmlformats.org/drawingml/2006/table">
            <a:tbl>
              <a:tblPr firstRow="1" firstCol="1" bandRow="1">
                <a:tableStyleId>{69CF1AB2-1976-4502-BF36-3FF5EA218861}</a:tableStyleId>
              </a:tblPr>
              <a:tblGrid>
                <a:gridCol w="1381124"/>
              </a:tblGrid>
              <a:tr h="371232">
                <a:tc>
                  <a:txBody>
                    <a:bodyPr/>
                    <a:lstStyle/>
                    <a:p>
                      <a:pPr algn="ctr"/>
                      <a:r>
                        <a:rPr lang="en-CA" dirty="0" smtClean="0">
                          <a:solidFill>
                            <a:srgbClr val="C00000"/>
                          </a:solidFill>
                        </a:rPr>
                        <a:t>A</a:t>
                      </a:r>
                      <a:r>
                        <a:rPr lang="en-CA" baseline="-25000" dirty="0" smtClean="0">
                          <a:solidFill>
                            <a:srgbClr val="C00000"/>
                          </a:solidFill>
                        </a:rPr>
                        <a:t>11</a:t>
                      </a:r>
                      <a:endParaRPr lang="en-CA" baseline="-25000" dirty="0">
                        <a:solidFill>
                          <a:srgbClr val="C00000"/>
                        </a:solidFill>
                      </a:endParaRPr>
                    </a:p>
                  </a:txBody>
                  <a:tcPr marL="68580" marR="68580" marT="0" marB="0" anchor="ctr"/>
                </a:tc>
              </a:tr>
              <a:tr h="392324">
                <a:tc>
                  <a:txBody>
                    <a:bodyPr/>
                    <a:lstStyle/>
                    <a:p>
                      <a:pPr algn="ctr"/>
                      <a:r>
                        <a:rPr lang="en-CA" dirty="0" smtClean="0">
                          <a:solidFill>
                            <a:srgbClr val="C00000"/>
                          </a:solidFill>
                        </a:rPr>
                        <a:t>A</a:t>
                      </a:r>
                      <a:r>
                        <a:rPr lang="en-CA" baseline="-25000" dirty="0" smtClean="0">
                          <a:solidFill>
                            <a:srgbClr val="C00000"/>
                          </a:solidFill>
                        </a:rPr>
                        <a:t>21</a:t>
                      </a:r>
                      <a:endParaRPr lang="en-CA" baseline="-25000" dirty="0">
                        <a:solidFill>
                          <a:srgbClr val="C00000"/>
                        </a:solidFill>
                      </a:endParaRPr>
                    </a:p>
                  </a:txBody>
                  <a:tcPr marL="68580" marR="68580" marT="0" marB="0" anchor="ctr"/>
                </a:tc>
              </a:tr>
              <a:tr h="304578">
                <a:tc>
                  <a:txBody>
                    <a:bodyPr/>
                    <a:lstStyle/>
                    <a:p>
                      <a:pPr algn="ctr"/>
                      <a:r>
                        <a:rPr lang="en-CA" dirty="0" smtClean="0">
                          <a:solidFill>
                            <a:srgbClr val="C00000"/>
                          </a:solidFill>
                        </a:rPr>
                        <a:t>A</a:t>
                      </a:r>
                      <a:r>
                        <a:rPr lang="en-CA" baseline="-25000" dirty="0" smtClean="0">
                          <a:solidFill>
                            <a:srgbClr val="C00000"/>
                          </a:solidFill>
                        </a:rPr>
                        <a:t>31</a:t>
                      </a:r>
                      <a:endParaRPr lang="en-CA" baseline="-25000" dirty="0">
                        <a:solidFill>
                          <a:srgbClr val="C00000"/>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12</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22</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32</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13</a:t>
                      </a:r>
                      <a:endParaRPr lang="en-CA" baseline="-25000" dirty="0">
                        <a:solidFill>
                          <a:schemeClr val="accent2"/>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23</a:t>
                      </a:r>
                      <a:endParaRPr lang="en-CA" baseline="-25000" dirty="0">
                        <a:solidFill>
                          <a:schemeClr val="accent2"/>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33</a:t>
                      </a:r>
                      <a:endParaRPr lang="en-CA" baseline="-25000" dirty="0">
                        <a:solidFill>
                          <a:schemeClr val="accent2"/>
                        </a:solidFill>
                      </a:endParaRPr>
                    </a:p>
                  </a:txBody>
                  <a:tcPr marL="68580" marR="68580" marT="0" marB="0" anchor="ctr"/>
                </a:tc>
              </a:tr>
            </a:tbl>
          </a:graphicData>
        </a:graphic>
      </p:graphicFrame>
      <p:sp>
        <p:nvSpPr>
          <p:cNvPr id="8" name="Right Brace 7"/>
          <p:cNvSpPr/>
          <p:nvPr/>
        </p:nvSpPr>
        <p:spPr>
          <a:xfrm>
            <a:off x="6743700" y="3514724"/>
            <a:ext cx="45719" cy="1057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743700" y="4648200"/>
            <a:ext cx="45719" cy="742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6743700" y="5467350"/>
            <a:ext cx="45719" cy="828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978361" y="3858695"/>
            <a:ext cx="1514475"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rgbClr val="C00000"/>
                </a:solidFill>
              </a:rPr>
              <a:t>Column #1</a:t>
            </a:r>
          </a:p>
        </p:txBody>
      </p:sp>
      <p:sp>
        <p:nvSpPr>
          <p:cNvPr id="12" name="TextBox 11"/>
          <p:cNvSpPr txBox="1"/>
          <p:nvPr/>
        </p:nvSpPr>
        <p:spPr>
          <a:xfrm>
            <a:off x="6978361" y="4730234"/>
            <a:ext cx="1514474"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6">
                    <a:lumMod val="75000"/>
                  </a:schemeClr>
                </a:solidFill>
              </a:rPr>
              <a:t>Column #2</a:t>
            </a:r>
          </a:p>
        </p:txBody>
      </p:sp>
      <p:sp>
        <p:nvSpPr>
          <p:cNvPr id="13" name="TextBox 12"/>
          <p:cNvSpPr txBox="1"/>
          <p:nvPr/>
        </p:nvSpPr>
        <p:spPr>
          <a:xfrm>
            <a:off x="6978362" y="5697021"/>
            <a:ext cx="1514474"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2"/>
                </a:solidFill>
              </a:rPr>
              <a:t>Column #3</a:t>
            </a:r>
          </a:p>
        </p:txBody>
      </p:sp>
    </p:spTree>
    <p:extLst>
      <p:ext uri="{BB962C8B-B14F-4D97-AF65-F5344CB8AC3E}">
        <p14:creationId xmlns:p14="http://schemas.microsoft.com/office/powerpoint/2010/main" val="250879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6"/>
                </a:solidFill>
              </a:rPr>
              <a:t>Row Major Order:</a:t>
            </a:r>
          </a:p>
          <a:p>
            <a:r>
              <a:rPr lang="en-US" dirty="0" smtClean="0"/>
              <a:t>The elements </a:t>
            </a:r>
            <a:r>
              <a:rPr lang="en-US" dirty="0"/>
              <a:t>are stored row by row</a:t>
            </a:r>
            <a:r>
              <a:rPr lang="en-US" b="1" dirty="0"/>
              <a:t> </a:t>
            </a:r>
            <a:r>
              <a:rPr lang="en-US" dirty="0"/>
              <a:t>i.e. </a:t>
            </a:r>
            <a:r>
              <a:rPr lang="en-US" dirty="0">
                <a:solidFill>
                  <a:schemeClr val="accent5"/>
                </a:solidFill>
                <a:latin typeface="Consolas" pitchFamily="49" charset="0"/>
                <a:cs typeface="Consolas" pitchFamily="49" charset="0"/>
              </a:rPr>
              <a:t>n</a:t>
            </a:r>
            <a:r>
              <a:rPr lang="en-US" dirty="0"/>
              <a:t> elements of the first row and stored in first </a:t>
            </a:r>
            <a:r>
              <a:rPr lang="en-US" dirty="0">
                <a:solidFill>
                  <a:schemeClr val="accent5"/>
                </a:solidFill>
                <a:latin typeface="Consolas" pitchFamily="49" charset="0"/>
                <a:cs typeface="Consolas" pitchFamily="49" charset="0"/>
              </a:rPr>
              <a:t>n</a:t>
            </a:r>
            <a:r>
              <a:rPr lang="en-US" dirty="0"/>
              <a:t> </a:t>
            </a:r>
            <a:r>
              <a:rPr lang="en-US" dirty="0" smtClean="0"/>
              <a:t>locations, </a:t>
            </a:r>
            <a:r>
              <a:rPr lang="en-US" dirty="0"/>
              <a:t>elements of the second row are stored in next </a:t>
            </a:r>
            <a:r>
              <a:rPr lang="en-US" dirty="0">
                <a:solidFill>
                  <a:schemeClr val="accent5"/>
                </a:solidFill>
                <a:latin typeface="Consolas" pitchFamily="49" charset="0"/>
                <a:cs typeface="Consolas" pitchFamily="49" charset="0"/>
              </a:rPr>
              <a:t>n</a:t>
            </a:r>
            <a:r>
              <a:rPr lang="en-US" dirty="0"/>
              <a:t> locations, and so on.</a:t>
            </a:r>
          </a:p>
          <a:p>
            <a:endParaRPr lang="en-US" dirty="0"/>
          </a:p>
          <a:p>
            <a:endParaRPr lang="en-US" dirty="0"/>
          </a:p>
        </p:txBody>
      </p:sp>
      <p:sp>
        <p:nvSpPr>
          <p:cNvPr id="3" name="Title 2"/>
          <p:cNvSpPr>
            <a:spLocks noGrp="1"/>
          </p:cNvSpPr>
          <p:nvPr>
            <p:ph type="title"/>
          </p:nvPr>
        </p:nvSpPr>
        <p:spPr/>
        <p:txBody>
          <a:bodyPr>
            <a:normAutofit/>
          </a:bodyPr>
          <a:lstStyle/>
          <a:p>
            <a:r>
              <a:rPr lang="en-US" sz="3600" dirty="0"/>
              <a:t>Representing </a:t>
            </a:r>
            <a:r>
              <a:rPr lang="en-US" sz="3600" dirty="0" smtClean="0"/>
              <a:t>Two-Dimensional </a:t>
            </a:r>
            <a:r>
              <a:rPr lang="en-US" sz="3600" dirty="0"/>
              <a:t>Array in Memory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43</a:t>
            </a:fld>
            <a:endParaRPr lang="en-US"/>
          </a:p>
        </p:txBody>
      </p:sp>
      <p:sp>
        <p:nvSpPr>
          <p:cNvPr id="8" name="Right Brace 7"/>
          <p:cNvSpPr/>
          <p:nvPr/>
        </p:nvSpPr>
        <p:spPr>
          <a:xfrm>
            <a:off x="6743700" y="3514724"/>
            <a:ext cx="45719" cy="1057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743700" y="4648200"/>
            <a:ext cx="45719" cy="742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6743700" y="5467350"/>
            <a:ext cx="45719" cy="828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030316" y="3858695"/>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rgbClr val="C00000"/>
                </a:solidFill>
              </a:rPr>
              <a:t>Row #1</a:t>
            </a:r>
          </a:p>
        </p:txBody>
      </p:sp>
      <p:sp>
        <p:nvSpPr>
          <p:cNvPr id="14" name="TextBox 13"/>
          <p:cNvSpPr txBox="1"/>
          <p:nvPr/>
        </p:nvSpPr>
        <p:spPr>
          <a:xfrm>
            <a:off x="7030316" y="5697021"/>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2"/>
                </a:solidFill>
              </a:rPr>
              <a:t>Row #3</a:t>
            </a:r>
          </a:p>
        </p:txBody>
      </p:sp>
      <p:sp>
        <p:nvSpPr>
          <p:cNvPr id="15" name="TextBox 14"/>
          <p:cNvSpPr txBox="1"/>
          <p:nvPr/>
        </p:nvSpPr>
        <p:spPr>
          <a:xfrm>
            <a:off x="7030316" y="4835009"/>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6">
                    <a:lumMod val="75000"/>
                  </a:schemeClr>
                </a:solidFill>
              </a:rPr>
              <a:t>Row #2</a:t>
            </a:r>
          </a:p>
        </p:txBody>
      </p:sp>
      <p:graphicFrame>
        <p:nvGraphicFramePr>
          <p:cNvPr id="16" name="Table 15"/>
          <p:cNvGraphicFramePr>
            <a:graphicFrameLocks noGrp="1"/>
          </p:cNvGraphicFramePr>
          <p:nvPr>
            <p:extLst>
              <p:ext uri="{D42A27DB-BD31-4B8C-83A1-F6EECF244321}">
                <p14:modId xmlns:p14="http://schemas.microsoft.com/office/powerpoint/2010/main" val="621019057"/>
              </p:ext>
            </p:extLst>
          </p:nvPr>
        </p:nvGraphicFramePr>
        <p:xfrm>
          <a:off x="5257800" y="3486147"/>
          <a:ext cx="1381124" cy="2895602"/>
        </p:xfrm>
        <a:graphic>
          <a:graphicData uri="http://schemas.openxmlformats.org/drawingml/2006/table">
            <a:tbl>
              <a:tblPr firstRow="1" firstCol="1" bandRow="1">
                <a:tableStyleId>{69CF1AB2-1976-4502-BF36-3FF5EA218861}</a:tableStyleId>
              </a:tblPr>
              <a:tblGrid>
                <a:gridCol w="1381124"/>
              </a:tblGrid>
              <a:tr h="371232">
                <a:tc>
                  <a:txBody>
                    <a:bodyPr/>
                    <a:lstStyle/>
                    <a:p>
                      <a:pPr algn="ctr"/>
                      <a:r>
                        <a:rPr lang="en-CA" dirty="0" smtClean="0">
                          <a:solidFill>
                            <a:srgbClr val="C00000"/>
                          </a:solidFill>
                        </a:rPr>
                        <a:t>A</a:t>
                      </a:r>
                      <a:r>
                        <a:rPr lang="en-CA" baseline="-25000" dirty="0" smtClean="0">
                          <a:solidFill>
                            <a:srgbClr val="C00000"/>
                          </a:solidFill>
                        </a:rPr>
                        <a:t>11</a:t>
                      </a:r>
                      <a:endParaRPr lang="en-CA" baseline="-25000" dirty="0">
                        <a:solidFill>
                          <a:srgbClr val="C00000"/>
                        </a:solidFill>
                      </a:endParaRPr>
                    </a:p>
                  </a:txBody>
                  <a:tcPr marL="68580" marR="68580" marT="0" marB="0" anchor="ctr"/>
                </a:tc>
              </a:tr>
              <a:tr h="392324">
                <a:tc>
                  <a:txBody>
                    <a:bodyPr/>
                    <a:lstStyle/>
                    <a:p>
                      <a:pPr algn="ctr"/>
                      <a:r>
                        <a:rPr lang="en-CA" dirty="0" smtClean="0">
                          <a:solidFill>
                            <a:srgbClr val="C00000"/>
                          </a:solidFill>
                        </a:rPr>
                        <a:t>A</a:t>
                      </a:r>
                      <a:r>
                        <a:rPr lang="en-CA" baseline="-25000" dirty="0" smtClean="0">
                          <a:solidFill>
                            <a:srgbClr val="C00000"/>
                          </a:solidFill>
                        </a:rPr>
                        <a:t>12</a:t>
                      </a:r>
                      <a:endParaRPr lang="en-CA" baseline="-25000" dirty="0">
                        <a:solidFill>
                          <a:srgbClr val="C00000"/>
                        </a:solidFill>
                      </a:endParaRPr>
                    </a:p>
                  </a:txBody>
                  <a:tcPr marL="68580" marR="68580" marT="0" marB="0" anchor="ctr"/>
                </a:tc>
              </a:tr>
              <a:tr h="304578">
                <a:tc>
                  <a:txBody>
                    <a:bodyPr/>
                    <a:lstStyle/>
                    <a:p>
                      <a:pPr algn="ctr"/>
                      <a:r>
                        <a:rPr lang="en-CA" dirty="0" smtClean="0">
                          <a:solidFill>
                            <a:srgbClr val="C00000"/>
                          </a:solidFill>
                        </a:rPr>
                        <a:t>A</a:t>
                      </a:r>
                      <a:r>
                        <a:rPr lang="en-CA" baseline="-25000" dirty="0" smtClean="0">
                          <a:solidFill>
                            <a:srgbClr val="C00000"/>
                          </a:solidFill>
                        </a:rPr>
                        <a:t>13</a:t>
                      </a:r>
                      <a:endParaRPr lang="en-CA" baseline="-25000" dirty="0">
                        <a:solidFill>
                          <a:srgbClr val="C00000"/>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21</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22</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6">
                              <a:lumMod val="75000"/>
                            </a:schemeClr>
                          </a:solidFill>
                        </a:rPr>
                        <a:t>A</a:t>
                      </a:r>
                      <a:r>
                        <a:rPr lang="en-CA" baseline="-25000" dirty="0" smtClean="0">
                          <a:solidFill>
                            <a:schemeClr val="accent6">
                              <a:lumMod val="75000"/>
                            </a:schemeClr>
                          </a:solidFill>
                        </a:rPr>
                        <a:t>23</a:t>
                      </a:r>
                      <a:endParaRPr lang="en-CA" baseline="-25000" dirty="0">
                        <a:solidFill>
                          <a:schemeClr val="accent6">
                            <a:lumMod val="75000"/>
                          </a:schemeClr>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31</a:t>
                      </a:r>
                      <a:endParaRPr lang="en-CA" baseline="-25000" dirty="0">
                        <a:solidFill>
                          <a:schemeClr val="accent2"/>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32</a:t>
                      </a:r>
                      <a:endParaRPr lang="en-CA" baseline="-25000" dirty="0">
                        <a:solidFill>
                          <a:schemeClr val="accent2"/>
                        </a:solidFill>
                      </a:endParaRPr>
                    </a:p>
                  </a:txBody>
                  <a:tcPr marL="68580" marR="68580" marT="0" marB="0" anchor="ctr"/>
                </a:tc>
              </a:tr>
              <a:tr h="304578">
                <a:tc>
                  <a:txBody>
                    <a:bodyPr/>
                    <a:lstStyle/>
                    <a:p>
                      <a:pPr algn="ctr"/>
                      <a:r>
                        <a:rPr lang="en-CA" dirty="0" smtClean="0">
                          <a:solidFill>
                            <a:schemeClr val="accent2"/>
                          </a:solidFill>
                        </a:rPr>
                        <a:t>A</a:t>
                      </a:r>
                      <a:r>
                        <a:rPr lang="en-CA" baseline="-25000" dirty="0" smtClean="0">
                          <a:solidFill>
                            <a:schemeClr val="accent2"/>
                          </a:solidFill>
                        </a:rPr>
                        <a:t>33</a:t>
                      </a:r>
                      <a:endParaRPr lang="en-CA" baseline="-25000" dirty="0">
                        <a:solidFill>
                          <a:schemeClr val="accent2"/>
                        </a:solidFill>
                      </a:endParaRPr>
                    </a:p>
                  </a:txBody>
                  <a:tcPr marL="68580" marR="68580" marT="0" marB="0" anchor="ctr"/>
                </a:tc>
              </a:tr>
            </a:tbl>
          </a:graphicData>
        </a:graphic>
      </p:graphicFrame>
    </p:spTree>
    <p:extLst>
      <p:ext uri="{BB962C8B-B14F-4D97-AF65-F5344CB8AC3E}">
        <p14:creationId xmlns:p14="http://schemas.microsoft.com/office/powerpoint/2010/main" val="39483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120000"/>
              </a:lnSpc>
            </a:pPr>
            <a:r>
              <a:rPr lang="en-US" dirty="0"/>
              <a:t>Like linear array, system keeps track of the address of first element only i.e. the base address of the array.</a:t>
            </a:r>
          </a:p>
          <a:p>
            <a:pPr>
              <a:lnSpc>
                <a:spcPct val="120000"/>
              </a:lnSpc>
            </a:pPr>
            <a:r>
              <a:rPr lang="en-US" dirty="0"/>
              <a:t>Using the base address, the computer computes the address of the element in the </a:t>
            </a:r>
            <a:r>
              <a:rPr lang="en-US" dirty="0" err="1" smtClean="0">
                <a:solidFill>
                  <a:schemeClr val="accent5"/>
                </a:solidFill>
                <a:latin typeface="Consolas" pitchFamily="49" charset="0"/>
                <a:cs typeface="Consolas" pitchFamily="49" charset="0"/>
              </a:rPr>
              <a:t>J</a:t>
            </a:r>
            <a:r>
              <a:rPr lang="en-US" baseline="30000" dirty="0" err="1" smtClean="0">
                <a:solidFill>
                  <a:schemeClr val="accent5"/>
                </a:solidFill>
                <a:latin typeface="Consolas" pitchFamily="49" charset="0"/>
                <a:cs typeface="Consolas" pitchFamily="49" charset="0"/>
              </a:rPr>
              <a:t>th</a:t>
            </a:r>
            <a:r>
              <a:rPr lang="en-US" dirty="0" smtClean="0"/>
              <a:t> </a:t>
            </a:r>
            <a:r>
              <a:rPr lang="en-US" dirty="0"/>
              <a:t>row and </a:t>
            </a:r>
            <a:r>
              <a:rPr lang="en-US" dirty="0" err="1" smtClean="0">
                <a:solidFill>
                  <a:schemeClr val="accent5"/>
                </a:solidFill>
                <a:latin typeface="Consolas" pitchFamily="49" charset="0"/>
                <a:cs typeface="Consolas" pitchFamily="49" charset="0"/>
              </a:rPr>
              <a:t>K</a:t>
            </a:r>
            <a:r>
              <a:rPr lang="en-US" baseline="30000" dirty="0" err="1" smtClean="0">
                <a:solidFill>
                  <a:schemeClr val="accent5"/>
                </a:solidFill>
                <a:latin typeface="Consolas" pitchFamily="49" charset="0"/>
                <a:cs typeface="Consolas" pitchFamily="49" charset="0"/>
              </a:rPr>
              <a:t>th</a:t>
            </a:r>
            <a:r>
              <a:rPr lang="en-US" dirty="0" smtClean="0"/>
              <a:t> </a:t>
            </a:r>
            <a:r>
              <a:rPr lang="en-US" dirty="0"/>
              <a:t>column, i.e. , </a:t>
            </a:r>
            <a:r>
              <a:rPr lang="en-US" dirty="0">
                <a:solidFill>
                  <a:schemeClr val="accent5"/>
                </a:solidFill>
                <a:latin typeface="Consolas" pitchFamily="49" charset="0"/>
                <a:cs typeface="Consolas" pitchFamily="49" charset="0"/>
              </a:rPr>
              <a:t>LOC(A[J][K])</a:t>
            </a:r>
            <a:r>
              <a:rPr lang="en-US" dirty="0"/>
              <a:t>.</a:t>
            </a:r>
          </a:p>
          <a:p>
            <a:pPr>
              <a:lnSpc>
                <a:spcPct val="120000"/>
              </a:lnSpc>
            </a:pPr>
            <a:r>
              <a:rPr lang="en-US" b="1" dirty="0">
                <a:solidFill>
                  <a:schemeClr val="accent6"/>
                </a:solidFill>
              </a:rPr>
              <a:t>Column Major </a:t>
            </a:r>
            <a:r>
              <a:rPr lang="en-US" b="1" dirty="0" smtClean="0">
                <a:solidFill>
                  <a:schemeClr val="accent6"/>
                </a:solidFill>
              </a:rPr>
              <a:t>Order: </a:t>
            </a:r>
            <a:endParaRPr lang="en-US" dirty="0">
              <a:solidFill>
                <a:schemeClr val="accent6"/>
              </a:solidFill>
            </a:endParaRPr>
          </a:p>
          <a:p>
            <a:pPr lvl="1">
              <a:lnSpc>
                <a:spcPct val="120000"/>
              </a:lnSpc>
              <a:spcAft>
                <a:spcPts val="1200"/>
              </a:spcAft>
            </a:pPr>
            <a:r>
              <a:rPr lang="en-US" dirty="0" smtClean="0"/>
              <a:t>If </a:t>
            </a:r>
            <a:r>
              <a:rPr lang="en-US" dirty="0"/>
              <a:t>the elements of the array are stored column </a:t>
            </a:r>
            <a:r>
              <a:rPr lang="en-US" dirty="0" smtClean="0"/>
              <a:t>wise, </a:t>
            </a:r>
            <a:r>
              <a:rPr lang="en-US" dirty="0"/>
              <a:t>then the address of other elements can be calculated using following formula</a:t>
            </a:r>
            <a:r>
              <a:rPr lang="en-US" dirty="0" smtClean="0"/>
              <a:t>: (</a:t>
            </a:r>
            <a:r>
              <a:rPr lang="en-US" b="1" dirty="0" smtClean="0">
                <a:solidFill>
                  <a:schemeClr val="accent2"/>
                </a:solidFill>
              </a:rPr>
              <a:t>m</a:t>
            </a:r>
            <a:r>
              <a:rPr lang="en-US" dirty="0" smtClean="0"/>
              <a:t> is no. of rows)</a:t>
            </a:r>
            <a:endParaRPr lang="en-US" dirty="0"/>
          </a:p>
          <a:p>
            <a:pPr marL="0" indent="0" algn="ctr">
              <a:lnSpc>
                <a:spcPct val="120000"/>
              </a:lnSpc>
              <a:buNone/>
            </a:pPr>
            <a:r>
              <a:rPr lang="en-US" sz="2600" b="1" dirty="0" smtClean="0">
                <a:solidFill>
                  <a:schemeClr val="accent5"/>
                </a:solidFill>
                <a:latin typeface="Consolas" pitchFamily="49" charset="0"/>
                <a:cs typeface="Consolas" pitchFamily="49" charset="0"/>
              </a:rPr>
              <a:t>LOC(A[J</a:t>
            </a:r>
            <a:r>
              <a:rPr lang="en-US" sz="2600" b="1" dirty="0">
                <a:solidFill>
                  <a:schemeClr val="accent5"/>
                </a:solidFill>
                <a:latin typeface="Consolas" pitchFamily="49" charset="0"/>
                <a:cs typeface="Consolas" pitchFamily="49" charset="0"/>
              </a:rPr>
              <a:t>][K]) = </a:t>
            </a:r>
            <a:r>
              <a:rPr lang="en-US" sz="2600" b="1" dirty="0" smtClean="0">
                <a:solidFill>
                  <a:schemeClr val="accent5"/>
                </a:solidFill>
                <a:latin typeface="Consolas" pitchFamily="49" charset="0"/>
                <a:cs typeface="Consolas" pitchFamily="49" charset="0"/>
              </a:rPr>
              <a:t>Base of </a:t>
            </a:r>
            <a:r>
              <a:rPr lang="en-US" sz="2600" b="1" dirty="0">
                <a:solidFill>
                  <a:schemeClr val="accent5"/>
                </a:solidFill>
                <a:latin typeface="Consolas" pitchFamily="49" charset="0"/>
                <a:cs typeface="Consolas" pitchFamily="49" charset="0"/>
              </a:rPr>
              <a:t>A + </a:t>
            </a:r>
            <a:r>
              <a:rPr lang="en-US" sz="2600" b="1" dirty="0" smtClean="0">
                <a:solidFill>
                  <a:schemeClr val="accent5"/>
                </a:solidFill>
                <a:latin typeface="Consolas" pitchFamily="49" charset="0"/>
                <a:cs typeface="Consolas" pitchFamily="49" charset="0"/>
              </a:rPr>
              <a:t>W[ M </a:t>
            </a:r>
            <a:r>
              <a:rPr lang="en-US" sz="2600" b="1" dirty="0">
                <a:solidFill>
                  <a:schemeClr val="accent5"/>
                </a:solidFill>
                <a:latin typeface="Consolas" pitchFamily="49" charset="0"/>
                <a:cs typeface="Consolas" pitchFamily="49" charset="0"/>
              </a:rPr>
              <a:t>( K - 1) + ( J – 1 </a:t>
            </a:r>
            <a:r>
              <a:rPr lang="en-US" sz="2600" b="1" dirty="0" smtClean="0">
                <a:solidFill>
                  <a:schemeClr val="accent5"/>
                </a:solidFill>
                <a:latin typeface="Consolas" pitchFamily="49" charset="0"/>
                <a:cs typeface="Consolas" pitchFamily="49" charset="0"/>
              </a:rPr>
              <a:t>) ]</a:t>
            </a:r>
            <a:endParaRPr lang="en-US" sz="2600" dirty="0">
              <a:solidFill>
                <a:schemeClr val="accent5"/>
              </a:solidFill>
              <a:latin typeface="Consolas" pitchFamily="49" charset="0"/>
              <a:cs typeface="Consolas" pitchFamily="49" charset="0"/>
            </a:endParaRPr>
          </a:p>
          <a:p>
            <a:pPr>
              <a:lnSpc>
                <a:spcPct val="120000"/>
              </a:lnSpc>
            </a:pPr>
            <a:r>
              <a:rPr lang="en-US" b="1" dirty="0">
                <a:solidFill>
                  <a:schemeClr val="accent6"/>
                </a:solidFill>
              </a:rPr>
              <a:t>Row Major </a:t>
            </a:r>
            <a:r>
              <a:rPr lang="en-US" b="1" dirty="0" smtClean="0">
                <a:solidFill>
                  <a:schemeClr val="accent6"/>
                </a:solidFill>
              </a:rPr>
              <a:t>Order :</a:t>
            </a:r>
            <a:endParaRPr lang="en-US" dirty="0">
              <a:solidFill>
                <a:schemeClr val="accent6"/>
              </a:solidFill>
            </a:endParaRPr>
          </a:p>
          <a:p>
            <a:pPr lvl="1">
              <a:lnSpc>
                <a:spcPct val="120000"/>
              </a:lnSpc>
              <a:spcAft>
                <a:spcPts val="1200"/>
              </a:spcAft>
            </a:pPr>
            <a:r>
              <a:rPr lang="en-US" dirty="0" smtClean="0"/>
              <a:t>If </a:t>
            </a:r>
            <a:r>
              <a:rPr lang="en-US" dirty="0"/>
              <a:t>the elements of the array are stored row </a:t>
            </a:r>
            <a:r>
              <a:rPr lang="en-US" dirty="0" smtClean="0"/>
              <a:t>wise, </a:t>
            </a:r>
            <a:r>
              <a:rPr lang="en-US" dirty="0"/>
              <a:t>then the address of other elements can be calculated using following formula</a:t>
            </a:r>
            <a:r>
              <a:rPr lang="en-US" dirty="0" smtClean="0"/>
              <a:t>: (</a:t>
            </a:r>
            <a:r>
              <a:rPr lang="en-US" b="1" dirty="0" smtClean="0">
                <a:solidFill>
                  <a:schemeClr val="accent2"/>
                </a:solidFill>
              </a:rPr>
              <a:t>n</a:t>
            </a:r>
            <a:r>
              <a:rPr lang="en-US" dirty="0" smtClean="0"/>
              <a:t> is no. of columns)</a:t>
            </a:r>
            <a:endParaRPr lang="en-US" dirty="0"/>
          </a:p>
          <a:p>
            <a:pPr marL="0" indent="0" algn="ctr">
              <a:lnSpc>
                <a:spcPct val="120000"/>
              </a:lnSpc>
              <a:buNone/>
            </a:pPr>
            <a:r>
              <a:rPr lang="en-US" sz="2600" b="1" dirty="0" smtClean="0">
                <a:solidFill>
                  <a:schemeClr val="accent5"/>
                </a:solidFill>
                <a:latin typeface="Consolas" pitchFamily="49" charset="0"/>
                <a:cs typeface="Consolas" pitchFamily="49" charset="0"/>
              </a:rPr>
              <a:t>LOC(A[J</a:t>
            </a:r>
            <a:r>
              <a:rPr lang="en-US" sz="2600" b="1" dirty="0">
                <a:solidFill>
                  <a:schemeClr val="accent5"/>
                </a:solidFill>
                <a:latin typeface="Consolas" pitchFamily="49" charset="0"/>
                <a:cs typeface="Consolas" pitchFamily="49" charset="0"/>
              </a:rPr>
              <a:t>][K]) = </a:t>
            </a:r>
            <a:r>
              <a:rPr lang="en-US" sz="2600" b="1" dirty="0" smtClean="0">
                <a:solidFill>
                  <a:schemeClr val="accent5"/>
                </a:solidFill>
                <a:latin typeface="Consolas" pitchFamily="49" charset="0"/>
                <a:cs typeface="Consolas" pitchFamily="49" charset="0"/>
              </a:rPr>
              <a:t>Base of </a:t>
            </a:r>
            <a:r>
              <a:rPr lang="en-US" sz="2600" b="1" dirty="0">
                <a:solidFill>
                  <a:schemeClr val="accent5"/>
                </a:solidFill>
                <a:latin typeface="Consolas" pitchFamily="49" charset="0"/>
                <a:cs typeface="Consolas" pitchFamily="49" charset="0"/>
              </a:rPr>
              <a:t>A + </a:t>
            </a:r>
            <a:r>
              <a:rPr lang="en-US" sz="2600" b="1" dirty="0" smtClean="0">
                <a:solidFill>
                  <a:schemeClr val="accent5"/>
                </a:solidFill>
                <a:latin typeface="Consolas" pitchFamily="49" charset="0"/>
                <a:cs typeface="Consolas" pitchFamily="49" charset="0"/>
              </a:rPr>
              <a:t>W[ N </a:t>
            </a:r>
            <a:r>
              <a:rPr lang="en-US" sz="2600" b="1" dirty="0">
                <a:solidFill>
                  <a:schemeClr val="accent5"/>
                </a:solidFill>
                <a:latin typeface="Consolas" pitchFamily="49" charset="0"/>
                <a:cs typeface="Consolas" pitchFamily="49" charset="0"/>
              </a:rPr>
              <a:t>( J – 1 ) + (K – 1 </a:t>
            </a:r>
            <a:r>
              <a:rPr lang="en-US" sz="2600" b="1" dirty="0" smtClean="0">
                <a:solidFill>
                  <a:schemeClr val="accent5"/>
                </a:solidFill>
                <a:latin typeface="Consolas" pitchFamily="49" charset="0"/>
                <a:cs typeface="Consolas" pitchFamily="49" charset="0"/>
              </a:rPr>
              <a:t>) ]</a:t>
            </a:r>
            <a:endParaRPr lang="en-US" sz="2600" dirty="0">
              <a:solidFill>
                <a:schemeClr val="accent5"/>
              </a:solidFill>
              <a:latin typeface="Consolas" pitchFamily="49" charset="0"/>
              <a:cs typeface="Consolas" pitchFamily="49" charset="0"/>
            </a:endParaRPr>
          </a:p>
        </p:txBody>
      </p:sp>
      <p:sp>
        <p:nvSpPr>
          <p:cNvPr id="3" name="Title 2"/>
          <p:cNvSpPr>
            <a:spLocks noGrp="1"/>
          </p:cNvSpPr>
          <p:nvPr>
            <p:ph type="title"/>
          </p:nvPr>
        </p:nvSpPr>
        <p:spPr/>
        <p:txBody>
          <a:bodyPr>
            <a:normAutofit/>
          </a:bodyPr>
          <a:lstStyle/>
          <a:p>
            <a:r>
              <a:rPr lang="en-US" sz="3600" dirty="0"/>
              <a:t>Representing </a:t>
            </a:r>
            <a:r>
              <a:rPr lang="en-US" sz="3600" dirty="0" smtClean="0"/>
              <a:t>Two-Dimensional </a:t>
            </a:r>
            <a:r>
              <a:rPr lang="en-US" sz="3600" dirty="0"/>
              <a:t>Array in Memory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44</a:t>
            </a:fld>
            <a:endParaRPr lang="en-US"/>
          </a:p>
        </p:txBody>
      </p:sp>
    </p:spTree>
    <p:extLst>
      <p:ext uri="{BB962C8B-B14F-4D97-AF65-F5344CB8AC3E}">
        <p14:creationId xmlns:p14="http://schemas.microsoft.com/office/powerpoint/2010/main" val="207595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378226"/>
            <a:ext cx="7516091" cy="4798737"/>
          </a:xfrm>
        </p:spPr>
        <p:txBody>
          <a:bodyPr>
            <a:normAutofit fontScale="92500" lnSpcReduction="10000"/>
          </a:bodyPr>
          <a:lstStyle/>
          <a:p>
            <a:pPr>
              <a:lnSpc>
                <a:spcPct val="120000"/>
              </a:lnSpc>
            </a:pPr>
            <a:r>
              <a:rPr lang="en-CA" sz="1800" b="1" dirty="0">
                <a:solidFill>
                  <a:schemeClr val="accent6"/>
                </a:solidFill>
              </a:rPr>
              <a:t>Consider  the  </a:t>
            </a:r>
            <a:r>
              <a:rPr lang="en-CA" sz="1800" b="1" dirty="0" smtClean="0">
                <a:solidFill>
                  <a:schemeClr val="accent6"/>
                </a:solidFill>
              </a:rPr>
              <a:t>3  </a:t>
            </a:r>
            <a:r>
              <a:rPr lang="en-CA" sz="1800" b="1" dirty="0">
                <a:solidFill>
                  <a:schemeClr val="accent6"/>
                </a:solidFill>
              </a:rPr>
              <a:t>x  </a:t>
            </a:r>
            <a:r>
              <a:rPr lang="en-CA" sz="1800" b="1" dirty="0" smtClean="0">
                <a:solidFill>
                  <a:schemeClr val="accent6"/>
                </a:solidFill>
              </a:rPr>
              <a:t>3  </a:t>
            </a:r>
            <a:r>
              <a:rPr lang="en-CA" sz="1800" b="1" dirty="0">
                <a:solidFill>
                  <a:schemeClr val="accent6"/>
                </a:solidFill>
              </a:rPr>
              <a:t>matrix  array  </a:t>
            </a:r>
            <a:r>
              <a:rPr lang="en-CA" sz="1800" b="1" dirty="0" smtClean="0">
                <a:solidFill>
                  <a:schemeClr val="accent6"/>
                </a:solidFill>
              </a:rPr>
              <a:t>A.   </a:t>
            </a:r>
            <a:r>
              <a:rPr lang="en-CA" sz="1800" b="1" dirty="0">
                <a:solidFill>
                  <a:schemeClr val="accent6"/>
                </a:solidFill>
              </a:rPr>
              <a:t>Suppose </a:t>
            </a:r>
            <a:r>
              <a:rPr lang="en-CA" sz="1800" b="1" dirty="0" smtClean="0">
                <a:solidFill>
                  <a:schemeClr val="accent6"/>
                </a:solidFill>
              </a:rPr>
              <a:t>Base(A) </a:t>
            </a:r>
            <a:r>
              <a:rPr lang="en-CA" sz="1800" b="1" dirty="0">
                <a:solidFill>
                  <a:schemeClr val="accent6"/>
                </a:solidFill>
              </a:rPr>
              <a:t>= 200 and there are w = 4 words per memory cell. Further  more let the </a:t>
            </a:r>
            <a:r>
              <a:rPr lang="en-CA" sz="1800" b="1" dirty="0" smtClean="0">
                <a:solidFill>
                  <a:schemeClr val="accent6"/>
                </a:solidFill>
              </a:rPr>
              <a:t>programming </a:t>
            </a:r>
            <a:r>
              <a:rPr lang="en-CA" sz="1800" b="1" dirty="0">
                <a:solidFill>
                  <a:schemeClr val="accent6"/>
                </a:solidFill>
              </a:rPr>
              <a:t>language stores two-dimensional arrays using row-major order. Then the </a:t>
            </a:r>
            <a:r>
              <a:rPr lang="en-CA" sz="1800" b="1" dirty="0" smtClean="0">
                <a:solidFill>
                  <a:schemeClr val="accent6"/>
                </a:solidFill>
              </a:rPr>
              <a:t>address </a:t>
            </a:r>
            <a:r>
              <a:rPr lang="en-CA" sz="1800" b="1" dirty="0">
                <a:solidFill>
                  <a:schemeClr val="accent6"/>
                </a:solidFill>
              </a:rPr>
              <a:t>of </a:t>
            </a:r>
            <a:r>
              <a:rPr lang="en-CA" sz="1800" b="1" dirty="0" smtClean="0">
                <a:solidFill>
                  <a:schemeClr val="accent6"/>
                </a:solidFill>
              </a:rPr>
              <a:t>A[2,3] will be:</a:t>
            </a:r>
          </a:p>
          <a:p>
            <a:pPr>
              <a:lnSpc>
                <a:spcPct val="120000"/>
              </a:lnSpc>
            </a:pPr>
            <a:r>
              <a:rPr lang="en-US" sz="1800" b="1" dirty="0">
                <a:solidFill>
                  <a:schemeClr val="accent6"/>
                </a:solidFill>
              </a:rPr>
              <a:t>Row Major Order :</a:t>
            </a:r>
            <a:endParaRPr lang="en-US" sz="1800" dirty="0">
              <a:solidFill>
                <a:schemeClr val="accent6"/>
              </a:solidFill>
            </a:endParaRPr>
          </a:p>
          <a:p>
            <a:pPr marL="0" indent="0">
              <a:lnSpc>
                <a:spcPct val="120000"/>
              </a:lnSpc>
              <a:buNone/>
            </a:pPr>
            <a:r>
              <a:rPr lang="en-US" sz="1600" dirty="0" smtClean="0">
                <a:solidFill>
                  <a:schemeClr val="accent5"/>
                </a:solidFill>
                <a:latin typeface="Consolas" pitchFamily="49" charset="0"/>
                <a:cs typeface="Consolas" pitchFamily="49" charset="0"/>
              </a:rPr>
              <a:t>	</a:t>
            </a:r>
            <a:r>
              <a:rPr lang="en-US" sz="1500" dirty="0" smtClean="0">
                <a:solidFill>
                  <a:schemeClr val="accent5"/>
                </a:solidFill>
                <a:latin typeface="Consolas" pitchFamily="49" charset="0"/>
                <a:cs typeface="Consolas" pitchFamily="49" charset="0"/>
              </a:rPr>
              <a:t>LOC(A[J</a:t>
            </a:r>
            <a:r>
              <a:rPr lang="en-US" sz="1500" dirty="0">
                <a:solidFill>
                  <a:schemeClr val="accent5"/>
                </a:solidFill>
                <a:latin typeface="Consolas" pitchFamily="49" charset="0"/>
                <a:cs typeface="Consolas" pitchFamily="49" charset="0"/>
              </a:rPr>
              <a:t>][K]) = Base of A + W[ </a:t>
            </a:r>
            <a:r>
              <a:rPr lang="en-US" sz="1500" dirty="0" smtClean="0">
                <a:solidFill>
                  <a:schemeClr val="accent5"/>
                </a:solidFill>
                <a:latin typeface="Consolas" pitchFamily="49" charset="0"/>
                <a:cs typeface="Consolas" pitchFamily="49" charset="0"/>
              </a:rPr>
              <a:t>N </a:t>
            </a:r>
            <a:r>
              <a:rPr lang="en-US" sz="1500" dirty="0">
                <a:solidFill>
                  <a:schemeClr val="accent5"/>
                </a:solidFill>
                <a:latin typeface="Consolas" pitchFamily="49" charset="0"/>
                <a:cs typeface="Consolas" pitchFamily="49" charset="0"/>
              </a:rPr>
              <a:t>( J – 1 ) + (K – 1 ) ]</a:t>
            </a:r>
          </a:p>
          <a:p>
            <a:pPr marL="0" indent="0">
              <a:lnSpc>
                <a:spcPct val="120000"/>
              </a:lnSpc>
              <a:buNone/>
            </a:pPr>
            <a:r>
              <a:rPr lang="en-US" sz="1500" dirty="0" smtClean="0">
                <a:solidFill>
                  <a:schemeClr val="accent5"/>
                </a:solidFill>
                <a:latin typeface="Consolas" pitchFamily="49" charset="0"/>
                <a:cs typeface="Consolas" pitchFamily="49" charset="0"/>
              </a:rPr>
              <a:t>	LOC(A[2,3</a:t>
            </a:r>
            <a:r>
              <a:rPr lang="en-US" sz="1500" dirty="0">
                <a:solidFill>
                  <a:schemeClr val="accent5"/>
                </a:solidFill>
                <a:latin typeface="Consolas" pitchFamily="49" charset="0"/>
                <a:cs typeface="Consolas" pitchFamily="49" charset="0"/>
              </a:rPr>
              <a:t>]) = 200 + </a:t>
            </a:r>
            <a:r>
              <a:rPr lang="en-US" sz="1500" dirty="0" smtClean="0">
                <a:solidFill>
                  <a:schemeClr val="accent5"/>
                </a:solidFill>
                <a:latin typeface="Consolas" pitchFamily="49" charset="0"/>
                <a:cs typeface="Consolas" pitchFamily="49" charset="0"/>
              </a:rPr>
              <a:t>4[3(2 </a:t>
            </a:r>
            <a:r>
              <a:rPr lang="en-US" sz="1500" dirty="0">
                <a:solidFill>
                  <a:schemeClr val="accent5"/>
                </a:solidFill>
                <a:latin typeface="Consolas" pitchFamily="49" charset="0"/>
                <a:cs typeface="Consolas" pitchFamily="49" charset="0"/>
              </a:rPr>
              <a:t>-1) + (3 -1)] = 200 + </a:t>
            </a:r>
            <a:r>
              <a:rPr lang="en-US" sz="1500" dirty="0" smtClean="0">
                <a:solidFill>
                  <a:schemeClr val="accent5"/>
                </a:solidFill>
                <a:latin typeface="Consolas" pitchFamily="49" charset="0"/>
                <a:cs typeface="Consolas" pitchFamily="49" charset="0"/>
              </a:rPr>
              <a:t>4[5] </a:t>
            </a:r>
          </a:p>
          <a:p>
            <a:pPr marL="0" indent="0">
              <a:lnSpc>
                <a:spcPct val="120000"/>
              </a:lnSpc>
              <a:buNone/>
            </a:pPr>
            <a:r>
              <a:rPr lang="en-US" sz="1500" dirty="0">
                <a:solidFill>
                  <a:schemeClr val="accent5"/>
                </a:solidFill>
                <a:latin typeface="Consolas" pitchFamily="49" charset="0"/>
                <a:cs typeface="Consolas" pitchFamily="49" charset="0"/>
              </a:rPr>
              <a:t>	</a:t>
            </a:r>
            <a:r>
              <a:rPr lang="en-US" sz="1500" dirty="0" smtClean="0">
                <a:solidFill>
                  <a:schemeClr val="accent5"/>
                </a:solidFill>
                <a:latin typeface="Consolas" pitchFamily="49" charset="0"/>
                <a:cs typeface="Consolas" pitchFamily="49" charset="0"/>
              </a:rPr>
              <a:t>	   = 220</a:t>
            </a:r>
            <a:endParaRPr lang="en-US" sz="1500" dirty="0">
              <a:solidFill>
                <a:schemeClr val="accent5"/>
              </a:solidFill>
              <a:latin typeface="Consolas" pitchFamily="49" charset="0"/>
              <a:cs typeface="Consolas" pitchFamily="49" charset="0"/>
            </a:endParaRPr>
          </a:p>
          <a:p>
            <a:pPr>
              <a:lnSpc>
                <a:spcPct val="120000"/>
              </a:lnSpc>
            </a:pPr>
            <a:endParaRPr lang="en-US" sz="1800" b="1" dirty="0" smtClean="0">
              <a:solidFill>
                <a:schemeClr val="accent6"/>
              </a:solidFill>
            </a:endParaRPr>
          </a:p>
          <a:p>
            <a:pPr>
              <a:lnSpc>
                <a:spcPct val="120000"/>
              </a:lnSpc>
            </a:pPr>
            <a:r>
              <a:rPr lang="en-US" sz="1800" b="1" dirty="0" smtClean="0">
                <a:solidFill>
                  <a:schemeClr val="accent6"/>
                </a:solidFill>
              </a:rPr>
              <a:t>Column </a:t>
            </a:r>
            <a:r>
              <a:rPr lang="en-US" sz="1800" b="1" dirty="0">
                <a:solidFill>
                  <a:schemeClr val="accent6"/>
                </a:solidFill>
              </a:rPr>
              <a:t>Major Order: </a:t>
            </a:r>
            <a:endParaRPr lang="en-US" sz="1800" dirty="0" smtClean="0">
              <a:solidFill>
                <a:schemeClr val="accent6"/>
              </a:solidFill>
            </a:endParaRPr>
          </a:p>
          <a:p>
            <a:pPr marL="0" indent="0">
              <a:lnSpc>
                <a:spcPct val="120000"/>
              </a:lnSpc>
              <a:buNone/>
            </a:pPr>
            <a:r>
              <a:rPr lang="en-US" sz="1400" dirty="0" smtClean="0">
                <a:solidFill>
                  <a:schemeClr val="accent5"/>
                </a:solidFill>
                <a:latin typeface="Consolas" pitchFamily="49" charset="0"/>
                <a:cs typeface="Consolas" pitchFamily="49" charset="0"/>
              </a:rPr>
              <a:t>	LOC(A[J</a:t>
            </a:r>
            <a:r>
              <a:rPr lang="en-US" sz="1400" dirty="0">
                <a:solidFill>
                  <a:schemeClr val="accent5"/>
                </a:solidFill>
                <a:latin typeface="Consolas" pitchFamily="49" charset="0"/>
                <a:cs typeface="Consolas" pitchFamily="49" charset="0"/>
              </a:rPr>
              <a:t>][K]) </a:t>
            </a:r>
            <a:r>
              <a:rPr lang="en-US" sz="1400" dirty="0" smtClean="0">
                <a:solidFill>
                  <a:schemeClr val="accent5"/>
                </a:solidFill>
                <a:latin typeface="Consolas" pitchFamily="49" charset="0"/>
                <a:cs typeface="Consolas" pitchFamily="49" charset="0"/>
              </a:rPr>
              <a:t>= </a:t>
            </a:r>
            <a:r>
              <a:rPr lang="en-US" sz="1400" dirty="0">
                <a:solidFill>
                  <a:schemeClr val="accent5"/>
                </a:solidFill>
                <a:latin typeface="Consolas" pitchFamily="49" charset="0"/>
                <a:cs typeface="Consolas" pitchFamily="49" charset="0"/>
              </a:rPr>
              <a:t>Base of A + W[ M ( K - 1) + ( J – 1 ) </a:t>
            </a:r>
            <a:r>
              <a:rPr lang="en-US" sz="1400" dirty="0" smtClean="0">
                <a:solidFill>
                  <a:schemeClr val="accent5"/>
                </a:solidFill>
                <a:latin typeface="Consolas" pitchFamily="49" charset="0"/>
                <a:cs typeface="Consolas" pitchFamily="49" charset="0"/>
              </a:rPr>
              <a:t>]</a:t>
            </a:r>
          </a:p>
          <a:p>
            <a:pPr marL="0" indent="0">
              <a:lnSpc>
                <a:spcPct val="120000"/>
              </a:lnSpc>
              <a:buNone/>
            </a:pPr>
            <a:r>
              <a:rPr lang="en-US" sz="1400" dirty="0">
                <a:solidFill>
                  <a:schemeClr val="accent5"/>
                </a:solidFill>
                <a:latin typeface="Consolas" pitchFamily="49" charset="0"/>
                <a:cs typeface="Consolas" pitchFamily="49" charset="0"/>
              </a:rPr>
              <a:t>	</a:t>
            </a:r>
            <a:r>
              <a:rPr lang="en-US" sz="1400" dirty="0" smtClean="0">
                <a:solidFill>
                  <a:schemeClr val="accent5"/>
                </a:solidFill>
                <a:latin typeface="Consolas" pitchFamily="49" charset="0"/>
                <a:cs typeface="Consolas" pitchFamily="49" charset="0"/>
              </a:rPr>
              <a:t>LOC(A[2,3])  = 200 + 4[3(3-1) + (2-1)] = 200 + 4(9) = 236</a:t>
            </a:r>
            <a:endParaRPr lang="en-US" sz="1400" dirty="0" smtClean="0">
              <a:solidFill>
                <a:schemeClr val="accent5"/>
              </a:solidFill>
              <a:latin typeface="Consolas" pitchFamily="49" charset="0"/>
              <a:cs typeface="Consolas" pitchFamily="49" charset="0"/>
            </a:endParaRPr>
          </a:p>
          <a:p>
            <a:pPr marL="0" indent="0">
              <a:lnSpc>
                <a:spcPct val="120000"/>
              </a:lnSpc>
              <a:buNone/>
            </a:pPr>
            <a:endParaRPr lang="en-US" sz="1800" dirty="0">
              <a:solidFill>
                <a:schemeClr val="accent5"/>
              </a:solidFill>
              <a:latin typeface="Consolas" pitchFamily="49" charset="0"/>
              <a:cs typeface="Consolas" pitchFamily="49" charset="0"/>
            </a:endParaRP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0259" y="3125763"/>
            <a:ext cx="139065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0631487" y="3315061"/>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rgbClr val="C00000"/>
                </a:solidFill>
              </a:rPr>
              <a:t>Row #1</a:t>
            </a:r>
          </a:p>
        </p:txBody>
      </p:sp>
      <p:sp>
        <p:nvSpPr>
          <p:cNvPr id="11" name="TextBox 10"/>
          <p:cNvSpPr txBox="1"/>
          <p:nvPr/>
        </p:nvSpPr>
        <p:spPr>
          <a:xfrm>
            <a:off x="10631487" y="5153387"/>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2"/>
                </a:solidFill>
              </a:rPr>
              <a:t>Row #3</a:t>
            </a:r>
          </a:p>
        </p:txBody>
      </p:sp>
      <p:sp>
        <p:nvSpPr>
          <p:cNvPr id="12" name="TextBox 11"/>
          <p:cNvSpPr txBox="1"/>
          <p:nvPr/>
        </p:nvSpPr>
        <p:spPr>
          <a:xfrm>
            <a:off x="10631487" y="4291375"/>
            <a:ext cx="1104900" cy="369332"/>
          </a:xfrm>
          <a:prstGeom prst="rect">
            <a:avLst/>
          </a:prstGeom>
          <a:noFill/>
          <a:ln>
            <a:solidFill>
              <a:schemeClr val="tx2">
                <a:lumMod val="20000"/>
                <a:lumOff val="80000"/>
              </a:schemeClr>
            </a:solidFill>
          </a:ln>
        </p:spPr>
        <p:txBody>
          <a:bodyPr wrap="square" rtlCol="0">
            <a:spAutoFit/>
          </a:bodyPr>
          <a:lstStyle/>
          <a:p>
            <a:r>
              <a:rPr lang="en-US" b="1" dirty="0" smtClean="0">
                <a:ln>
                  <a:solidFill>
                    <a:schemeClr val="accent1">
                      <a:lumMod val="20000"/>
                      <a:lumOff val="80000"/>
                    </a:schemeClr>
                  </a:solidFill>
                </a:ln>
                <a:solidFill>
                  <a:schemeClr val="accent6">
                    <a:lumMod val="75000"/>
                  </a:schemeClr>
                </a:solidFill>
              </a:rPr>
              <a:t>Row #2</a:t>
            </a:r>
          </a:p>
        </p:txBody>
      </p:sp>
      <p:sp>
        <p:nvSpPr>
          <p:cNvPr id="13" name="Right Brace 12"/>
          <p:cNvSpPr/>
          <p:nvPr/>
        </p:nvSpPr>
        <p:spPr>
          <a:xfrm>
            <a:off x="10479952" y="3174662"/>
            <a:ext cx="45719" cy="10572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10479952" y="4308138"/>
            <a:ext cx="45719" cy="742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10479952" y="5127288"/>
            <a:ext cx="45719" cy="828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3909006698"/>
              </p:ext>
            </p:extLst>
          </p:nvPr>
        </p:nvGraphicFramePr>
        <p:xfrm>
          <a:off x="8620703" y="1411802"/>
          <a:ext cx="3362325" cy="1362572"/>
        </p:xfrm>
        <a:graphic>
          <a:graphicData uri="http://schemas.openxmlformats.org/drawingml/2006/table">
            <a:tbl>
              <a:tblPr firstRow="1" bandRow="1">
                <a:tableStyleId>{69CF1AB2-1976-4502-BF36-3FF5EA218861}</a:tableStyleId>
              </a:tblPr>
              <a:tblGrid>
                <a:gridCol w="840581"/>
                <a:gridCol w="843568"/>
                <a:gridCol w="837595"/>
                <a:gridCol w="840581"/>
              </a:tblGrid>
              <a:tr h="319073">
                <a:tc>
                  <a:txBody>
                    <a:bodyPr/>
                    <a:lstStyle/>
                    <a:p>
                      <a:pPr algn="ctr"/>
                      <a:endParaRPr lang="en-US" sz="1200" dirty="0">
                        <a:latin typeface="Consolas" pitchFamily="49" charset="0"/>
                        <a:cs typeface="Consolas" pitchFamily="49" charset="0"/>
                      </a:endParaRPr>
                    </a:p>
                  </a:txBody>
                  <a:tcPr anchor="ctr"/>
                </a:tc>
                <a:tc>
                  <a:txBody>
                    <a:bodyPr/>
                    <a:lstStyle/>
                    <a:p>
                      <a:pPr algn="ctr"/>
                      <a:r>
                        <a:rPr lang="en-US" sz="1200" b="0" dirty="0" smtClean="0">
                          <a:latin typeface="Consolas" pitchFamily="49" charset="0"/>
                          <a:cs typeface="Consolas" pitchFamily="49" charset="0"/>
                        </a:rPr>
                        <a:t>1</a:t>
                      </a:r>
                      <a:endParaRPr lang="en-US" sz="1200" b="0" dirty="0">
                        <a:latin typeface="Consolas" pitchFamily="49" charset="0"/>
                        <a:cs typeface="Consolas" pitchFamily="49" charset="0"/>
                      </a:endParaRPr>
                    </a:p>
                  </a:txBody>
                  <a:tcPr anchor="ctr"/>
                </a:tc>
                <a:tc>
                  <a:txBody>
                    <a:bodyPr/>
                    <a:lstStyle/>
                    <a:p>
                      <a:pPr algn="ctr"/>
                      <a:r>
                        <a:rPr lang="en-US" sz="1200" b="0" dirty="0" smtClean="0">
                          <a:latin typeface="Consolas" pitchFamily="49" charset="0"/>
                          <a:cs typeface="Consolas" pitchFamily="49" charset="0"/>
                        </a:rPr>
                        <a:t>2</a:t>
                      </a:r>
                      <a:endParaRPr lang="en-US" sz="1200" b="0" dirty="0">
                        <a:latin typeface="Consolas" pitchFamily="49" charset="0"/>
                        <a:cs typeface="Consolas" pitchFamily="49" charset="0"/>
                      </a:endParaRPr>
                    </a:p>
                  </a:txBody>
                  <a:tcPr anchor="ctr"/>
                </a:tc>
                <a:tc>
                  <a:txBody>
                    <a:bodyPr/>
                    <a:lstStyle/>
                    <a:p>
                      <a:pPr algn="ctr"/>
                      <a:r>
                        <a:rPr lang="en-US" sz="1200" b="0" dirty="0" smtClean="0">
                          <a:latin typeface="Consolas" pitchFamily="49" charset="0"/>
                          <a:cs typeface="Consolas" pitchFamily="49" charset="0"/>
                        </a:rPr>
                        <a:t>3</a:t>
                      </a:r>
                      <a:endParaRPr lang="en-US" sz="1200" b="0" dirty="0">
                        <a:latin typeface="Consolas" pitchFamily="49" charset="0"/>
                        <a:cs typeface="Consolas" pitchFamily="49" charset="0"/>
                      </a:endParaRPr>
                    </a:p>
                  </a:txBody>
                  <a:tcPr anchor="ctr"/>
                </a:tc>
              </a:tr>
              <a:tr h="347833">
                <a:tc>
                  <a:txBody>
                    <a:bodyPr/>
                    <a:lstStyle/>
                    <a:p>
                      <a:pPr algn="ctr"/>
                      <a:r>
                        <a:rPr lang="en-US" sz="1200" dirty="0" smtClean="0">
                          <a:latin typeface="Consolas" pitchFamily="49" charset="0"/>
                          <a:cs typeface="Consolas" pitchFamily="49" charset="0"/>
                        </a:rPr>
                        <a:t>1</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A[1,1]</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A[1,2]</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A[1,3]</a:t>
                      </a:r>
                      <a:endParaRPr lang="en-US" sz="1200" dirty="0">
                        <a:latin typeface="Consolas" pitchFamily="49" charset="0"/>
                        <a:cs typeface="Consolas" pitchFamily="49" charset="0"/>
                      </a:endParaRPr>
                    </a:p>
                  </a:txBody>
                  <a:tcPr anchor="ctr"/>
                </a:tc>
              </a:tr>
              <a:tr h="347833">
                <a:tc>
                  <a:txBody>
                    <a:bodyPr/>
                    <a:lstStyle/>
                    <a:p>
                      <a:pPr algn="ctr"/>
                      <a:r>
                        <a:rPr lang="en-US" sz="1200" dirty="0" smtClean="0">
                          <a:latin typeface="Consolas" pitchFamily="49" charset="0"/>
                          <a:cs typeface="Consolas" pitchFamily="49" charset="0"/>
                        </a:rPr>
                        <a:t>2</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A[2,1]</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A[2,2]</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A[2,3]</a:t>
                      </a:r>
                      <a:endParaRPr lang="en-US" sz="1200" dirty="0">
                        <a:latin typeface="Consolas" pitchFamily="49" charset="0"/>
                        <a:cs typeface="Consolas" pitchFamily="49" charset="0"/>
                      </a:endParaRPr>
                    </a:p>
                  </a:txBody>
                  <a:tcPr anchor="ctr"/>
                </a:tc>
              </a:tr>
              <a:tr h="347833">
                <a:tc>
                  <a:txBody>
                    <a:bodyPr/>
                    <a:lstStyle/>
                    <a:p>
                      <a:pPr algn="ctr"/>
                      <a:r>
                        <a:rPr lang="en-US" sz="1200" dirty="0" smtClean="0">
                          <a:latin typeface="Consolas" pitchFamily="49" charset="0"/>
                          <a:cs typeface="Consolas" pitchFamily="49" charset="0"/>
                        </a:rPr>
                        <a:t>3</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A[3,1]</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A[3,2]</a:t>
                      </a:r>
                      <a:endParaRPr lang="en-US" sz="1200" dirty="0">
                        <a:latin typeface="Consolas" pitchFamily="49" charset="0"/>
                        <a:cs typeface="Consolas" pitchFamily="49" charset="0"/>
                      </a:endParaRPr>
                    </a:p>
                  </a:txBody>
                  <a:tcPr anchor="ctr"/>
                </a:tc>
                <a:tc>
                  <a:txBody>
                    <a:bodyPr/>
                    <a:lstStyle/>
                    <a:p>
                      <a:pPr algn="ctr"/>
                      <a:r>
                        <a:rPr lang="en-US" sz="1200" dirty="0" smtClean="0">
                          <a:latin typeface="Consolas" pitchFamily="49" charset="0"/>
                          <a:cs typeface="Consolas" pitchFamily="49" charset="0"/>
                        </a:rPr>
                        <a:t>A[3,3]</a:t>
                      </a:r>
                      <a:endParaRPr lang="en-US" sz="1200" dirty="0">
                        <a:latin typeface="Consolas" pitchFamily="49" charset="0"/>
                        <a:cs typeface="Consolas" pitchFamily="49" charset="0"/>
                      </a:endParaRPr>
                    </a:p>
                  </a:txBody>
                  <a:tcPr anchor="ctr"/>
                </a:tc>
              </a:tr>
            </a:tbl>
          </a:graphicData>
        </a:graphic>
      </p:graphicFrame>
      <p:sp>
        <p:nvSpPr>
          <p:cNvPr id="18" name="TextBox 17"/>
          <p:cNvSpPr txBox="1"/>
          <p:nvPr/>
        </p:nvSpPr>
        <p:spPr>
          <a:xfrm>
            <a:off x="8291800" y="3191950"/>
            <a:ext cx="552450" cy="307777"/>
          </a:xfrm>
          <a:prstGeom prst="rect">
            <a:avLst/>
          </a:prstGeom>
          <a:noFill/>
          <a:ln>
            <a:solidFill>
              <a:schemeClr val="tx2">
                <a:lumMod val="20000"/>
                <a:lumOff val="80000"/>
              </a:schemeClr>
            </a:solidFill>
          </a:ln>
        </p:spPr>
        <p:txBody>
          <a:bodyPr wrap="square" rtlCol="0">
            <a:spAutoFit/>
          </a:bodyPr>
          <a:lstStyle/>
          <a:p>
            <a:r>
              <a:rPr lang="en-US" sz="1400" b="1" dirty="0" smtClean="0">
                <a:ln>
                  <a:solidFill>
                    <a:schemeClr val="accent1">
                      <a:lumMod val="20000"/>
                      <a:lumOff val="80000"/>
                    </a:schemeClr>
                  </a:solidFill>
                </a:ln>
                <a:solidFill>
                  <a:srgbClr val="C00000"/>
                </a:solidFill>
              </a:rPr>
              <a:t>200</a:t>
            </a:r>
          </a:p>
        </p:txBody>
      </p:sp>
      <p:sp>
        <p:nvSpPr>
          <p:cNvPr id="21" name="TextBox 20"/>
          <p:cNvSpPr txBox="1"/>
          <p:nvPr/>
        </p:nvSpPr>
        <p:spPr>
          <a:xfrm>
            <a:off x="8282995" y="3560063"/>
            <a:ext cx="552450" cy="307777"/>
          </a:xfrm>
          <a:prstGeom prst="rect">
            <a:avLst/>
          </a:prstGeom>
          <a:noFill/>
          <a:ln>
            <a:solidFill>
              <a:schemeClr val="tx2">
                <a:lumMod val="20000"/>
                <a:lumOff val="80000"/>
              </a:schemeClr>
            </a:solidFill>
          </a:ln>
        </p:spPr>
        <p:txBody>
          <a:bodyPr wrap="square" rtlCol="0">
            <a:spAutoFit/>
          </a:bodyPr>
          <a:lstStyle/>
          <a:p>
            <a:r>
              <a:rPr lang="en-US" sz="1400" b="1" dirty="0" smtClean="0">
                <a:ln>
                  <a:solidFill>
                    <a:schemeClr val="accent1">
                      <a:lumMod val="20000"/>
                      <a:lumOff val="80000"/>
                    </a:schemeClr>
                  </a:solidFill>
                </a:ln>
                <a:solidFill>
                  <a:srgbClr val="C00000"/>
                </a:solidFill>
              </a:rPr>
              <a:t>204</a:t>
            </a:r>
          </a:p>
        </p:txBody>
      </p:sp>
      <p:sp>
        <p:nvSpPr>
          <p:cNvPr id="22" name="TextBox 21"/>
          <p:cNvSpPr txBox="1"/>
          <p:nvPr/>
        </p:nvSpPr>
        <p:spPr>
          <a:xfrm>
            <a:off x="8291800" y="3924160"/>
            <a:ext cx="552450" cy="307777"/>
          </a:xfrm>
          <a:prstGeom prst="rect">
            <a:avLst/>
          </a:prstGeom>
          <a:noFill/>
          <a:ln>
            <a:solidFill>
              <a:schemeClr val="tx2">
                <a:lumMod val="20000"/>
                <a:lumOff val="80000"/>
              </a:schemeClr>
            </a:solidFill>
          </a:ln>
        </p:spPr>
        <p:txBody>
          <a:bodyPr wrap="square" rtlCol="0">
            <a:spAutoFit/>
          </a:bodyPr>
          <a:lstStyle/>
          <a:p>
            <a:r>
              <a:rPr lang="en-US" sz="1400" b="1" dirty="0" smtClean="0">
                <a:ln>
                  <a:solidFill>
                    <a:schemeClr val="accent1">
                      <a:lumMod val="20000"/>
                      <a:lumOff val="80000"/>
                    </a:schemeClr>
                  </a:solidFill>
                </a:ln>
                <a:solidFill>
                  <a:srgbClr val="C00000"/>
                </a:solidFill>
              </a:rPr>
              <a:t>208</a:t>
            </a:r>
          </a:p>
        </p:txBody>
      </p:sp>
    </p:spTree>
    <p:extLst>
      <p:ext uri="{BB962C8B-B14F-4D97-AF65-F5344CB8AC3E}">
        <p14:creationId xmlns:p14="http://schemas.microsoft.com/office/powerpoint/2010/main" val="296902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1437" y="2705101"/>
            <a:ext cx="10515600" cy="536864"/>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a:bodyPr>
          <a:lstStyle/>
          <a:p>
            <a:pPr marL="0" indent="0">
              <a:lnSpc>
                <a:spcPct val="110000"/>
              </a:lnSpc>
              <a:spcBef>
                <a:spcPts val="0"/>
              </a:spcBef>
              <a:spcAft>
                <a:spcPts val="0"/>
              </a:spcAft>
              <a:buNone/>
            </a:pPr>
            <a:r>
              <a:rPr lang="en-US" sz="2000" dirty="0" err="1" smtClean="0">
                <a:latin typeface="Consolas" pitchFamily="49" charset="0"/>
                <a:cs typeface="Consolas" pitchFamily="49" charset="0"/>
              </a:rPr>
              <a:t>data_type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array_name</a:t>
            </a:r>
            <a:r>
              <a:rPr lang="en-US" sz="2000" dirty="0" smtClean="0">
                <a:latin typeface="Consolas" pitchFamily="49" charset="0"/>
                <a:cs typeface="Consolas" pitchFamily="49" charset="0"/>
              </a:rPr>
              <a:t>[size1</a:t>
            </a:r>
            <a:r>
              <a:rPr lang="en-US" sz="2000" dirty="0">
                <a:latin typeface="Consolas" pitchFamily="49" charset="0"/>
                <a:cs typeface="Consolas" pitchFamily="49" charset="0"/>
              </a:rPr>
              <a:t>][size2]...[</a:t>
            </a:r>
            <a:r>
              <a:rPr lang="en-US" sz="2000" dirty="0" err="1">
                <a:latin typeface="Consolas" pitchFamily="49" charset="0"/>
                <a:cs typeface="Consolas" pitchFamily="49" charset="0"/>
              </a:rPr>
              <a:t>sizeN</a:t>
            </a:r>
            <a:r>
              <a:rPr lang="en-US" sz="2000" dirty="0">
                <a:latin typeface="Consolas" pitchFamily="49" charset="0"/>
                <a:cs typeface="Consolas" pitchFamily="49" charset="0"/>
              </a:rPr>
              <a:t>];</a:t>
            </a:r>
            <a:endParaRPr lang="en-CA" sz="20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US" dirty="0" smtClean="0"/>
              <a:t>Multi-Dimensional </a:t>
            </a:r>
            <a:r>
              <a:rPr lang="en-US" dirty="0"/>
              <a:t>Arrays in C</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46</a:t>
            </a:fld>
            <a:endParaRPr lang="en-US"/>
          </a:p>
        </p:txBody>
      </p:sp>
      <p:sp>
        <p:nvSpPr>
          <p:cNvPr id="7" name="Content Placeholder 1"/>
          <p:cNvSpPr txBox="1">
            <a:spLocks/>
          </p:cNvSpPr>
          <p:nvPr/>
        </p:nvSpPr>
        <p:spPr>
          <a:xfrm>
            <a:off x="1025237" y="3629026"/>
            <a:ext cx="10515600" cy="759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400" dirty="0"/>
              <a:t>For example, the following declaration creates a three dimensional </a:t>
            </a:r>
            <a:r>
              <a:rPr lang="en-CA" sz="2400" dirty="0" smtClean="0"/>
              <a:t>integer </a:t>
            </a:r>
            <a:r>
              <a:rPr lang="en-CA" sz="2400" dirty="0"/>
              <a:t>array:</a:t>
            </a:r>
          </a:p>
        </p:txBody>
      </p:sp>
      <p:sp>
        <p:nvSpPr>
          <p:cNvPr id="8" name="Content Placeholder 1"/>
          <p:cNvSpPr txBox="1">
            <a:spLocks/>
          </p:cNvSpPr>
          <p:nvPr/>
        </p:nvSpPr>
        <p:spPr>
          <a:xfrm>
            <a:off x="1025237" y="1259591"/>
            <a:ext cx="10515600" cy="12264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CA" sz="2400" dirty="0" smtClean="0"/>
              <a:t>Multidimensional arrays </a:t>
            </a:r>
            <a:r>
              <a:rPr lang="en-CA" sz="2400" dirty="0"/>
              <a:t>may be initialized by specifying bracketed values for each row. </a:t>
            </a:r>
            <a:endParaRPr lang="en-CA" sz="2400" dirty="0" smtClean="0"/>
          </a:p>
          <a:p>
            <a:r>
              <a:rPr lang="en-CA" sz="2400" dirty="0" smtClean="0"/>
              <a:t>Here is the </a:t>
            </a:r>
            <a:r>
              <a:rPr lang="en-CA" sz="2400" dirty="0"/>
              <a:t>general form of a multidimensional array declaration:</a:t>
            </a:r>
            <a:endParaRPr lang="en-CA" sz="2400" dirty="0" smtClean="0"/>
          </a:p>
        </p:txBody>
      </p:sp>
      <p:sp>
        <p:nvSpPr>
          <p:cNvPr id="9" name="Content Placeholder 1"/>
          <p:cNvSpPr txBox="1">
            <a:spLocks/>
          </p:cNvSpPr>
          <p:nvPr/>
        </p:nvSpPr>
        <p:spPr>
          <a:xfrm>
            <a:off x="1101437" y="4578808"/>
            <a:ext cx="10515600" cy="523128"/>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US" sz="2000" dirty="0" err="1">
                <a:latin typeface="Consolas" pitchFamily="49" charset="0"/>
                <a:cs typeface="Consolas" pitchFamily="49" charset="0"/>
              </a:rPr>
              <a:t>int</a:t>
            </a:r>
            <a:r>
              <a:rPr lang="en-US" sz="2000" dirty="0">
                <a:latin typeface="Consolas" pitchFamily="49" charset="0"/>
                <a:cs typeface="Consolas" pitchFamily="49" charset="0"/>
              </a:rPr>
              <a:t> </a:t>
            </a:r>
            <a:r>
              <a:rPr lang="en-US" sz="2000" dirty="0" err="1" smtClean="0">
                <a:latin typeface="Consolas" pitchFamily="49" charset="0"/>
                <a:cs typeface="Consolas" pitchFamily="49" charset="0"/>
              </a:rPr>
              <a:t>three_dim</a:t>
            </a:r>
            <a:r>
              <a:rPr lang="en-US" sz="2000" dirty="0" smtClean="0">
                <a:latin typeface="Consolas" pitchFamily="49" charset="0"/>
                <a:cs typeface="Consolas" pitchFamily="49" charset="0"/>
              </a:rPr>
              <a:t>[5</a:t>
            </a:r>
            <a:r>
              <a:rPr lang="en-US" sz="2000" dirty="0">
                <a:latin typeface="Consolas" pitchFamily="49" charset="0"/>
                <a:cs typeface="Consolas" pitchFamily="49" charset="0"/>
              </a:rPr>
              <a:t>][10][4];</a:t>
            </a:r>
            <a:endParaRPr lang="en-CA" sz="20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961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4262" y="4124325"/>
            <a:ext cx="10515600" cy="2200274"/>
          </a:xfrm>
        </p:spPr>
        <p:txBody>
          <a:bodyPr>
            <a:normAutofit fontScale="85000" lnSpcReduction="20000"/>
          </a:bodyPr>
          <a:lstStyle/>
          <a:p>
            <a:pPr marL="0" indent="0">
              <a:buNone/>
            </a:pPr>
            <a:r>
              <a:rPr lang="en-CA" b="1" dirty="0"/>
              <a:t>Explanation: </a:t>
            </a:r>
            <a:endParaRPr lang="en-CA" b="1" dirty="0" smtClean="0"/>
          </a:p>
          <a:p>
            <a:r>
              <a:rPr lang="en-CA" dirty="0"/>
              <a:t>The first for loop iterates from </a:t>
            </a:r>
            <a:r>
              <a:rPr lang="en-CA" dirty="0">
                <a:solidFill>
                  <a:schemeClr val="accent5"/>
                </a:solidFill>
                <a:latin typeface="Consolas" pitchFamily="49" charset="0"/>
                <a:cs typeface="Consolas" pitchFamily="49" charset="0"/>
              </a:rPr>
              <a:t>1</a:t>
            </a:r>
            <a:r>
              <a:rPr lang="en-CA" dirty="0"/>
              <a:t> to </a:t>
            </a:r>
            <a:r>
              <a:rPr lang="en-CA" dirty="0">
                <a:solidFill>
                  <a:schemeClr val="accent5"/>
                </a:solidFill>
                <a:latin typeface="Consolas" pitchFamily="49" charset="0"/>
                <a:cs typeface="Consolas" pitchFamily="49" charset="0"/>
              </a:rPr>
              <a:t>M</a:t>
            </a:r>
            <a:r>
              <a:rPr lang="en-CA" dirty="0"/>
              <a:t> i.e. to the total number of rows and the second for loop iterates from </a:t>
            </a:r>
            <a:r>
              <a:rPr lang="en-CA" dirty="0">
                <a:solidFill>
                  <a:schemeClr val="accent5"/>
                </a:solidFill>
                <a:latin typeface="Consolas" pitchFamily="49" charset="0"/>
                <a:cs typeface="Consolas" pitchFamily="49" charset="0"/>
              </a:rPr>
              <a:t>1</a:t>
            </a:r>
            <a:r>
              <a:rPr lang="en-CA" dirty="0"/>
              <a:t> to </a:t>
            </a:r>
            <a:r>
              <a:rPr lang="en-CA" dirty="0">
                <a:solidFill>
                  <a:schemeClr val="accent5"/>
                </a:solidFill>
                <a:latin typeface="Consolas" pitchFamily="49" charset="0"/>
                <a:cs typeface="Consolas" pitchFamily="49" charset="0"/>
              </a:rPr>
              <a:t>N</a:t>
            </a:r>
            <a:r>
              <a:rPr lang="en-CA" dirty="0"/>
              <a:t> i.e. to the total number of </a:t>
            </a:r>
            <a:r>
              <a:rPr lang="en-CA" dirty="0" smtClean="0"/>
              <a:t>columns.</a:t>
            </a:r>
          </a:p>
          <a:p>
            <a:r>
              <a:rPr lang="en-CA" dirty="0" smtClean="0"/>
              <a:t>In </a:t>
            </a:r>
            <a:r>
              <a:rPr lang="en-CA" dirty="0"/>
              <a:t>step 3, it applies the operation </a:t>
            </a:r>
            <a:r>
              <a:rPr lang="en-CA" dirty="0">
                <a:solidFill>
                  <a:schemeClr val="accent5"/>
                </a:solidFill>
                <a:latin typeface="Consolas" pitchFamily="49" charset="0"/>
                <a:cs typeface="Consolas" pitchFamily="49" charset="0"/>
              </a:rPr>
              <a:t>PROCESS</a:t>
            </a:r>
            <a:r>
              <a:rPr lang="en-CA" dirty="0"/>
              <a:t> to the elements of the array </a:t>
            </a:r>
            <a:r>
              <a:rPr lang="en-CA" dirty="0">
                <a:solidFill>
                  <a:schemeClr val="accent5"/>
                </a:solidFill>
                <a:latin typeface="Consolas" pitchFamily="49" charset="0"/>
                <a:cs typeface="Consolas" pitchFamily="49" charset="0"/>
              </a:rPr>
              <a:t>A</a:t>
            </a:r>
            <a:r>
              <a:rPr lang="en-CA" dirty="0" smtClean="0"/>
              <a:t>.</a:t>
            </a:r>
            <a:endParaRPr lang="en-CA" dirty="0"/>
          </a:p>
        </p:txBody>
      </p:sp>
      <p:sp>
        <p:nvSpPr>
          <p:cNvPr id="3" name="Title 2"/>
          <p:cNvSpPr>
            <a:spLocks noGrp="1"/>
          </p:cNvSpPr>
          <p:nvPr>
            <p:ph type="title"/>
          </p:nvPr>
        </p:nvSpPr>
        <p:spPr/>
        <p:txBody>
          <a:bodyPr>
            <a:normAutofit/>
          </a:bodyPr>
          <a:lstStyle/>
          <a:p>
            <a:r>
              <a:rPr lang="en-US" dirty="0" smtClean="0"/>
              <a:t>Traverse Two-Dimensional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47</a:t>
            </a:fld>
            <a:endParaRPr lang="en-US"/>
          </a:p>
        </p:txBody>
      </p:sp>
      <p:sp>
        <p:nvSpPr>
          <p:cNvPr id="8" name="Content Placeholder 1"/>
          <p:cNvSpPr txBox="1">
            <a:spLocks/>
          </p:cNvSpPr>
          <p:nvPr/>
        </p:nvSpPr>
        <p:spPr>
          <a:xfrm>
            <a:off x="844262" y="1209673"/>
            <a:ext cx="10515600" cy="2634963"/>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77500" lnSpcReduction="2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2300" b="1" dirty="0" smtClean="0">
                <a:latin typeface="Consolas" pitchFamily="49" charset="0"/>
                <a:cs typeface="Consolas" pitchFamily="49" charset="0"/>
              </a:rPr>
              <a:t>Traverse():</a:t>
            </a:r>
          </a:p>
          <a:p>
            <a:pPr marL="0" indent="0">
              <a:lnSpc>
                <a:spcPct val="110000"/>
              </a:lnSpc>
              <a:spcBef>
                <a:spcPts val="0"/>
              </a:spcBef>
              <a:spcAft>
                <a:spcPts val="0"/>
              </a:spcAft>
              <a:buNone/>
            </a:pPr>
            <a:endParaRPr lang="en-CA" sz="2000" b="1" dirty="0">
              <a:latin typeface="Consolas" pitchFamily="49" charset="0"/>
              <a:cs typeface="Consolas" pitchFamily="49" charset="0"/>
            </a:endParaRPr>
          </a:p>
          <a:p>
            <a:pPr marL="0" indent="0">
              <a:lnSpc>
                <a:spcPct val="110000"/>
              </a:lnSpc>
              <a:spcBef>
                <a:spcPts val="0"/>
              </a:spcBef>
              <a:spcAft>
                <a:spcPts val="0"/>
              </a:spcAft>
              <a:buNone/>
            </a:pPr>
            <a:r>
              <a:rPr lang="en-CA" sz="2000" b="1" dirty="0">
                <a:latin typeface="Consolas" pitchFamily="49" charset="0"/>
                <a:cs typeface="Consolas" pitchFamily="49" charset="0"/>
              </a:rPr>
              <a:t>Description</a:t>
            </a:r>
            <a:r>
              <a:rPr lang="en-CA" sz="2000" b="1" dirty="0" smtClean="0">
                <a:latin typeface="Consolas" pitchFamily="49" charset="0"/>
                <a:cs typeface="Consolas" pitchFamily="49" charset="0"/>
              </a:rPr>
              <a:t>: </a:t>
            </a:r>
            <a:r>
              <a:rPr lang="en-CA" sz="2000" dirty="0">
                <a:latin typeface="Consolas" pitchFamily="49" charset="0"/>
                <a:cs typeface="Consolas" pitchFamily="49" charset="0"/>
              </a:rPr>
              <a:t>Here A is a </a:t>
            </a:r>
            <a:r>
              <a:rPr lang="en-CA" sz="2000" dirty="0" smtClean="0">
                <a:latin typeface="Consolas" pitchFamily="49" charset="0"/>
                <a:cs typeface="Consolas" pitchFamily="49" charset="0"/>
              </a:rPr>
              <a:t>two–dimensional </a:t>
            </a:r>
            <a:r>
              <a:rPr lang="en-CA" sz="2000" dirty="0">
                <a:latin typeface="Consolas" pitchFamily="49" charset="0"/>
                <a:cs typeface="Consolas" pitchFamily="49" charset="0"/>
              </a:rPr>
              <a:t>array with M rows and N columns. This algorithm traverses array A and applies the operation PROCESS to each element of the array.</a:t>
            </a:r>
          </a:p>
          <a:p>
            <a:pPr marL="0" indent="0">
              <a:lnSpc>
                <a:spcPct val="110000"/>
              </a:lnSpc>
              <a:spcBef>
                <a:spcPts val="0"/>
              </a:spcBef>
              <a:spcAft>
                <a:spcPts val="0"/>
              </a:spcAft>
              <a:buNone/>
            </a:pPr>
            <a:endParaRPr lang="en-CA" sz="2000" dirty="0">
              <a:latin typeface="Consolas" pitchFamily="49" charset="0"/>
              <a:cs typeface="Consolas" pitchFamily="49" charset="0"/>
            </a:endParaRPr>
          </a:p>
          <a:p>
            <a:pPr marL="0" indent="0">
              <a:lnSpc>
                <a:spcPct val="110000"/>
              </a:lnSpc>
              <a:spcBef>
                <a:spcPts val="0"/>
              </a:spcBef>
              <a:spcAft>
                <a:spcPts val="0"/>
              </a:spcAft>
              <a:buNone/>
            </a:pPr>
            <a:r>
              <a:rPr lang="en-CA" sz="2000" dirty="0" smtClean="0">
                <a:latin typeface="Consolas" pitchFamily="49" charset="0"/>
                <a:cs typeface="Consolas" pitchFamily="49" charset="0"/>
              </a:rPr>
              <a:t>	1</a:t>
            </a:r>
            <a:r>
              <a:rPr lang="en-CA" sz="2000" dirty="0">
                <a:latin typeface="Consolas" pitchFamily="49" charset="0"/>
                <a:cs typeface="Consolas" pitchFamily="49" charset="0"/>
              </a:rPr>
              <a:t>.	Repeat For I = 1 to M</a:t>
            </a:r>
          </a:p>
          <a:p>
            <a:pPr marL="0" indent="0">
              <a:lnSpc>
                <a:spcPct val="110000"/>
              </a:lnSpc>
              <a:spcBef>
                <a:spcPts val="0"/>
              </a:spcBef>
              <a:spcAft>
                <a:spcPts val="0"/>
              </a:spcAft>
              <a:buNone/>
            </a:pPr>
            <a:r>
              <a:rPr lang="en-CA" sz="2000" dirty="0" smtClean="0">
                <a:latin typeface="Consolas" pitchFamily="49" charset="0"/>
                <a:cs typeface="Consolas" pitchFamily="49" charset="0"/>
              </a:rPr>
              <a:t>	2</a:t>
            </a:r>
            <a:r>
              <a:rPr lang="en-CA" sz="2000" dirty="0">
                <a:latin typeface="Consolas" pitchFamily="49" charset="0"/>
                <a:cs typeface="Consolas" pitchFamily="49" charset="0"/>
              </a:rPr>
              <a:t>.		Repeat For J = 1 to N</a:t>
            </a:r>
          </a:p>
          <a:p>
            <a:pPr marL="0" indent="0">
              <a:lnSpc>
                <a:spcPct val="110000"/>
              </a:lnSpc>
              <a:spcBef>
                <a:spcPts val="0"/>
              </a:spcBef>
              <a:spcAft>
                <a:spcPts val="0"/>
              </a:spcAft>
              <a:buNone/>
            </a:pPr>
            <a:r>
              <a:rPr lang="en-CA" sz="2000" dirty="0" smtClean="0">
                <a:latin typeface="Consolas" pitchFamily="49" charset="0"/>
                <a:cs typeface="Consolas" pitchFamily="49" charset="0"/>
              </a:rPr>
              <a:t>	3</a:t>
            </a:r>
            <a:r>
              <a:rPr lang="en-CA" sz="2000" dirty="0">
                <a:latin typeface="Consolas" pitchFamily="49" charset="0"/>
                <a:cs typeface="Consolas" pitchFamily="49" charset="0"/>
              </a:rPr>
              <a:t>.			Apply PROCESS to A[I][J]</a:t>
            </a:r>
          </a:p>
          <a:p>
            <a:pPr marL="0" indent="0">
              <a:lnSpc>
                <a:spcPct val="110000"/>
              </a:lnSpc>
              <a:spcBef>
                <a:spcPts val="0"/>
              </a:spcBef>
              <a:spcAft>
                <a:spcPts val="0"/>
              </a:spcAft>
              <a:buNone/>
            </a:pPr>
            <a:r>
              <a:rPr lang="en-CA" sz="2000" dirty="0">
                <a:latin typeface="Consolas" pitchFamily="49" charset="0"/>
                <a:cs typeface="Consolas" pitchFamily="49" charset="0"/>
              </a:rPr>
              <a:t>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End of Step 2 For Loop]</a:t>
            </a:r>
          </a:p>
          <a:p>
            <a:pPr marL="0" indent="0">
              <a:lnSpc>
                <a:spcPct val="110000"/>
              </a:lnSpc>
              <a:spcBef>
                <a:spcPts val="0"/>
              </a:spcBef>
              <a:spcAft>
                <a:spcPts val="0"/>
              </a:spcAft>
              <a:buNone/>
            </a:pPr>
            <a:r>
              <a:rPr lang="en-CA" sz="2000" dirty="0">
                <a:latin typeface="Consolas" pitchFamily="49" charset="0"/>
                <a:cs typeface="Consolas" pitchFamily="49" charset="0"/>
              </a:rPr>
              <a:t>	</a:t>
            </a:r>
            <a:r>
              <a:rPr lang="en-CA" sz="2000" dirty="0" smtClean="0">
                <a:latin typeface="Consolas" pitchFamily="49" charset="0"/>
                <a:cs typeface="Consolas" pitchFamily="49" charset="0"/>
              </a:rPr>
              <a:t>	[</a:t>
            </a:r>
            <a:r>
              <a:rPr lang="en-CA" sz="2000" dirty="0">
                <a:latin typeface="Consolas" pitchFamily="49" charset="0"/>
                <a:cs typeface="Consolas" pitchFamily="49" charset="0"/>
              </a:rPr>
              <a:t>End of Step 1 For Loop]</a:t>
            </a:r>
          </a:p>
          <a:p>
            <a:pPr marL="0" indent="0">
              <a:lnSpc>
                <a:spcPct val="110000"/>
              </a:lnSpc>
              <a:spcBef>
                <a:spcPts val="0"/>
              </a:spcBef>
              <a:spcAft>
                <a:spcPts val="0"/>
              </a:spcAft>
              <a:buNone/>
            </a:pPr>
            <a:r>
              <a:rPr lang="en-CA" sz="2000" dirty="0" smtClean="0">
                <a:latin typeface="Consolas" pitchFamily="49" charset="0"/>
                <a:cs typeface="Consolas" pitchFamily="49" charset="0"/>
              </a:rPr>
              <a:t>	4</a:t>
            </a:r>
            <a:r>
              <a:rPr lang="en-CA" sz="2000" dirty="0">
                <a:latin typeface="Consolas" pitchFamily="49" charset="0"/>
                <a:cs typeface="Consolas" pitchFamily="49" charset="0"/>
              </a:rPr>
              <a:t>.	Exit</a:t>
            </a:r>
          </a:p>
        </p:txBody>
      </p:sp>
    </p:spTree>
    <p:extLst>
      <p:ext uri="{BB962C8B-B14F-4D97-AF65-F5344CB8AC3E}">
        <p14:creationId xmlns:p14="http://schemas.microsoft.com/office/powerpoint/2010/main" val="47534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981076"/>
            <a:ext cx="5354783" cy="5388552"/>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main()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int</a:t>
            </a:r>
            <a:r>
              <a:rPr lang="en-CA" sz="1300" dirty="0">
                <a:latin typeface="Consolas" panose="020B0609020204030204" pitchFamily="49" charset="0"/>
                <a:cs typeface="Consolas" panose="020B0609020204030204" pitchFamily="49" charset="0"/>
              </a:rPr>
              <a:t> a[50][50], m, n,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 j;</a:t>
            </a:r>
          </a:p>
          <a:p>
            <a:pPr marL="0" indent="0">
              <a:lnSpc>
                <a:spcPct val="110000"/>
              </a:lnSpc>
              <a:spcAft>
                <a:spcPts val="0"/>
              </a:spcAft>
              <a:buNone/>
            </a:pPr>
            <a:endParaRPr lang="en-CA" sz="1300" dirty="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number of rows &amp; cols: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d%d</a:t>
            </a:r>
            <a:r>
              <a:rPr lang="en-CA" sz="1300" dirty="0">
                <a:latin typeface="Consolas" panose="020B0609020204030204" pitchFamily="49" charset="0"/>
                <a:cs typeface="Consolas" panose="020B0609020204030204" pitchFamily="49" charset="0"/>
              </a:rPr>
              <a:t>", &amp;m, &amp;n);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nEnter</a:t>
            </a:r>
            <a:r>
              <a:rPr lang="en-CA" sz="1300" dirty="0">
                <a:latin typeface="Consolas" panose="020B0609020204030204" pitchFamily="49" charset="0"/>
                <a:cs typeface="Consolas" panose="020B0609020204030204" pitchFamily="49" charset="0"/>
              </a:rPr>
              <a:t> elements of 2-D array:\n");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for(j=0; j&lt;n; 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scanf</a:t>
            </a:r>
            <a:r>
              <a:rPr lang="en-CA" sz="1300" dirty="0">
                <a:latin typeface="Consolas" panose="020B0609020204030204" pitchFamily="49" charset="0"/>
                <a:cs typeface="Consolas" panose="020B0609020204030204" pitchFamily="49" charset="0"/>
              </a:rPr>
              <a:t>("%d", &amp;a[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("\n\n2-D array before traversing:\n\n");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for(j=0; j&lt;n; 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t%d</a:t>
            </a:r>
            <a:r>
              <a:rPr lang="en-CA" sz="1300" dirty="0">
                <a:latin typeface="Consolas" panose="020B0609020204030204" pitchFamily="49" charset="0"/>
                <a:cs typeface="Consolas" panose="020B0609020204030204" pitchFamily="49" charset="0"/>
              </a:rPr>
              <a:t>", 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traverse(a, m, 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("\n\n2-D array after traversing:\n\n");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=0;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&lt;m; </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for(j=0; j&lt;n; 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a:t>
            </a:r>
            <a:r>
              <a:rPr lang="en-CA" sz="1300" dirty="0" err="1">
                <a:latin typeface="Consolas" panose="020B0609020204030204" pitchFamily="49" charset="0"/>
                <a:cs typeface="Consolas" panose="020B0609020204030204" pitchFamily="49" charset="0"/>
              </a:rPr>
              <a:t>t%d</a:t>
            </a:r>
            <a:r>
              <a:rPr lang="en-CA" sz="1300" dirty="0">
                <a:latin typeface="Consolas" panose="020B0609020204030204" pitchFamily="49" charset="0"/>
                <a:cs typeface="Consolas" panose="020B0609020204030204" pitchFamily="49" charset="0"/>
              </a:rPr>
              <a:t>", a[</a:t>
            </a:r>
            <a:r>
              <a:rPr lang="en-CA" sz="1300" dirty="0" err="1">
                <a:latin typeface="Consolas" panose="020B0609020204030204" pitchFamily="49" charset="0"/>
                <a:cs typeface="Consolas" panose="020B0609020204030204" pitchFamily="49" charset="0"/>
              </a:rPr>
              <a:t>i</a:t>
            </a:r>
            <a:r>
              <a:rPr lang="en-CA" sz="1300" dirty="0">
                <a:latin typeface="Consolas" panose="020B0609020204030204" pitchFamily="49" charset="0"/>
                <a:cs typeface="Consolas" panose="020B0609020204030204" pitchFamily="49" charset="0"/>
              </a:rPr>
              <a:t>][j]);</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r>
              <a:rPr lang="en-CA" sz="1300" dirty="0" err="1">
                <a:latin typeface="Consolas" panose="020B0609020204030204" pitchFamily="49" charset="0"/>
                <a:cs typeface="Consolas" panose="020B0609020204030204" pitchFamily="49" charset="0"/>
              </a:rPr>
              <a:t>printf</a:t>
            </a:r>
            <a:r>
              <a:rPr lang="en-CA" sz="1300" dirty="0">
                <a:latin typeface="Consolas" panose="020B0609020204030204" pitchFamily="49" charset="0"/>
                <a:cs typeface="Consolas" panose="020B0609020204030204" pitchFamily="49" charset="0"/>
              </a:rPr>
              <a:t>("\n\n");</a:t>
            </a:r>
          </a:p>
          <a:p>
            <a:pPr marL="0" indent="0">
              <a:lnSpc>
                <a:spcPct val="110000"/>
              </a:lnSpc>
              <a:spcAft>
                <a:spcPts val="0"/>
              </a:spcAft>
              <a:buNone/>
            </a:pPr>
            <a:r>
              <a:rPr lang="en-CA" sz="13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en-CA" sz="1300" dirty="0" smtClean="0">
                <a:latin typeface="Consolas" panose="020B0609020204030204" pitchFamily="49" charset="0"/>
                <a:cs typeface="Consolas" panose="020B0609020204030204" pitchFamily="49" charset="0"/>
              </a:rPr>
              <a:t>}</a:t>
            </a:r>
          </a:p>
          <a:p>
            <a:pPr marL="0" indent="0">
              <a:lnSpc>
                <a:spcPct val="110000"/>
              </a:lnSpc>
              <a:spcAft>
                <a:spcPts val="0"/>
              </a:spcAft>
              <a:buNone/>
            </a:pPr>
            <a:endParaRPr lang="en-CA" sz="1300" dirty="0" smtClean="0">
              <a:latin typeface="Consolas" panose="020B0609020204030204" pitchFamily="49" charset="0"/>
              <a:cs typeface="Consolas" panose="020B0609020204030204" pitchFamily="49" charset="0"/>
            </a:endParaRPr>
          </a:p>
          <a:p>
            <a:pPr marL="0" indent="0">
              <a:lnSpc>
                <a:spcPct val="110000"/>
              </a:lnSpc>
              <a:spcAft>
                <a:spcPts val="0"/>
              </a:spcAft>
              <a:buNone/>
            </a:pPr>
            <a:r>
              <a:rPr lang="en-CA" sz="1300" i="1" dirty="0" smtClean="0">
                <a:latin typeface="Consolas" panose="020B0609020204030204" pitchFamily="49" charset="0"/>
                <a:cs typeface="Consolas" panose="020B0609020204030204" pitchFamily="49" charset="0"/>
              </a:rPr>
              <a:t>(Continued)</a:t>
            </a:r>
            <a:endParaRPr lang="en-CA" sz="1300" i="1"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normAutofit/>
          </a:bodyPr>
          <a:lstStyle/>
          <a:p>
            <a:r>
              <a:rPr lang="en-CA" sz="3600" dirty="0"/>
              <a:t>Program to Traverse a Two-Dimensional Array</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48</a:t>
            </a:fld>
            <a:endParaRPr lang="en-US"/>
          </a:p>
        </p:txBody>
      </p:sp>
      <p:sp>
        <p:nvSpPr>
          <p:cNvPr id="10" name="Content Placeholder 1"/>
          <p:cNvSpPr txBox="1">
            <a:spLocks/>
          </p:cNvSpPr>
          <p:nvPr/>
        </p:nvSpPr>
        <p:spPr>
          <a:xfrm>
            <a:off x="6348846" y="981075"/>
            <a:ext cx="5621482" cy="290512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0"/>
              </a:spcBef>
              <a:spcAft>
                <a:spcPts val="600"/>
              </a:spcAft>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void traverse(int a[50][50], int m, int n)</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int i, j;</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for(i=0; i&lt;m; i++)</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for(j=0; j&lt;n; j++)</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			a[i][j] = a[i][j] * 2;</a:t>
            </a:r>
          </a:p>
          <a:p>
            <a:pPr marL="0" indent="0">
              <a:lnSpc>
                <a:spcPct val="110000"/>
              </a:lnSpc>
              <a:spcAft>
                <a:spcPts val="0"/>
              </a:spcAft>
              <a:buNone/>
            </a:pPr>
            <a:r>
              <a:rPr lang="pt-BR" sz="1200" dirty="0">
                <a:latin typeface="Consolas" panose="020B0609020204030204" pitchFamily="49" charset="0"/>
                <a:cs typeface="Consolas" panose="020B0609020204030204" pitchFamily="49" charset="0"/>
              </a:rPr>
              <a:t>}</a:t>
            </a:r>
            <a:endParaRPr lang="en-CA" sz="1400" dirty="0">
              <a:latin typeface="Consolas" panose="020B0609020204030204" pitchFamily="49" charset="0"/>
              <a:cs typeface="Consolas" panose="020B0609020204030204" pitchFamily="49" charset="0"/>
            </a:endParaRPr>
          </a:p>
        </p:txBody>
      </p:sp>
      <p:sp>
        <p:nvSpPr>
          <p:cNvPr id="11" name="Content Placeholder 1"/>
          <p:cNvSpPr txBox="1">
            <a:spLocks/>
          </p:cNvSpPr>
          <p:nvPr/>
        </p:nvSpPr>
        <p:spPr>
          <a:xfrm>
            <a:off x="6348845" y="4114800"/>
            <a:ext cx="2888673"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b="1" dirty="0" smtClean="0">
                <a:latin typeface="Consolas" panose="020B0609020204030204" pitchFamily="49" charset="0"/>
                <a:cs typeface="Consolas" panose="020B0609020204030204" pitchFamily="49" charset="0"/>
              </a:rPr>
              <a:t>Output:</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number of rows &amp; cols: </a:t>
            </a:r>
            <a:r>
              <a:rPr lang="en-CA" sz="1200" dirty="0" smtClean="0">
                <a:latin typeface="Consolas" panose="020B0609020204030204" pitchFamily="49" charset="0"/>
                <a:cs typeface="Consolas" panose="020B0609020204030204" pitchFamily="49" charset="0"/>
              </a:rPr>
              <a:t>2 2</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Enter </a:t>
            </a:r>
            <a:r>
              <a:rPr lang="en-CA" sz="1200" dirty="0">
                <a:latin typeface="Consolas" panose="020B0609020204030204" pitchFamily="49" charset="0"/>
                <a:cs typeface="Consolas" panose="020B0609020204030204" pitchFamily="49" charset="0"/>
              </a:rPr>
              <a:t>elements of 2-D array:</a:t>
            </a: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5</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6</a:t>
            </a:r>
            <a:endParaRPr lang="en-CA" sz="1200" dirty="0" smtClean="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a:t>
            </a:r>
          </a:p>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4</a:t>
            </a:r>
          </a:p>
        </p:txBody>
      </p:sp>
      <p:sp>
        <p:nvSpPr>
          <p:cNvPr id="12" name="Content Placeholder 1"/>
          <p:cNvSpPr txBox="1">
            <a:spLocks/>
          </p:cNvSpPr>
          <p:nvPr/>
        </p:nvSpPr>
        <p:spPr>
          <a:xfrm>
            <a:off x="9382991" y="4114799"/>
            <a:ext cx="2587335" cy="2254827"/>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lnSpc>
                <a:spcPct val="110000"/>
              </a:lnSpc>
              <a:spcBef>
                <a:spcPts val="0"/>
              </a:spcBef>
              <a:spcAft>
                <a:spcPts val="0"/>
              </a:spcAft>
              <a:buNone/>
            </a:pPr>
            <a:r>
              <a:rPr lang="en-CA" sz="1200" dirty="0" smtClean="0">
                <a:latin typeface="Consolas" panose="020B0609020204030204" pitchFamily="49" charset="0"/>
                <a:cs typeface="Consolas" panose="020B0609020204030204" pitchFamily="49" charset="0"/>
              </a:rPr>
              <a:t>2-D </a:t>
            </a:r>
            <a:r>
              <a:rPr lang="en-CA" sz="1200" dirty="0">
                <a:latin typeface="Consolas" panose="020B0609020204030204" pitchFamily="49" charset="0"/>
                <a:cs typeface="Consolas" panose="020B0609020204030204" pitchFamily="49" charset="0"/>
              </a:rPr>
              <a:t>array before </a:t>
            </a:r>
            <a:r>
              <a:rPr lang="en-CA" sz="1200" dirty="0" smtClean="0">
                <a:latin typeface="Consolas" panose="020B0609020204030204" pitchFamily="49" charset="0"/>
                <a:cs typeface="Consolas" panose="020B0609020204030204" pitchFamily="49" charset="0"/>
              </a:rPr>
              <a:t>traversing:</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5	6</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2	4</a:t>
            </a:r>
          </a:p>
          <a:p>
            <a:pPr marL="0" indent="0">
              <a:lnSpc>
                <a:spcPct val="110000"/>
              </a:lnSpc>
              <a:spcBef>
                <a:spcPts val="0"/>
              </a:spcBef>
              <a:spcAft>
                <a:spcPts val="0"/>
              </a:spcAft>
              <a:buNone/>
            </a:pP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2-D array </a:t>
            </a:r>
            <a:r>
              <a:rPr lang="en-CA" sz="1200" dirty="0" smtClean="0">
                <a:latin typeface="Consolas" panose="020B0609020204030204" pitchFamily="49" charset="0"/>
                <a:cs typeface="Consolas" panose="020B0609020204030204" pitchFamily="49" charset="0"/>
              </a:rPr>
              <a:t>after traversing</a:t>
            </a:r>
            <a:r>
              <a:rPr lang="en-CA" sz="1200" dirty="0">
                <a:latin typeface="Consolas" panose="020B0609020204030204" pitchFamily="49" charset="0"/>
                <a:cs typeface="Consolas" panose="020B0609020204030204" pitchFamily="49" charset="0"/>
              </a:rPr>
              <a:t>:</a:t>
            </a: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10</a:t>
            </a: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12</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4</a:t>
            </a:r>
            <a:r>
              <a:rPr lang="en-CA" sz="12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8</a:t>
            </a:r>
            <a:endParaRPr lang="en-CA" sz="1200" dirty="0">
              <a:latin typeface="Consolas" panose="020B0609020204030204" pitchFamily="49" charset="0"/>
              <a:cs typeface="Consolas" panose="020B0609020204030204" pitchFamily="49" charset="0"/>
            </a:endParaRPr>
          </a:p>
          <a:p>
            <a:pPr marL="0" indent="0">
              <a:lnSpc>
                <a:spcPct val="110000"/>
              </a:lnSpc>
              <a:spcBef>
                <a:spcPts val="0"/>
              </a:spcBef>
              <a:spcAft>
                <a:spcPts val="0"/>
              </a:spcAft>
              <a:buNone/>
            </a:pPr>
            <a:endParaRPr lang="en-CA" sz="12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78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49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5821" y="1412778"/>
            <a:ext cx="3240359" cy="3240359"/>
          </a:xfrm>
          <a:prstGeom prst="rect">
            <a:avLst/>
          </a:prstGeom>
        </p:spPr>
      </p:pic>
      <p:sp>
        <p:nvSpPr>
          <p:cNvPr id="8" name="Content Placeholder 2"/>
          <p:cNvSpPr txBox="1">
            <a:spLocks/>
          </p:cNvSpPr>
          <p:nvPr/>
        </p:nvSpPr>
        <p:spPr>
          <a:xfrm>
            <a:off x="3733800" y="5229200"/>
            <a:ext cx="4724400" cy="772886"/>
          </a:xfrm>
          <a:prstGeom prst="rect">
            <a:avLst/>
          </a:prstGeom>
        </p:spPr>
        <p:txBody>
          <a:bodyPr>
            <a:normAutofit/>
          </a:bodyPr>
          <a:lst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CA" b="1" dirty="0" smtClean="0">
                <a:solidFill>
                  <a:schemeClr val="accent2"/>
                </a:solidFill>
                <a:effectLst>
                  <a:outerShdw blurRad="38100" dist="38100" dir="2700000" algn="tl">
                    <a:srgbClr val="000000">
                      <a:alpha val="43137"/>
                    </a:srgbClr>
                  </a:outerShdw>
                </a:effectLst>
              </a:rPr>
              <a:t>Any questions please?</a:t>
            </a:r>
            <a:endParaRPr lang="en-CA"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28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CA" dirty="0"/>
              <a:t>All arrays consist of contiguous memory </a:t>
            </a:r>
            <a:r>
              <a:rPr lang="en-CA" dirty="0" smtClean="0"/>
              <a:t>locations.</a:t>
            </a:r>
          </a:p>
          <a:p>
            <a:r>
              <a:rPr lang="en-CA" dirty="0" smtClean="0"/>
              <a:t>The </a:t>
            </a:r>
            <a:r>
              <a:rPr lang="en-CA" dirty="0"/>
              <a:t>lowest address corresponds to the first element and the highest address to the last element</a:t>
            </a:r>
            <a:r>
              <a:rPr lang="en-CA" dirty="0" smtClean="0"/>
              <a:t>.</a:t>
            </a:r>
          </a:p>
          <a:p>
            <a:endParaRPr lang="en-CA" dirty="0"/>
          </a:p>
          <a:p>
            <a:endParaRPr lang="en-CA" dirty="0" smtClean="0"/>
          </a:p>
          <a:p>
            <a:endParaRPr lang="en-CA" dirty="0"/>
          </a:p>
          <a:p>
            <a:pPr lvl="0"/>
            <a:r>
              <a:rPr lang="en-US" dirty="0"/>
              <a:t>In </a:t>
            </a:r>
            <a:r>
              <a:rPr lang="en-US" b="1" dirty="0"/>
              <a:t>C</a:t>
            </a:r>
            <a:r>
              <a:rPr lang="en-US" b="1" dirty="0" smtClean="0"/>
              <a:t>, C</a:t>
            </a:r>
            <a:r>
              <a:rPr lang="en-US" b="1" dirty="0"/>
              <a:t>++</a:t>
            </a:r>
            <a:r>
              <a:rPr lang="en-US" dirty="0"/>
              <a:t> and </a:t>
            </a:r>
            <a:r>
              <a:rPr lang="en-US" b="1" dirty="0" smtClean="0"/>
              <a:t>Java</a:t>
            </a:r>
            <a:r>
              <a:rPr lang="en-US" dirty="0" smtClean="0"/>
              <a:t>, if </a:t>
            </a:r>
            <a:r>
              <a:rPr lang="en-US" dirty="0"/>
              <a:t>array size is </a:t>
            </a:r>
            <a:r>
              <a:rPr lang="en-US" b="1" dirty="0" smtClean="0">
                <a:solidFill>
                  <a:schemeClr val="accent5"/>
                </a:solidFill>
                <a:latin typeface="Consolas" pitchFamily="49" charset="0"/>
                <a:cs typeface="Consolas" pitchFamily="49" charset="0"/>
              </a:rPr>
              <a:t>n</a:t>
            </a:r>
            <a:r>
              <a:rPr lang="en-US" dirty="0" smtClean="0"/>
              <a:t>, then </a:t>
            </a:r>
            <a:r>
              <a:rPr lang="en-US" dirty="0"/>
              <a:t>the index set consists of </a:t>
            </a:r>
            <a:r>
              <a:rPr lang="en-US" dirty="0">
                <a:solidFill>
                  <a:schemeClr val="accent5"/>
                </a:solidFill>
                <a:latin typeface="Consolas" pitchFamily="49" charset="0"/>
                <a:cs typeface="Consolas" pitchFamily="49" charset="0"/>
              </a:rPr>
              <a:t>0</a:t>
            </a:r>
            <a:r>
              <a:rPr lang="en-US" dirty="0" smtClean="0">
                <a:solidFill>
                  <a:schemeClr val="accent5"/>
                </a:solidFill>
                <a:latin typeface="Consolas" pitchFamily="49" charset="0"/>
                <a:cs typeface="Consolas" pitchFamily="49" charset="0"/>
              </a:rPr>
              <a:t>, 1, 2, 3,……, n-1</a:t>
            </a:r>
            <a:r>
              <a:rPr lang="en-US" dirty="0" smtClean="0"/>
              <a:t>.</a:t>
            </a:r>
          </a:p>
          <a:p>
            <a:r>
              <a:rPr lang="en-US" dirty="0"/>
              <a:t>The elements of an array </a:t>
            </a:r>
            <a:r>
              <a:rPr lang="en-US" dirty="0" smtClean="0">
                <a:solidFill>
                  <a:schemeClr val="accent5"/>
                </a:solidFill>
                <a:latin typeface="Consolas" pitchFamily="49" charset="0"/>
                <a:cs typeface="Consolas" pitchFamily="49" charset="0"/>
              </a:rPr>
              <a:t>A</a:t>
            </a:r>
            <a:r>
              <a:rPr lang="en-US" dirty="0" smtClean="0"/>
              <a:t> are denoted </a:t>
            </a:r>
            <a:r>
              <a:rPr lang="en-US" dirty="0"/>
              <a:t>by </a:t>
            </a:r>
            <a:r>
              <a:rPr lang="en-US" dirty="0" smtClean="0"/>
              <a:t>bracket notation like </a:t>
            </a:r>
            <a:r>
              <a:rPr lang="en-US" dirty="0" smtClean="0">
                <a:solidFill>
                  <a:schemeClr val="accent5"/>
                </a:solidFill>
                <a:latin typeface="Consolas" pitchFamily="49" charset="0"/>
                <a:cs typeface="Consolas" pitchFamily="49" charset="0"/>
              </a:rPr>
              <a:t>A[0], A[1], A[2], A[3], A[4],……, A[N-1]</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One-Dimensional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602" y="2781732"/>
            <a:ext cx="5673073" cy="136423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68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20000"/>
              </a:lnSpc>
            </a:pPr>
            <a:r>
              <a:rPr lang="en-US" dirty="0"/>
              <a:t>The number </a:t>
            </a:r>
            <a:r>
              <a:rPr lang="en-US" dirty="0">
                <a:solidFill>
                  <a:schemeClr val="accent5"/>
                </a:solidFill>
                <a:latin typeface="Consolas" pitchFamily="49" charset="0"/>
                <a:cs typeface="Consolas" pitchFamily="49" charset="0"/>
              </a:rPr>
              <a:t>n</a:t>
            </a:r>
            <a:r>
              <a:rPr lang="en-US" dirty="0"/>
              <a:t> of elements is called the length or size of an array</a:t>
            </a:r>
            <a:r>
              <a:rPr lang="en-US" dirty="0" smtClean="0"/>
              <a:t>. The </a:t>
            </a:r>
            <a:r>
              <a:rPr lang="en-US" dirty="0"/>
              <a:t>length of an array can be obtained as follows:</a:t>
            </a:r>
          </a:p>
          <a:p>
            <a:pPr marL="0" indent="0" algn="ctr">
              <a:lnSpc>
                <a:spcPct val="120000"/>
              </a:lnSpc>
              <a:buNone/>
            </a:pPr>
            <a:r>
              <a:rPr lang="en-US" dirty="0" smtClean="0">
                <a:solidFill>
                  <a:schemeClr val="accent5"/>
                </a:solidFill>
                <a:latin typeface="Consolas" pitchFamily="49" charset="0"/>
                <a:cs typeface="Consolas" pitchFamily="49" charset="0"/>
              </a:rPr>
              <a:t>Length = </a:t>
            </a:r>
            <a:r>
              <a:rPr lang="en-US" dirty="0">
                <a:solidFill>
                  <a:schemeClr val="accent5"/>
                </a:solidFill>
                <a:latin typeface="Consolas" pitchFamily="49" charset="0"/>
                <a:cs typeface="Consolas" pitchFamily="49" charset="0"/>
              </a:rPr>
              <a:t>UB – LB + 1</a:t>
            </a:r>
          </a:p>
          <a:p>
            <a:pPr lvl="1">
              <a:lnSpc>
                <a:spcPct val="120000"/>
              </a:lnSpc>
            </a:pPr>
            <a:r>
              <a:rPr lang="en-US" dirty="0"/>
              <a:t>Where </a:t>
            </a:r>
            <a:r>
              <a:rPr lang="en-US" dirty="0">
                <a:solidFill>
                  <a:schemeClr val="accent5"/>
                </a:solidFill>
                <a:latin typeface="Consolas" pitchFamily="49" charset="0"/>
                <a:cs typeface="Consolas" pitchFamily="49" charset="0"/>
              </a:rPr>
              <a:t>UB</a:t>
            </a:r>
            <a:r>
              <a:rPr lang="en-US" dirty="0"/>
              <a:t> is the </a:t>
            </a:r>
            <a:r>
              <a:rPr lang="en-US" dirty="0" smtClean="0"/>
              <a:t>upper </a:t>
            </a:r>
            <a:r>
              <a:rPr lang="en-US" dirty="0"/>
              <a:t>bound and </a:t>
            </a:r>
            <a:r>
              <a:rPr lang="en-US" dirty="0">
                <a:solidFill>
                  <a:schemeClr val="accent5"/>
                </a:solidFill>
                <a:latin typeface="Consolas" pitchFamily="49" charset="0"/>
                <a:cs typeface="Consolas" pitchFamily="49" charset="0"/>
              </a:rPr>
              <a:t>LB</a:t>
            </a:r>
            <a:r>
              <a:rPr lang="en-US" dirty="0"/>
              <a:t> is the </a:t>
            </a:r>
            <a:r>
              <a:rPr lang="en-US" dirty="0" smtClean="0"/>
              <a:t>lower </a:t>
            </a:r>
            <a:r>
              <a:rPr lang="en-US" dirty="0"/>
              <a:t>bound of the </a:t>
            </a:r>
            <a:r>
              <a:rPr lang="en-US" dirty="0" smtClean="0"/>
              <a:t>array.</a:t>
            </a:r>
            <a:endParaRPr lang="en-US" dirty="0"/>
          </a:p>
          <a:p>
            <a:pPr>
              <a:lnSpc>
                <a:spcPct val="120000"/>
              </a:lnSpc>
            </a:pPr>
            <a:r>
              <a:rPr lang="en-US" dirty="0"/>
              <a:t>Using the length of an </a:t>
            </a:r>
            <a:r>
              <a:rPr lang="en-US" dirty="0" smtClean="0"/>
              <a:t>array, </a:t>
            </a:r>
            <a:r>
              <a:rPr lang="en-US" dirty="0"/>
              <a:t>we can calculate the total size required for the array. To calculate the </a:t>
            </a:r>
            <a:r>
              <a:rPr lang="en-US" dirty="0" smtClean="0"/>
              <a:t>size, </a:t>
            </a:r>
            <a:r>
              <a:rPr lang="en-US" dirty="0"/>
              <a:t>we use the following formula:</a:t>
            </a:r>
          </a:p>
          <a:p>
            <a:pPr marL="0" indent="0" algn="ctr">
              <a:lnSpc>
                <a:spcPct val="120000"/>
              </a:lnSpc>
              <a:buNone/>
            </a:pPr>
            <a:r>
              <a:rPr lang="en-US" dirty="0" smtClean="0">
                <a:solidFill>
                  <a:schemeClr val="accent5"/>
                </a:solidFill>
                <a:latin typeface="Consolas" pitchFamily="49" charset="0"/>
                <a:cs typeface="Consolas" pitchFamily="49" charset="0"/>
              </a:rPr>
              <a:t>Bytes </a:t>
            </a:r>
            <a:r>
              <a:rPr lang="en-US" dirty="0">
                <a:solidFill>
                  <a:schemeClr val="accent5"/>
                </a:solidFill>
                <a:latin typeface="Consolas" pitchFamily="49" charset="0"/>
                <a:cs typeface="Consolas" pitchFamily="49" charset="0"/>
              </a:rPr>
              <a:t>= length * </a:t>
            </a:r>
            <a:r>
              <a:rPr lang="en-US" dirty="0" err="1" smtClean="0">
                <a:solidFill>
                  <a:schemeClr val="accent5"/>
                </a:solidFill>
                <a:latin typeface="Consolas" pitchFamily="49" charset="0"/>
                <a:cs typeface="Consolas" pitchFamily="49" charset="0"/>
              </a:rPr>
              <a:t>sizeof</a:t>
            </a:r>
            <a:r>
              <a:rPr lang="en-US" dirty="0" smtClean="0">
                <a:solidFill>
                  <a:schemeClr val="accent5"/>
                </a:solidFill>
                <a:latin typeface="Consolas" pitchFamily="49" charset="0"/>
                <a:cs typeface="Consolas" pitchFamily="49" charset="0"/>
              </a:rPr>
              <a:t>(data </a:t>
            </a:r>
            <a:r>
              <a:rPr lang="en-US" dirty="0">
                <a:solidFill>
                  <a:schemeClr val="accent5"/>
                </a:solidFill>
                <a:latin typeface="Consolas" pitchFamily="49" charset="0"/>
                <a:cs typeface="Consolas" pitchFamily="49" charset="0"/>
              </a:rPr>
              <a:t>type)</a:t>
            </a:r>
          </a:p>
          <a:p>
            <a:pPr lvl="1">
              <a:lnSpc>
                <a:spcPct val="120000"/>
              </a:lnSpc>
            </a:pPr>
            <a:r>
              <a:rPr lang="en-US" dirty="0"/>
              <a:t>Here </a:t>
            </a:r>
            <a:r>
              <a:rPr lang="en-US" dirty="0">
                <a:solidFill>
                  <a:schemeClr val="accent5"/>
                </a:solidFill>
                <a:latin typeface="Consolas" pitchFamily="49" charset="0"/>
                <a:cs typeface="Consolas" pitchFamily="49" charset="0"/>
              </a:rPr>
              <a:t>data type</a:t>
            </a:r>
            <a:r>
              <a:rPr lang="en-US" dirty="0"/>
              <a:t> is the type of elements stored in array.</a:t>
            </a:r>
          </a:p>
          <a:p>
            <a:pPr>
              <a:lnSpc>
                <a:spcPct val="120000"/>
              </a:lnSpc>
            </a:pPr>
            <a:r>
              <a:rPr lang="en-US" dirty="0" err="1" smtClean="0">
                <a:solidFill>
                  <a:schemeClr val="accent5"/>
                </a:solidFill>
                <a:latin typeface="Consolas" pitchFamily="49" charset="0"/>
                <a:cs typeface="Consolas" pitchFamily="49" charset="0"/>
              </a:rPr>
              <a:t>sizeof</a:t>
            </a:r>
            <a:r>
              <a:rPr lang="en-US" dirty="0" smtClean="0">
                <a:solidFill>
                  <a:schemeClr val="accent5"/>
                </a:solidFill>
                <a:latin typeface="Consolas" pitchFamily="49" charset="0"/>
                <a:cs typeface="Consolas" pitchFamily="49" charset="0"/>
              </a:rPr>
              <a:t>(data </a:t>
            </a:r>
            <a:r>
              <a:rPr lang="en-US" dirty="0">
                <a:solidFill>
                  <a:schemeClr val="accent5"/>
                </a:solidFill>
                <a:latin typeface="Consolas" pitchFamily="49" charset="0"/>
                <a:cs typeface="Consolas" pitchFamily="49" charset="0"/>
              </a:rPr>
              <a:t>type)</a:t>
            </a:r>
            <a:r>
              <a:rPr lang="en-US" dirty="0"/>
              <a:t> varies from language to language . In case of ‘C’ </a:t>
            </a:r>
            <a:r>
              <a:rPr lang="en-US" dirty="0" smtClean="0"/>
              <a:t>language, </a:t>
            </a:r>
            <a:r>
              <a:rPr lang="en-US" dirty="0" smtClean="0">
                <a:solidFill>
                  <a:schemeClr val="accent6"/>
                </a:solidFill>
              </a:rPr>
              <a:t>2 or 4 bytes</a:t>
            </a:r>
            <a:r>
              <a:rPr lang="en-US" dirty="0" smtClean="0"/>
              <a:t> </a:t>
            </a:r>
            <a:r>
              <a:rPr lang="en-US" dirty="0"/>
              <a:t>are required </a:t>
            </a:r>
            <a:r>
              <a:rPr lang="en-US" dirty="0" smtClean="0"/>
              <a:t>for </a:t>
            </a:r>
            <a:r>
              <a:rPr lang="en-US" dirty="0"/>
              <a:t>integer type and </a:t>
            </a:r>
            <a:r>
              <a:rPr lang="en-US" dirty="0">
                <a:solidFill>
                  <a:schemeClr val="accent6"/>
                </a:solidFill>
              </a:rPr>
              <a:t>4 bytes</a:t>
            </a:r>
            <a:r>
              <a:rPr lang="en-US" dirty="0"/>
              <a:t> are required for float type elements</a:t>
            </a:r>
            <a:r>
              <a:rPr lang="en-US" dirty="0" smtClean="0"/>
              <a:t>.</a:t>
            </a:r>
            <a:endParaRPr lang="en-US" dirty="0"/>
          </a:p>
        </p:txBody>
      </p:sp>
      <p:sp>
        <p:nvSpPr>
          <p:cNvPr id="3" name="Title 2"/>
          <p:cNvSpPr>
            <a:spLocks noGrp="1"/>
          </p:cNvSpPr>
          <p:nvPr>
            <p:ph type="title"/>
          </p:nvPr>
        </p:nvSpPr>
        <p:spPr/>
        <p:txBody>
          <a:bodyPr/>
          <a:lstStyle/>
          <a:p>
            <a:r>
              <a:rPr lang="en-US" dirty="0" smtClean="0"/>
              <a:t>Finding Length of an Array</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6</a:t>
            </a:fld>
            <a:endParaRPr lang="en-US"/>
          </a:p>
        </p:txBody>
      </p:sp>
    </p:spTree>
    <p:extLst>
      <p:ext uri="{BB962C8B-B14F-4D97-AF65-F5344CB8AC3E}">
        <p14:creationId xmlns:p14="http://schemas.microsoft.com/office/powerpoint/2010/main" val="29924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An automobile company uses an array </a:t>
            </a:r>
            <a:r>
              <a:rPr lang="en-US" dirty="0">
                <a:solidFill>
                  <a:schemeClr val="accent5"/>
                </a:solidFill>
                <a:latin typeface="Consolas" pitchFamily="49" charset="0"/>
                <a:cs typeface="Consolas" pitchFamily="49" charset="0"/>
              </a:rPr>
              <a:t>AUTO</a:t>
            </a:r>
            <a:r>
              <a:rPr lang="en-US" dirty="0"/>
              <a:t> to record the number of automobiles sold each year from 1932 through 1984</a:t>
            </a:r>
            <a:r>
              <a:rPr lang="en-US" dirty="0" smtClean="0"/>
              <a:t>.</a:t>
            </a:r>
          </a:p>
          <a:p>
            <a:r>
              <a:rPr lang="en-US" dirty="0" smtClean="0"/>
              <a:t>Rather </a:t>
            </a:r>
            <a:r>
              <a:rPr lang="en-US" dirty="0"/>
              <a:t>than beginning the index set with </a:t>
            </a:r>
            <a:r>
              <a:rPr lang="en-US" dirty="0" smtClean="0"/>
              <a:t>1, </a:t>
            </a:r>
            <a:r>
              <a:rPr lang="en-US" dirty="0"/>
              <a:t>it is more useful to begin the index set with </a:t>
            </a:r>
            <a:r>
              <a:rPr lang="en-US" dirty="0" smtClean="0"/>
              <a:t>1932.</a:t>
            </a:r>
          </a:p>
          <a:p>
            <a:r>
              <a:rPr lang="en-US" dirty="0" smtClean="0"/>
              <a:t>Then, </a:t>
            </a:r>
            <a:r>
              <a:rPr lang="en-US" dirty="0"/>
              <a:t>LB = 1932 is the lower bound and UB = 1984 is the upper bound of AUTO</a:t>
            </a:r>
            <a:r>
              <a:rPr lang="en-US" dirty="0" smtClean="0"/>
              <a:t>.</a:t>
            </a:r>
            <a:endParaRPr lang="en-US" dirty="0"/>
          </a:p>
          <a:p>
            <a:pPr marL="0" indent="0" algn="ctr">
              <a:buNone/>
            </a:pPr>
            <a:r>
              <a:rPr lang="en-US" dirty="0" smtClean="0">
                <a:solidFill>
                  <a:schemeClr val="accent5"/>
                </a:solidFill>
                <a:latin typeface="Consolas" pitchFamily="49" charset="0"/>
                <a:cs typeface="Consolas" pitchFamily="49" charset="0"/>
              </a:rPr>
              <a:t>Length = UB </a:t>
            </a:r>
            <a:r>
              <a:rPr lang="en-US" dirty="0">
                <a:solidFill>
                  <a:schemeClr val="accent5"/>
                </a:solidFill>
                <a:latin typeface="Consolas" pitchFamily="49" charset="0"/>
                <a:cs typeface="Consolas" pitchFamily="49" charset="0"/>
              </a:rPr>
              <a:t>– LB + 1 </a:t>
            </a:r>
            <a:r>
              <a:rPr lang="en-US" dirty="0" smtClean="0">
                <a:solidFill>
                  <a:schemeClr val="accent5"/>
                </a:solidFill>
                <a:latin typeface="Consolas" pitchFamily="49" charset="0"/>
                <a:cs typeface="Consolas" pitchFamily="49" charset="0"/>
              </a:rPr>
              <a:t>= 1984 - 1932 </a:t>
            </a:r>
            <a:r>
              <a:rPr lang="en-US" dirty="0">
                <a:solidFill>
                  <a:schemeClr val="accent5"/>
                </a:solidFill>
                <a:latin typeface="Consolas" pitchFamily="49" charset="0"/>
                <a:cs typeface="Consolas" pitchFamily="49" charset="0"/>
              </a:rPr>
              <a:t>+ 1 = </a:t>
            </a:r>
            <a:r>
              <a:rPr lang="en-US" dirty="0" smtClean="0">
                <a:solidFill>
                  <a:schemeClr val="accent5"/>
                </a:solidFill>
                <a:latin typeface="Consolas" pitchFamily="49" charset="0"/>
                <a:cs typeface="Consolas" pitchFamily="49" charset="0"/>
              </a:rPr>
              <a:t>53</a:t>
            </a:r>
            <a:endParaRPr lang="en-US" dirty="0">
              <a:solidFill>
                <a:schemeClr val="accent5"/>
              </a:solidFill>
              <a:latin typeface="Consolas" pitchFamily="49" charset="0"/>
              <a:cs typeface="Consolas" pitchFamily="49" charset="0"/>
            </a:endParaRPr>
          </a:p>
          <a:p>
            <a:r>
              <a:rPr lang="en-US" dirty="0"/>
              <a:t>That </a:t>
            </a:r>
            <a:r>
              <a:rPr lang="en-US" dirty="0" smtClean="0"/>
              <a:t>is, </a:t>
            </a:r>
            <a:r>
              <a:rPr lang="en-US" dirty="0">
                <a:solidFill>
                  <a:schemeClr val="accent5"/>
                </a:solidFill>
                <a:latin typeface="Consolas" pitchFamily="49" charset="0"/>
                <a:cs typeface="Consolas" pitchFamily="49" charset="0"/>
              </a:rPr>
              <a:t>AUTO</a:t>
            </a:r>
            <a:r>
              <a:rPr lang="en-US" dirty="0"/>
              <a:t> contains </a:t>
            </a:r>
            <a:r>
              <a:rPr lang="en-US" dirty="0" smtClean="0"/>
              <a:t>53 elements.</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7</a:t>
            </a:fld>
            <a:endParaRPr lang="en-US"/>
          </a:p>
        </p:txBody>
      </p:sp>
    </p:spTree>
    <p:extLst>
      <p:ext uri="{BB962C8B-B14F-4D97-AF65-F5344CB8AC3E}">
        <p14:creationId xmlns:p14="http://schemas.microsoft.com/office/powerpoint/2010/main" val="8119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83657" y="5646057"/>
            <a:ext cx="8824686" cy="559751"/>
          </a:xfr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ct val="110000"/>
              </a:lnSpc>
              <a:spcBef>
                <a:spcPts val="0"/>
              </a:spcBef>
              <a:spcAft>
                <a:spcPts val="0"/>
              </a:spcAft>
              <a:buNone/>
            </a:pPr>
            <a:r>
              <a:rPr lang="en-US" sz="2400" dirty="0" err="1" smtClean="0">
                <a:latin typeface="Consolas" pitchFamily="49" charset="0"/>
                <a:cs typeface="Consolas" pitchFamily="49" charset="0"/>
              </a:rPr>
              <a:t>data_type</a:t>
            </a: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array_name</a:t>
            </a:r>
            <a:r>
              <a:rPr lang="en-US" sz="2400" dirty="0" smtClean="0">
                <a:latin typeface="Consolas" pitchFamily="49" charset="0"/>
                <a:cs typeface="Consolas" pitchFamily="49" charset="0"/>
              </a:rPr>
              <a:t>[size</a:t>
            </a:r>
            <a:r>
              <a:rPr lang="en-US" sz="2400" dirty="0">
                <a:latin typeface="Consolas" pitchFamily="49" charset="0"/>
                <a:cs typeface="Consolas" pitchFamily="49" charset="0"/>
              </a:rPr>
              <a:t>];</a:t>
            </a:r>
            <a:endParaRPr lang="en-CA" sz="2400"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CA" dirty="0" smtClean="0"/>
              <a:t>Array </a:t>
            </a:r>
            <a:r>
              <a:rPr lang="en-CA" dirty="0"/>
              <a:t>Declaration in C</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8</a:t>
            </a:fld>
            <a:endParaRPr lang="en-US"/>
          </a:p>
        </p:txBody>
      </p:sp>
      <p:sp>
        <p:nvSpPr>
          <p:cNvPr id="8" name="Content Placeholder 1"/>
          <p:cNvSpPr txBox="1">
            <a:spLocks/>
          </p:cNvSpPr>
          <p:nvPr/>
        </p:nvSpPr>
        <p:spPr>
          <a:xfrm>
            <a:off x="838200" y="1332327"/>
            <a:ext cx="10515600" cy="4008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r>
              <a:rPr lang="en-US" sz="2400" dirty="0"/>
              <a:t>Declaring the name and type of an array and setting the number of elements in the array is known as dimensioning the array</a:t>
            </a:r>
            <a:r>
              <a:rPr lang="en-US" sz="2400" dirty="0" smtClean="0"/>
              <a:t>.</a:t>
            </a:r>
          </a:p>
          <a:p>
            <a:r>
              <a:rPr lang="en-US" sz="2400" dirty="0" smtClean="0"/>
              <a:t> </a:t>
            </a:r>
            <a:r>
              <a:rPr lang="en-US" sz="2400" dirty="0"/>
              <a:t>The array must be declared before one uses it in a C program, like other variables. </a:t>
            </a:r>
            <a:endParaRPr lang="en-US" sz="2400" dirty="0" smtClean="0"/>
          </a:p>
          <a:p>
            <a:r>
              <a:rPr lang="en-US" sz="2400" dirty="0" smtClean="0"/>
              <a:t>In </a:t>
            </a:r>
            <a:r>
              <a:rPr lang="en-US" sz="2400" dirty="0"/>
              <a:t>array </a:t>
            </a:r>
            <a:r>
              <a:rPr lang="en-US" sz="2400" dirty="0" smtClean="0"/>
              <a:t>declaration, </a:t>
            </a:r>
            <a:r>
              <a:rPr lang="en-US" sz="2400" dirty="0"/>
              <a:t>one must </a:t>
            </a:r>
            <a:r>
              <a:rPr lang="en-US" sz="2400" dirty="0" smtClean="0"/>
              <a:t>define:</a:t>
            </a:r>
          </a:p>
          <a:p>
            <a:pPr lvl="1"/>
            <a:r>
              <a:rPr lang="en-US" sz="2000" dirty="0" smtClean="0"/>
              <a:t>the </a:t>
            </a:r>
            <a:r>
              <a:rPr lang="en-US" sz="2000" dirty="0"/>
              <a:t>type of an </a:t>
            </a:r>
            <a:r>
              <a:rPr lang="en-US" sz="2000" dirty="0" smtClean="0"/>
              <a:t>array</a:t>
            </a:r>
          </a:p>
          <a:p>
            <a:pPr lvl="1"/>
            <a:r>
              <a:rPr lang="en-US" sz="2000" dirty="0" smtClean="0"/>
              <a:t>name </a:t>
            </a:r>
            <a:r>
              <a:rPr lang="en-US" sz="2000" dirty="0"/>
              <a:t>of </a:t>
            </a:r>
            <a:r>
              <a:rPr lang="en-US" sz="2000" dirty="0" smtClean="0"/>
              <a:t>the array</a:t>
            </a:r>
          </a:p>
          <a:p>
            <a:pPr lvl="1"/>
            <a:r>
              <a:rPr lang="en-US" sz="2000" dirty="0" smtClean="0"/>
              <a:t>the </a:t>
            </a:r>
            <a:r>
              <a:rPr lang="en-US" sz="2000" dirty="0"/>
              <a:t>total number of memory locations to be allocated</a:t>
            </a:r>
            <a:r>
              <a:rPr lang="en-US" sz="2000" dirty="0" smtClean="0"/>
              <a:t>.</a:t>
            </a:r>
            <a:endParaRPr lang="en-US" sz="2000" dirty="0"/>
          </a:p>
        </p:txBody>
      </p:sp>
    </p:spTree>
    <p:extLst>
      <p:ext uri="{BB962C8B-B14F-4D97-AF65-F5344CB8AC3E}">
        <p14:creationId xmlns:p14="http://schemas.microsoft.com/office/powerpoint/2010/main" val="291682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Array </a:t>
            </a:r>
            <a:r>
              <a:rPr lang="en-CA" dirty="0"/>
              <a:t>Declaration in C</a:t>
            </a:r>
          </a:p>
        </p:txBody>
      </p:sp>
      <p:sp>
        <p:nvSpPr>
          <p:cNvPr id="4" name="Date Placeholder 3"/>
          <p:cNvSpPr>
            <a:spLocks noGrp="1"/>
          </p:cNvSpPr>
          <p:nvPr>
            <p:ph type="dt" sz="half" idx="2"/>
          </p:nvPr>
        </p:nvSpPr>
        <p:spPr/>
        <p:txBody>
          <a:bodyPr/>
          <a:lstStyle/>
          <a:p>
            <a:r>
              <a:rPr lang="en-US" smtClean="0"/>
              <a:t>9-May-13</a:t>
            </a:r>
            <a:endParaRPr lang="en-US"/>
          </a:p>
        </p:txBody>
      </p:sp>
      <p:sp>
        <p:nvSpPr>
          <p:cNvPr id="5" name="Footer Placeholder 4"/>
          <p:cNvSpPr>
            <a:spLocks noGrp="1"/>
          </p:cNvSpPr>
          <p:nvPr>
            <p:ph type="ftr" sz="quarter" idx="3"/>
          </p:nvPr>
        </p:nvSpPr>
        <p:spPr/>
        <p:txBody>
          <a:bodyPr/>
          <a:lstStyle/>
          <a:p>
            <a:r>
              <a:rPr lang="en-US" smtClean="0"/>
              <a:t>Maninder Kaur</a:t>
            </a:r>
            <a:endParaRPr lang="en-US"/>
          </a:p>
        </p:txBody>
      </p:sp>
      <p:sp>
        <p:nvSpPr>
          <p:cNvPr id="6" name="Slide Number Placeholder 5"/>
          <p:cNvSpPr>
            <a:spLocks noGrp="1"/>
          </p:cNvSpPr>
          <p:nvPr>
            <p:ph type="sldNum" sz="quarter" idx="4"/>
          </p:nvPr>
        </p:nvSpPr>
        <p:spPr/>
        <p:txBody>
          <a:bodyPr/>
          <a:lstStyle/>
          <a:p>
            <a:fld id="{10E4A4DB-036F-4816-A98C-42C4167E83C5}" type="slidenum">
              <a:rPr lang="en-US" smtClean="0"/>
              <a:pPr/>
              <a:t>9</a:t>
            </a:fld>
            <a:endParaRPr lang="en-US"/>
          </a:p>
        </p:txBody>
      </p:sp>
      <p:sp>
        <p:nvSpPr>
          <p:cNvPr id="7" name="Content Placeholder 1"/>
          <p:cNvSpPr txBox="1">
            <a:spLocks/>
          </p:cNvSpPr>
          <p:nvPr/>
        </p:nvSpPr>
        <p:spPr>
          <a:xfrm>
            <a:off x="838200" y="1233550"/>
            <a:ext cx="10515600" cy="34545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a:lstStyle>
          <a:p>
            <a:pPr>
              <a:lnSpc>
                <a:spcPct val="110000"/>
              </a:lnSpc>
              <a:spcBef>
                <a:spcPts val="0"/>
              </a:spcBef>
            </a:pPr>
            <a:r>
              <a:rPr lang="en-US" dirty="0" err="1" smtClean="0">
                <a:solidFill>
                  <a:schemeClr val="accent5"/>
                </a:solidFill>
                <a:latin typeface="Consolas" pitchFamily="49" charset="0"/>
                <a:cs typeface="Consolas" pitchFamily="49" charset="0"/>
              </a:rPr>
              <a:t>data_type</a:t>
            </a:r>
            <a:r>
              <a:rPr lang="en-US" dirty="0" smtClean="0"/>
              <a:t> is </a:t>
            </a:r>
            <a:r>
              <a:rPr lang="en-US" dirty="0"/>
              <a:t>used to declare the nature of the data elements stored in the array like character type, integer type </a:t>
            </a:r>
            <a:r>
              <a:rPr lang="en-US" dirty="0" smtClean="0"/>
              <a:t>or float </a:t>
            </a:r>
            <a:r>
              <a:rPr lang="en-US" dirty="0"/>
              <a:t>type</a:t>
            </a:r>
            <a:r>
              <a:rPr lang="en-US" dirty="0" smtClean="0"/>
              <a:t>.</a:t>
            </a:r>
          </a:p>
          <a:p>
            <a:pPr>
              <a:lnSpc>
                <a:spcPct val="110000"/>
              </a:lnSpc>
              <a:spcBef>
                <a:spcPts val="0"/>
              </a:spcBef>
            </a:pPr>
            <a:r>
              <a:rPr lang="en-US" dirty="0" err="1" smtClean="0">
                <a:solidFill>
                  <a:schemeClr val="accent5"/>
                </a:solidFill>
                <a:latin typeface="Consolas" pitchFamily="49" charset="0"/>
                <a:cs typeface="Consolas" pitchFamily="49" charset="0"/>
              </a:rPr>
              <a:t>array_name</a:t>
            </a:r>
            <a:r>
              <a:rPr lang="en-US" dirty="0" smtClean="0"/>
              <a:t> is </a:t>
            </a:r>
            <a:r>
              <a:rPr lang="en-US" dirty="0"/>
              <a:t>the name of an array</a:t>
            </a:r>
            <a:r>
              <a:rPr lang="en-US" dirty="0" smtClean="0"/>
              <a:t>.</a:t>
            </a:r>
          </a:p>
          <a:p>
            <a:pPr>
              <a:lnSpc>
                <a:spcPct val="110000"/>
              </a:lnSpc>
              <a:spcBef>
                <a:spcPts val="0"/>
              </a:spcBef>
            </a:pPr>
            <a:r>
              <a:rPr lang="en-US" dirty="0" smtClean="0">
                <a:solidFill>
                  <a:schemeClr val="accent5"/>
                </a:solidFill>
                <a:latin typeface="Consolas" pitchFamily="49" charset="0"/>
                <a:cs typeface="Consolas" pitchFamily="49" charset="0"/>
              </a:rPr>
              <a:t>size</a:t>
            </a:r>
            <a:r>
              <a:rPr lang="en-US" dirty="0" smtClean="0"/>
              <a:t> is </a:t>
            </a:r>
            <a:r>
              <a:rPr lang="en-US" dirty="0"/>
              <a:t>a positive integer which </a:t>
            </a:r>
            <a:r>
              <a:rPr lang="en-US" dirty="0">
                <a:solidFill>
                  <a:schemeClr val="accent2"/>
                </a:solidFill>
              </a:rPr>
              <a:t>tells that how many locations are needed.</a:t>
            </a:r>
          </a:p>
          <a:p>
            <a:pPr>
              <a:lnSpc>
                <a:spcPct val="110000"/>
              </a:lnSpc>
              <a:spcBef>
                <a:spcPts val="0"/>
              </a:spcBef>
            </a:pPr>
            <a:r>
              <a:rPr lang="en-CA" dirty="0" smtClean="0"/>
              <a:t>Some </a:t>
            </a:r>
            <a:r>
              <a:rPr lang="en-CA" dirty="0"/>
              <a:t>valid </a:t>
            </a:r>
            <a:r>
              <a:rPr lang="en-CA" dirty="0" smtClean="0"/>
              <a:t>one-dimensional </a:t>
            </a:r>
            <a:r>
              <a:rPr lang="en-CA" dirty="0"/>
              <a:t>declarations </a:t>
            </a:r>
            <a:r>
              <a:rPr lang="en-CA" dirty="0" smtClean="0"/>
              <a:t>are:</a:t>
            </a:r>
            <a:endParaRPr lang="en-CA" dirty="0"/>
          </a:p>
        </p:txBody>
      </p:sp>
      <p:sp>
        <p:nvSpPr>
          <p:cNvPr id="9" name="Content Placeholder 1"/>
          <p:cNvSpPr txBox="1">
            <a:spLocks/>
          </p:cNvSpPr>
          <p:nvPr/>
        </p:nvSpPr>
        <p:spPr>
          <a:xfrm>
            <a:off x="2496457" y="4910116"/>
            <a:ext cx="7199087" cy="968170"/>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ct val="30000"/>
              </a:spcBef>
              <a:spcAft>
                <a:spcPts val="1200"/>
              </a:spcAft>
              <a:buClr>
                <a:schemeClr val="accent2"/>
              </a:buClr>
              <a:buFont typeface="Wingdings" panose="05000000000000000000" pitchFamily="2" charset="2"/>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ct val="30000"/>
              </a:spcBef>
              <a:spcAft>
                <a:spcPts val="600"/>
              </a:spcAft>
              <a:buClr>
                <a:schemeClr val="accent2"/>
              </a:buClr>
              <a:buFont typeface="Wingdings" panose="05000000000000000000" pitchFamily="2" charset="2"/>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dk1"/>
                </a:solidFill>
                <a:latin typeface="+mn-lt"/>
                <a:ea typeface="+mn-ea"/>
                <a:cs typeface="+mn-cs"/>
              </a:defRPr>
            </a:lvl9pPr>
          </a:lstStyle>
          <a:p>
            <a:pPr marL="0" indent="0">
              <a:buNone/>
            </a:pP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roll_no</a:t>
            </a:r>
            <a:r>
              <a:rPr lang="en-US" sz="2000" dirty="0" smtClean="0">
                <a:latin typeface="Consolas" pitchFamily="49" charset="0"/>
                <a:cs typeface="Consolas" pitchFamily="49" charset="0"/>
              </a:rPr>
              <a:t>[100];</a:t>
            </a:r>
            <a:endParaRPr lang="en-US" sz="2000" dirty="0">
              <a:latin typeface="Consolas" pitchFamily="49" charset="0"/>
              <a:cs typeface="Consolas" pitchFamily="49" charset="0"/>
            </a:endParaRPr>
          </a:p>
          <a:p>
            <a:pPr marL="0" indent="0">
              <a:buNone/>
            </a:pPr>
            <a:r>
              <a:rPr lang="en-US" sz="2000" dirty="0" smtClean="0">
                <a:latin typeface="Consolas" pitchFamily="49" charset="0"/>
                <a:cs typeface="Consolas" pitchFamily="49" charset="0"/>
              </a:rPr>
              <a:t>double balance[10];</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9106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3997</Words>
  <Application>Microsoft Office PowerPoint</Application>
  <PresentationFormat>Widescreen</PresentationFormat>
  <Paragraphs>968</Paragraphs>
  <Slides>49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Century Gothic</vt:lpstr>
      <vt:lpstr>Consolas</vt:lpstr>
      <vt:lpstr>Lucida Handwriting</vt:lpstr>
      <vt:lpstr>Times New Roman</vt:lpstr>
      <vt:lpstr>Wingdings</vt:lpstr>
      <vt:lpstr>Presentation level design</vt:lpstr>
      <vt:lpstr>Introduction  to  ARRAYS</vt:lpstr>
      <vt:lpstr>What is an Array?</vt:lpstr>
      <vt:lpstr>Types of Array</vt:lpstr>
      <vt:lpstr>One-Dimensional Array</vt:lpstr>
      <vt:lpstr>One-Dimensional Array</vt:lpstr>
      <vt:lpstr>Finding Length of an Array</vt:lpstr>
      <vt:lpstr>Example</vt:lpstr>
      <vt:lpstr>Array Declaration in C</vt:lpstr>
      <vt:lpstr>Array Declaration in C</vt:lpstr>
      <vt:lpstr>Array Initialization in C</vt:lpstr>
      <vt:lpstr>Array Initialization in C</vt:lpstr>
      <vt:lpstr>Accessing Array Elements</vt:lpstr>
      <vt:lpstr>Accessing Array Elements</vt:lpstr>
      <vt:lpstr>Representation of Linear Array in Memory</vt:lpstr>
      <vt:lpstr>Representation of Linear Array in Memory</vt:lpstr>
      <vt:lpstr>Representation of Linear Array in Memory</vt:lpstr>
      <vt:lpstr>Example</vt:lpstr>
      <vt:lpstr>Example</vt:lpstr>
      <vt:lpstr>Array Operations</vt:lpstr>
      <vt:lpstr>Traversing One-Dimensional Array</vt:lpstr>
      <vt:lpstr>Traversing One-Dimensional Array</vt:lpstr>
      <vt:lpstr>Traversing One-Dimensional Array</vt:lpstr>
      <vt:lpstr>Insertion Operation</vt:lpstr>
      <vt:lpstr>Insertion into Unsorted Array</vt:lpstr>
      <vt:lpstr>Program to Insert an Element into an Unsorted Array</vt:lpstr>
      <vt:lpstr>Insertion into Sorted Array</vt:lpstr>
      <vt:lpstr>Program to Insert an Element into a Sorted Array</vt:lpstr>
      <vt:lpstr>Delete Operation</vt:lpstr>
      <vt:lpstr>Deletion in Array</vt:lpstr>
      <vt:lpstr>Program to Delete an Element from an Array</vt:lpstr>
      <vt:lpstr>Merge Operation</vt:lpstr>
      <vt:lpstr>Merging Unsorted Arrays</vt:lpstr>
      <vt:lpstr>Merging Sorted Arrays</vt:lpstr>
      <vt:lpstr>Merge Unsorted in One-Dimensional Array</vt:lpstr>
      <vt:lpstr>Program to Merge Two Unsorted Arrays</vt:lpstr>
      <vt:lpstr>Two-Dimensional Arrays</vt:lpstr>
      <vt:lpstr>Two-Dimensional Arrays</vt:lpstr>
      <vt:lpstr>Initializing Two-Dimensional Arrays</vt:lpstr>
      <vt:lpstr>Accessing Two-Dimensional Array Elements</vt:lpstr>
      <vt:lpstr>Accessing Two-Dimensional Array Elements</vt:lpstr>
      <vt:lpstr>Representing Two-Dimensional Array in Memory</vt:lpstr>
      <vt:lpstr>Representing Two-Dimensional Array in Memory</vt:lpstr>
      <vt:lpstr>Representing Two-Dimensional Array in Memory</vt:lpstr>
      <vt:lpstr>Representing Two-Dimensional Array in Memory</vt:lpstr>
      <vt:lpstr>Example</vt:lpstr>
      <vt:lpstr>Multi-Dimensional Arrays in C</vt:lpstr>
      <vt:lpstr>Traverse Two-Dimensional Array</vt:lpstr>
      <vt:lpstr>Program to Traverse a Two-Dimensional Array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2013-05-08T00:08:04Z</dcterms:created>
  <dcterms:modified xsi:type="dcterms:W3CDTF">2015-01-26T23:02:52Z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