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C2E7-A32B-4713-8281-633694C06535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F61-9F17-4B3C-ADD4-D6AF7A4EF2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580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C2E7-A32B-4713-8281-633694C06535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F61-9F17-4B3C-ADD4-D6AF7A4EF2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103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C2E7-A32B-4713-8281-633694C06535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F61-9F17-4B3C-ADD4-D6AF7A4EF2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47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C2E7-A32B-4713-8281-633694C06535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F61-9F17-4B3C-ADD4-D6AF7A4EF2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08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C2E7-A32B-4713-8281-633694C06535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F61-9F17-4B3C-ADD4-D6AF7A4EF2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988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C2E7-A32B-4713-8281-633694C06535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F61-9F17-4B3C-ADD4-D6AF7A4EF2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044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C2E7-A32B-4713-8281-633694C06535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F61-9F17-4B3C-ADD4-D6AF7A4EF2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954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C2E7-A32B-4713-8281-633694C06535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F61-9F17-4B3C-ADD4-D6AF7A4EF2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870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C2E7-A32B-4713-8281-633694C06535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F61-9F17-4B3C-ADD4-D6AF7A4EF2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150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C2E7-A32B-4713-8281-633694C06535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F61-9F17-4B3C-ADD4-D6AF7A4EF2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364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CC2E7-A32B-4713-8281-633694C06535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3FF61-9F17-4B3C-ADD4-D6AF7A4EF2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029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CC2E7-A32B-4713-8281-633694C06535}" type="datetimeFigureOut">
              <a:rPr lang="es-CO" smtClean="0"/>
              <a:t>16/01/2024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3FF61-9F17-4B3C-ADD4-D6AF7A4EF27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829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1079863" y="2304073"/>
            <a:ext cx="7019108" cy="403206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5720" y="357713"/>
            <a:ext cx="10515600" cy="1325563"/>
          </a:xfrm>
        </p:spPr>
        <p:txBody>
          <a:bodyPr/>
          <a:lstStyle/>
          <a:p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Arquitectura de la Solución</a:t>
            </a:r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942" y="2516890"/>
            <a:ext cx="2857500" cy="16002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29" y="3646827"/>
            <a:ext cx="1914525" cy="23907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7" r="14943"/>
          <a:stretch/>
        </p:blipFill>
        <p:spPr>
          <a:xfrm>
            <a:off x="5753832" y="3562373"/>
            <a:ext cx="2238103" cy="15144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986725" y="6036607"/>
            <a:ext cx="2026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Linux </a:t>
            </a:r>
            <a:r>
              <a:rPr lang="es-CO" dirty="0" err="1" smtClean="0">
                <a:solidFill>
                  <a:schemeClr val="accent2">
                    <a:lumMod val="75000"/>
                  </a:schemeClr>
                </a:solidFill>
              </a:rPr>
              <a:t>System</a:t>
            </a:r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683" y="1387860"/>
            <a:ext cx="1949631" cy="98098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898" y="2676020"/>
            <a:ext cx="1205200" cy="120520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7898" y="4117090"/>
            <a:ext cx="1104219" cy="110421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247" y="5377615"/>
            <a:ext cx="1196340" cy="119634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>
            <a:off x="4841966" y="4319610"/>
            <a:ext cx="9118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7" idx="3"/>
            <a:endCxn id="9" idx="1"/>
          </p:cNvCxnSpPr>
          <p:nvPr/>
        </p:nvCxnSpPr>
        <p:spPr>
          <a:xfrm flipV="1">
            <a:off x="8098971" y="1878353"/>
            <a:ext cx="1446712" cy="24417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onector angular 17"/>
          <p:cNvCxnSpPr>
            <a:stCxn id="7" idx="3"/>
          </p:cNvCxnSpPr>
          <p:nvPr/>
        </p:nvCxnSpPr>
        <p:spPr>
          <a:xfrm flipV="1">
            <a:off x="8098971" y="3300550"/>
            <a:ext cx="1446712" cy="10195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onector angular 19"/>
          <p:cNvCxnSpPr>
            <a:stCxn id="7" idx="3"/>
          </p:cNvCxnSpPr>
          <p:nvPr/>
        </p:nvCxnSpPr>
        <p:spPr>
          <a:xfrm>
            <a:off x="8098971" y="4320108"/>
            <a:ext cx="1446712" cy="4173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7" idx="3"/>
            <a:endCxn id="12" idx="1"/>
          </p:cNvCxnSpPr>
          <p:nvPr/>
        </p:nvCxnSpPr>
        <p:spPr>
          <a:xfrm>
            <a:off x="8098971" y="4320108"/>
            <a:ext cx="1867276" cy="1655677"/>
          </a:xfrm>
          <a:prstGeom prst="bentConnector3">
            <a:avLst>
              <a:gd name="adj1" fmla="val 3834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8068248" y="3686544"/>
            <a:ext cx="139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Scrap</a:t>
            </a:r>
            <a:r>
              <a:rPr lang="es-CO" dirty="0" smtClean="0"/>
              <a:t> precios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772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941" y="1661272"/>
            <a:ext cx="1914525" cy="23907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017" y="61072"/>
            <a:ext cx="2857500" cy="1600200"/>
          </a:xfrm>
          <a:prstGeom prst="rect">
            <a:avLst/>
          </a:prstGeom>
        </p:spPr>
      </p:pic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66397"/>
              </p:ext>
            </p:extLst>
          </p:nvPr>
        </p:nvGraphicFramePr>
        <p:xfrm>
          <a:off x="1387470" y="4078941"/>
          <a:ext cx="9752595" cy="25958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967958">
                  <a:extLst>
                    <a:ext uri="{9D8B030D-6E8A-4147-A177-3AD203B41FA5}">
                      <a16:colId xmlns:a16="http://schemas.microsoft.com/office/drawing/2014/main" val="425247886"/>
                    </a:ext>
                  </a:extLst>
                </a:gridCol>
                <a:gridCol w="2171861">
                  <a:extLst>
                    <a:ext uri="{9D8B030D-6E8A-4147-A177-3AD203B41FA5}">
                      <a16:colId xmlns:a16="http://schemas.microsoft.com/office/drawing/2014/main" val="2372463544"/>
                    </a:ext>
                  </a:extLst>
                </a:gridCol>
                <a:gridCol w="3612776">
                  <a:extLst>
                    <a:ext uri="{9D8B030D-6E8A-4147-A177-3AD203B41FA5}">
                      <a16:colId xmlns:a16="http://schemas.microsoft.com/office/drawing/2014/main" val="278978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Operación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Método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 smtClean="0"/>
                        <a:t>Path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75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Listar todos los productos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70C0"/>
                          </a:solidFill>
                        </a:rPr>
                        <a:t>GET</a:t>
                      </a:r>
                      <a:endParaRPr lang="es-CO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dirty="0" err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scraping</a:t>
                      </a:r>
                      <a:r>
                        <a:rPr lang="es-CO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dirty="0" err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products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8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Buscar por un atributo</a:t>
                      </a:r>
                      <a:r>
                        <a:rPr lang="es-CO" baseline="0" dirty="0" smtClean="0"/>
                        <a:t> especifico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POST</a:t>
                      </a:r>
                      <a:endParaRPr lang="es-CO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dirty="0" err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scraping</a:t>
                      </a:r>
                      <a:r>
                        <a:rPr lang="es-CO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dirty="0" err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products</a:t>
                      </a:r>
                      <a:r>
                        <a:rPr lang="es-CO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dirty="0" err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search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7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Crear un Nuevo Producto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POST</a:t>
                      </a:r>
                      <a:endParaRPr lang="es-CO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dirty="0" err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scraping</a:t>
                      </a:r>
                      <a:r>
                        <a:rPr lang="es-CO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dirty="0" err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products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03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Consultar</a:t>
                      </a:r>
                      <a:r>
                        <a:rPr lang="es-CO" baseline="0" dirty="0" smtClean="0"/>
                        <a:t> un producto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0070C0"/>
                          </a:solidFill>
                        </a:rPr>
                        <a:t>GET</a:t>
                      </a:r>
                      <a:endParaRPr lang="es-CO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dirty="0" err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scraping</a:t>
                      </a:r>
                      <a:r>
                        <a:rPr lang="es-CO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dirty="0" err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products</a:t>
                      </a:r>
                      <a:r>
                        <a:rPr lang="es-CO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/{id}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59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Modificar un producto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PUT</a:t>
                      </a:r>
                      <a:endParaRPr lang="es-CO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dirty="0" err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scraping</a:t>
                      </a:r>
                      <a:r>
                        <a:rPr lang="es-CO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dirty="0" err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products</a:t>
                      </a:r>
                      <a:r>
                        <a:rPr lang="es-CO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/{id}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7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Borrar un producto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DELETE</a:t>
                      </a:r>
                      <a:endParaRPr lang="es-CO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dirty="0" err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scraping</a:t>
                      </a:r>
                      <a:r>
                        <a:rPr lang="es-CO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s-CO" dirty="0" err="1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products</a:t>
                      </a:r>
                      <a:r>
                        <a:rPr lang="es-CO" dirty="0" smtClean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/{id}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097475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8595360" y="539931"/>
            <a:ext cx="3082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Implementación usando Java versión  17:</a:t>
            </a:r>
          </a:p>
          <a:p>
            <a:r>
              <a:rPr lang="es-CO" dirty="0" smtClean="0"/>
              <a:t>*</a:t>
            </a:r>
            <a:r>
              <a:rPr lang="es-CO" dirty="0" err="1" smtClean="0"/>
              <a:t>SpringBoot</a:t>
            </a:r>
            <a:endParaRPr lang="es-CO" dirty="0" smtClean="0"/>
          </a:p>
          <a:p>
            <a:r>
              <a:rPr lang="es-CO" dirty="0" smtClean="0"/>
              <a:t>* </a:t>
            </a:r>
            <a:r>
              <a:rPr lang="es-CO" dirty="0" err="1" smtClean="0"/>
              <a:t>Maven</a:t>
            </a:r>
            <a:endParaRPr lang="es-CO" dirty="0" smtClean="0"/>
          </a:p>
          <a:p>
            <a:r>
              <a:rPr lang="es-CO" dirty="0" smtClean="0"/>
              <a:t>* H2 </a:t>
            </a:r>
            <a:r>
              <a:rPr lang="es-CO" dirty="0" err="1" smtClean="0"/>
              <a:t>Database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383177" y="182880"/>
            <a:ext cx="432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solidFill>
                  <a:schemeClr val="accent2">
                    <a:lumMod val="75000"/>
                  </a:schemeClr>
                </a:solidFill>
              </a:rPr>
              <a:t>Componente API</a:t>
            </a:r>
            <a:endParaRPr lang="es-CO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4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87977" y="103821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"producto"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"Whisky"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"marca"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s-CO" b="0" dirty="0" err="1" smtClean="0">
                <a:solidFill>
                  <a:srgbClr val="0451A5"/>
                </a:solidFill>
                <a:effectLst/>
                <a:latin typeface="IBMPlexMono,  Courier New"/>
              </a:rPr>
              <a:t>Balvenie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s-CO" b="0" dirty="0" err="1" smtClean="0">
                <a:solidFill>
                  <a:srgbClr val="A31515"/>
                </a:solidFill>
                <a:effectLst/>
                <a:latin typeface="IBMPlexMono,  Courier New"/>
              </a:rPr>
              <a:t>presentacion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s-CO" b="0" dirty="0" err="1" smtClean="0">
                <a:solidFill>
                  <a:srgbClr val="0451A5"/>
                </a:solidFill>
                <a:effectLst/>
                <a:latin typeface="IBMPlexMono,  Courier New"/>
              </a:rPr>
              <a:t>Double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 W 12 </a:t>
            </a:r>
            <a:r>
              <a:rPr lang="es-CO" b="0" dirty="0" err="1" smtClean="0">
                <a:solidFill>
                  <a:srgbClr val="0451A5"/>
                </a:solidFill>
                <a:effectLst/>
                <a:latin typeface="IBMPlexMono,  Courier New"/>
              </a:rPr>
              <a:t>years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s-CO" b="0" dirty="0" err="1" smtClean="0">
                <a:solidFill>
                  <a:srgbClr val="A31515"/>
                </a:solidFill>
                <a:effectLst/>
                <a:latin typeface="IBMPlexMono,  Courier New"/>
              </a:rPr>
              <a:t>tamano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"750ml"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"canal"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"Jumbo"</a:t>
            </a:r>
            <a:endParaRPr lang="es-CO" b="0" dirty="0" smtClean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  <a:endParaRPr lang="es-CO" b="0" dirty="0">
              <a:solidFill>
                <a:srgbClr val="000000"/>
              </a:solidFill>
              <a:effectLst/>
              <a:latin typeface="IBMPlexMono,  Courier New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52549" y="391886"/>
            <a:ext cx="6775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Ejemplo de un mensaje post para búsqueda de producto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687977" y="3346540"/>
            <a:ext cx="111382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"id"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CO" b="0" dirty="0" smtClean="0">
                <a:solidFill>
                  <a:srgbClr val="098658"/>
                </a:solidFill>
                <a:effectLst/>
                <a:latin typeface="IBMPlexMono,  Courier New"/>
              </a:rPr>
              <a:t>6469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"producto"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"Whisky"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"marca"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s-CO" b="0" dirty="0" err="1" smtClean="0">
                <a:solidFill>
                  <a:srgbClr val="0451A5"/>
                </a:solidFill>
                <a:effectLst/>
                <a:latin typeface="IBMPlexMono,  Courier New"/>
              </a:rPr>
              <a:t>Balvenie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s-CO" b="0" dirty="0" err="1" smtClean="0">
                <a:solidFill>
                  <a:srgbClr val="A31515"/>
                </a:solidFill>
                <a:effectLst/>
                <a:latin typeface="IBMPlexMono,  Courier New"/>
              </a:rPr>
              <a:t>presentacion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s-CO" b="0" dirty="0" err="1" smtClean="0">
                <a:solidFill>
                  <a:srgbClr val="0451A5"/>
                </a:solidFill>
                <a:effectLst/>
                <a:latin typeface="IBMPlexMono,  Courier New"/>
              </a:rPr>
              <a:t>Double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 W 12 </a:t>
            </a:r>
            <a:r>
              <a:rPr lang="es-CO" b="0" dirty="0" err="1" smtClean="0">
                <a:solidFill>
                  <a:srgbClr val="0451A5"/>
                </a:solidFill>
                <a:effectLst/>
                <a:latin typeface="IBMPlexMono,  Courier New"/>
              </a:rPr>
              <a:t>years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s-CO" b="0" dirty="0" err="1" smtClean="0">
                <a:solidFill>
                  <a:srgbClr val="A31515"/>
                </a:solidFill>
                <a:effectLst/>
                <a:latin typeface="IBMPlexMono,  Courier New"/>
              </a:rPr>
              <a:t>tamano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"750ml"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s-CO" b="0" dirty="0" err="1" smtClean="0">
                <a:solidFill>
                  <a:srgbClr val="A31515"/>
                </a:solidFill>
                <a:effectLst/>
                <a:latin typeface="IBMPlexMono,  Courier New"/>
              </a:rPr>
              <a:t>url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"https://www.tiendasjumbo.co/whisky-the-balvenie-double-wood-12-anos-x-750-ml/p"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"canal"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"Jumbo"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s-CO" b="0" dirty="0" smtClean="0">
                <a:solidFill>
                  <a:srgbClr val="A31515"/>
                </a:solidFill>
                <a:effectLst/>
                <a:latin typeface="IBMPlexMono,  Courier New"/>
              </a:rPr>
              <a:t>"precio"</a:t>
            </a:r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s-CO" b="0" dirty="0" smtClean="0">
                <a:solidFill>
                  <a:srgbClr val="0451A5"/>
                </a:solidFill>
                <a:effectLst/>
                <a:latin typeface="IBMPlexMono,  Courier New"/>
              </a:rPr>
              <a:t>" 289990"</a:t>
            </a:r>
            <a:endParaRPr lang="es-CO" b="0" dirty="0" smtClean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s-CO" b="0" dirty="0" smtClean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  <a:endParaRPr lang="es-CO" b="0" dirty="0">
              <a:solidFill>
                <a:srgbClr val="000000"/>
              </a:solidFill>
              <a:effectLst/>
              <a:latin typeface="IBMPlexMono,  Courier New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44137" y="2978331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Respuesta: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0158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29" y="940525"/>
            <a:ext cx="8240883" cy="542788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65760" y="121920"/>
            <a:ext cx="5146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 smtClean="0"/>
          </a:p>
          <a:p>
            <a:r>
              <a:rPr lang="es-CO" dirty="0" smtClean="0"/>
              <a:t>Ejemplo de una consulta de productos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7892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Principales Clases de la API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ProductoController.java: </a:t>
            </a:r>
            <a:r>
              <a:rPr lang="es-CO" dirty="0" err="1" smtClean="0"/>
              <a:t>Definicion</a:t>
            </a:r>
            <a:r>
              <a:rPr lang="es-CO" dirty="0" smtClean="0"/>
              <a:t> de  las operaciones CRUD del API sobre un producto que se parametriza </a:t>
            </a:r>
            <a:r>
              <a:rPr lang="es-CO" dirty="0" err="1" smtClean="0"/>
              <a:t>pára</a:t>
            </a:r>
            <a:r>
              <a:rPr lang="es-CO" dirty="0" smtClean="0"/>
              <a:t> hacer </a:t>
            </a:r>
            <a:r>
              <a:rPr lang="es-CO" dirty="0" err="1" smtClean="0"/>
              <a:t>scraping</a:t>
            </a:r>
            <a:r>
              <a:rPr lang="es-CO" dirty="0" smtClean="0"/>
              <a:t> del producto.</a:t>
            </a:r>
          </a:p>
          <a:p>
            <a:r>
              <a:rPr lang="es-CO" dirty="0" smtClean="0"/>
              <a:t>ProductoRepository.java :</a:t>
            </a:r>
            <a:r>
              <a:rPr lang="es-CO" dirty="0" err="1" smtClean="0"/>
              <a:t>Inteface</a:t>
            </a:r>
            <a:r>
              <a:rPr lang="es-CO" dirty="0" smtClean="0"/>
              <a:t> que se </a:t>
            </a:r>
            <a:r>
              <a:rPr lang="es-CO" dirty="0" err="1" smtClean="0"/>
              <a:t>implemnta</a:t>
            </a:r>
            <a:r>
              <a:rPr lang="es-CO" dirty="0" smtClean="0"/>
              <a:t> usando JPA para hacer la conexión con la BD H2. </a:t>
            </a:r>
          </a:p>
          <a:p>
            <a:r>
              <a:rPr lang="es-CO" dirty="0" smtClean="0"/>
              <a:t>Producto.java: es la Clase de </a:t>
            </a:r>
            <a:r>
              <a:rPr lang="es-CO" dirty="0" err="1" smtClean="0"/>
              <a:t>Deficinicion</a:t>
            </a:r>
            <a:r>
              <a:rPr lang="es-CO" dirty="0" smtClean="0"/>
              <a:t> el Modelo de representación o entidad principal en este caso un producto con su atributos: marca, producto, tamaño ,etc.</a:t>
            </a:r>
          </a:p>
          <a:p>
            <a:r>
              <a:rPr lang="es-CO" dirty="0" err="1" smtClean="0"/>
              <a:t>Application.properties</a:t>
            </a:r>
            <a:r>
              <a:rPr lang="es-CO" dirty="0" smtClean="0"/>
              <a:t> : contiene las rutas de la BD H2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001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83177" y="182880"/>
            <a:ext cx="432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 smtClean="0">
                <a:solidFill>
                  <a:schemeClr val="accent2">
                    <a:lumMod val="75000"/>
                  </a:schemeClr>
                </a:solidFill>
              </a:rPr>
              <a:t>Componente </a:t>
            </a:r>
            <a:r>
              <a:rPr lang="es-CO" sz="2800" dirty="0" err="1" smtClean="0">
                <a:solidFill>
                  <a:schemeClr val="accent2">
                    <a:lumMod val="75000"/>
                  </a:schemeClr>
                </a:solidFill>
              </a:rPr>
              <a:t>Scraping</a:t>
            </a:r>
            <a:endParaRPr lang="es-CO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7" r="14943"/>
          <a:stretch/>
        </p:blipFill>
        <p:spPr>
          <a:xfrm>
            <a:off x="5539739" y="3294658"/>
            <a:ext cx="2238103" cy="15144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58" y="2284134"/>
            <a:ext cx="1205200" cy="1205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058" y="3725204"/>
            <a:ext cx="1104219" cy="110421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407" y="4985729"/>
            <a:ext cx="1196340" cy="1196340"/>
          </a:xfrm>
          <a:prstGeom prst="rect">
            <a:avLst/>
          </a:prstGeom>
        </p:spPr>
      </p:pic>
      <p:cxnSp>
        <p:nvCxnSpPr>
          <p:cNvPr id="9" name="Conector angular 8"/>
          <p:cNvCxnSpPr/>
          <p:nvPr/>
        </p:nvCxnSpPr>
        <p:spPr>
          <a:xfrm flipV="1">
            <a:off x="7855131" y="1486467"/>
            <a:ext cx="1446712" cy="24417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angular 9"/>
          <p:cNvCxnSpPr/>
          <p:nvPr/>
        </p:nvCxnSpPr>
        <p:spPr>
          <a:xfrm flipV="1">
            <a:off x="7855131" y="2908664"/>
            <a:ext cx="1446712" cy="101955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ector angular 10"/>
          <p:cNvCxnSpPr/>
          <p:nvPr/>
        </p:nvCxnSpPr>
        <p:spPr>
          <a:xfrm>
            <a:off x="7855131" y="3928222"/>
            <a:ext cx="1446712" cy="41735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ector angular 11"/>
          <p:cNvCxnSpPr>
            <a:endCxn id="8" idx="1"/>
          </p:cNvCxnSpPr>
          <p:nvPr/>
        </p:nvCxnSpPr>
        <p:spPr>
          <a:xfrm>
            <a:off x="7855131" y="3928222"/>
            <a:ext cx="1867276" cy="1655677"/>
          </a:xfrm>
          <a:prstGeom prst="bentConnector3">
            <a:avLst>
              <a:gd name="adj1" fmla="val 3834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7210698" y="3294658"/>
            <a:ext cx="201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Scrap</a:t>
            </a:r>
            <a:r>
              <a:rPr lang="es-CO" dirty="0" smtClean="0"/>
              <a:t> precios</a:t>
            </a:r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879" y="1045444"/>
            <a:ext cx="1949631" cy="980985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889400" y="1409406"/>
            <a:ext cx="45197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Listan los Productos</a:t>
            </a:r>
          </a:p>
          <a:p>
            <a:endParaRPr lang="es-CO" dirty="0" smtClean="0"/>
          </a:p>
          <a:p>
            <a:r>
              <a:rPr lang="es-CO" dirty="0"/>
              <a:t> </a:t>
            </a:r>
            <a:r>
              <a:rPr lang="es-CO" dirty="0" smtClean="0"/>
              <a:t>se Itera sobre cada producto se consulta el la URL y según el sitio se extrae el precio, luego se actualiza el precio en la </a:t>
            </a:r>
            <a:r>
              <a:rPr lang="es-CO" dirty="0" err="1" smtClean="0"/>
              <a:t>Bd</a:t>
            </a:r>
            <a:r>
              <a:rPr lang="es-CO" dirty="0" smtClean="0"/>
              <a:t> a través de la API</a:t>
            </a:r>
          </a:p>
          <a:p>
            <a:endParaRPr lang="es-CO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28" t="7794" r="11905" b="16081"/>
          <a:stretch/>
        </p:blipFill>
        <p:spPr>
          <a:xfrm>
            <a:off x="3790650" y="3414418"/>
            <a:ext cx="1558835" cy="1689464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4172316" y="4919216"/>
            <a:ext cx="20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 smtClean="0"/>
              <a:t>Softux.tag</a:t>
            </a:r>
            <a:endParaRPr lang="es-CO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626" y="3317728"/>
            <a:ext cx="1944507" cy="1944507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75360" y="5077569"/>
            <a:ext cx="1891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usa el programador de tareas del Sistema Operativo</a:t>
            </a:r>
            <a:endParaRPr lang="es-CO" dirty="0"/>
          </a:p>
        </p:txBody>
      </p:sp>
      <p:sp>
        <p:nvSpPr>
          <p:cNvPr id="21" name="Flecha derecha 20"/>
          <p:cNvSpPr/>
          <p:nvPr/>
        </p:nvSpPr>
        <p:spPr>
          <a:xfrm>
            <a:off x="2726043" y="4016834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703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Instrucciones de Instalación </a:t>
            </a:r>
            <a:b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sobre Maquina Linux</a:t>
            </a:r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Se debe tener instalado la versión 17 de java:</a:t>
            </a:r>
          </a:p>
          <a:p>
            <a:pPr lvl="1"/>
            <a:r>
              <a:rPr lang="es-CO" dirty="0" smtClean="0"/>
              <a:t>Ejemplo: </a:t>
            </a:r>
            <a:r>
              <a:rPr lang="es-CO" sz="2000" i="1" dirty="0" smtClean="0">
                <a:solidFill>
                  <a:schemeClr val="accent6">
                    <a:lumMod val="75000"/>
                  </a:schemeClr>
                </a:solidFill>
              </a:rPr>
              <a:t>sudo </a:t>
            </a:r>
            <a:r>
              <a:rPr lang="es-CO" sz="2000" i="1" dirty="0" err="1" smtClean="0">
                <a:solidFill>
                  <a:schemeClr val="accent6">
                    <a:lumMod val="75000"/>
                  </a:schemeClr>
                </a:solidFill>
              </a:rPr>
              <a:t>yum</a:t>
            </a:r>
            <a:r>
              <a:rPr lang="es-CO" sz="2000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sz="2000" i="1" dirty="0" err="1" smtClean="0">
                <a:solidFill>
                  <a:schemeClr val="accent6">
                    <a:lumMod val="75000"/>
                  </a:schemeClr>
                </a:solidFill>
              </a:rPr>
              <a:t>install</a:t>
            </a:r>
            <a:r>
              <a:rPr lang="es-CO" sz="2000" i="1" dirty="0" smtClean="0">
                <a:solidFill>
                  <a:schemeClr val="accent6">
                    <a:lumMod val="75000"/>
                  </a:schemeClr>
                </a:solidFill>
              </a:rPr>
              <a:t> java-17-amazon-corretto-headless</a:t>
            </a:r>
          </a:p>
          <a:p>
            <a:r>
              <a:rPr lang="es-CO" sz="2400" i="1" dirty="0" smtClean="0"/>
              <a:t>Instalamos TAGUI </a:t>
            </a:r>
            <a:r>
              <a:rPr lang="es-CO" sz="2400" i="1" dirty="0" err="1" smtClean="0"/>
              <a:t>for</a:t>
            </a:r>
            <a:r>
              <a:rPr lang="es-CO" sz="2400" i="1" dirty="0" smtClean="0"/>
              <a:t> Linux:</a:t>
            </a:r>
          </a:p>
          <a:p>
            <a:pPr lvl="1"/>
            <a:r>
              <a:rPr lang="es-CO" sz="2000" i="1" dirty="0" smtClean="0">
                <a:solidFill>
                  <a:schemeClr val="accent6">
                    <a:lumMod val="75000"/>
                  </a:schemeClr>
                </a:solidFill>
              </a:rPr>
              <a:t>Ejemplo : </a:t>
            </a:r>
            <a:r>
              <a:rPr lang="es-CO" sz="2000" i="1" dirty="0" err="1" smtClean="0">
                <a:solidFill>
                  <a:schemeClr val="accent6">
                    <a:lumMod val="75000"/>
                  </a:schemeClr>
                </a:solidFill>
              </a:rPr>
              <a:t>unzip</a:t>
            </a:r>
            <a:r>
              <a:rPr lang="es-CO" sz="2000" i="1" dirty="0" smtClean="0">
                <a:solidFill>
                  <a:schemeClr val="accent6">
                    <a:lumMod val="75000"/>
                  </a:schemeClr>
                </a:solidFill>
              </a:rPr>
              <a:t> TagUI_Linux.zip </a:t>
            </a:r>
          </a:p>
          <a:p>
            <a:pPr marL="0" indent="0">
              <a:buNone/>
            </a:pP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       Se deben instalar pre-requisitos de instalación de 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tagui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 según documentación:</a:t>
            </a:r>
          </a:p>
          <a:p>
            <a:pPr marL="0" indent="0">
              <a:buNone/>
            </a:pPr>
            <a:r>
              <a:rPr lang="es-CO" sz="2400" i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install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 google Chrome</a:t>
            </a:r>
          </a:p>
          <a:p>
            <a:pPr marL="0" indent="0">
              <a:buNone/>
            </a:pPr>
            <a:r>
              <a:rPr lang="es-CO" sz="2400" i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mv /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usr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bin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/google-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chrome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stable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 /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usr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bin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/google-Chrome</a:t>
            </a:r>
          </a:p>
          <a:p>
            <a:pPr marL="0" indent="0">
              <a:buNone/>
            </a:pP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Crear un link para el 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tagui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s-CO" sz="2400" i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ln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 -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sf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 /home/ec2-user/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tagui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tagui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 /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usr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/local/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bin</a:t>
            </a:r>
            <a:r>
              <a:rPr lang="es-CO" sz="2400" i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s-CO" sz="2400" i="1" dirty="0" err="1" smtClean="0">
                <a:solidFill>
                  <a:schemeClr val="accent6">
                    <a:lumMod val="75000"/>
                  </a:schemeClr>
                </a:solidFill>
              </a:rPr>
              <a:t>tagui</a:t>
            </a:r>
            <a:endParaRPr lang="es-CO" sz="2400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58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410789"/>
            <a:ext cx="10515600" cy="4766174"/>
          </a:xfrm>
        </p:spPr>
        <p:txBody>
          <a:bodyPr>
            <a:normAutofit/>
          </a:bodyPr>
          <a:lstStyle/>
          <a:p>
            <a:r>
              <a:rPr lang="es-CO" dirty="0" err="1" smtClean="0"/>
              <a:t>Install</a:t>
            </a:r>
            <a:r>
              <a:rPr lang="es-CO" dirty="0" smtClean="0"/>
              <a:t> Python :</a:t>
            </a:r>
          </a:p>
          <a:p>
            <a:pPr marL="457200" lvl="1" indent="0">
              <a:buNone/>
            </a:pP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sudo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yum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| grep python3</a:t>
            </a:r>
          </a:p>
          <a:p>
            <a:pPr marL="457200" lvl="1" indent="0">
              <a:buNone/>
            </a:pP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sudo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yum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install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python311</a:t>
            </a:r>
          </a:p>
          <a:p>
            <a:pPr marL="457200" lvl="1" indent="0">
              <a:buNone/>
            </a:pP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sudo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yum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install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python311-pip</a:t>
            </a:r>
          </a:p>
          <a:p>
            <a:pPr marL="457200" lvl="1" indent="0">
              <a:buNone/>
            </a:pP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sudo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yum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install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python311 python311-pip</a:t>
            </a:r>
          </a:p>
          <a:p>
            <a:pPr marL="457200" lvl="1" indent="0">
              <a:buNone/>
            </a:pP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sudo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yum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install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python-is-python3</a:t>
            </a:r>
          </a:p>
          <a:p>
            <a:r>
              <a:rPr lang="es-CO" dirty="0" err="1" smtClean="0"/>
              <a:t>Install</a:t>
            </a:r>
            <a:r>
              <a:rPr lang="es-CO" dirty="0" smtClean="0"/>
              <a:t> </a:t>
            </a:r>
            <a:r>
              <a:rPr lang="es-CO" dirty="0" err="1" smtClean="0"/>
              <a:t>openSSL</a:t>
            </a:r>
            <a:r>
              <a:rPr lang="es-CO" dirty="0" smtClean="0"/>
              <a:t> :</a:t>
            </a:r>
          </a:p>
          <a:p>
            <a:pPr marL="457200" lvl="1" indent="0">
              <a:buNone/>
            </a:pP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sudo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yum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sudo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yum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openssl</a:t>
            </a:r>
            <a:endParaRPr lang="es-CO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sudo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yum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install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openssl11</a:t>
            </a:r>
          </a:p>
          <a:p>
            <a:pPr marL="457200" lvl="1" indent="0">
              <a:buNone/>
            </a:pP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export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OPENSSL_CONF=/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etc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ssl</a:t>
            </a:r>
            <a:endParaRPr lang="es-CO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22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858972"/>
            <a:ext cx="10515600" cy="5999027"/>
          </a:xfrm>
        </p:spPr>
        <p:txBody>
          <a:bodyPr/>
          <a:lstStyle/>
          <a:p>
            <a:r>
              <a:rPr lang="es-CO" dirty="0" err="1" smtClean="0"/>
              <a:t>Install</a:t>
            </a:r>
            <a:r>
              <a:rPr lang="es-CO" dirty="0" smtClean="0"/>
              <a:t> PHP :</a:t>
            </a:r>
          </a:p>
          <a:p>
            <a:pPr lvl="1"/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sudo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yum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list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| grep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php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pPr lvl="1"/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sudo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yum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install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php8.1</a:t>
            </a:r>
          </a:p>
          <a:p>
            <a:pPr lvl="1"/>
            <a:endParaRPr lang="es-CO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CO" dirty="0" err="1" smtClean="0"/>
              <a:t>Update</a:t>
            </a:r>
            <a:r>
              <a:rPr lang="es-CO" dirty="0" smtClean="0"/>
              <a:t> </a:t>
            </a:r>
            <a:r>
              <a:rPr lang="es-CO" dirty="0" err="1" smtClean="0"/>
              <a:t>tagui</a:t>
            </a:r>
            <a:r>
              <a:rPr lang="es-CO" dirty="0" smtClean="0"/>
              <a:t>:</a:t>
            </a:r>
          </a:p>
          <a:p>
            <a:pPr lvl="1"/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tagui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update</a:t>
            </a:r>
            <a:endParaRPr lang="es-CO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s-CO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s-CO" dirty="0" smtClean="0"/>
              <a:t>Test:</a:t>
            </a:r>
          </a:p>
          <a:p>
            <a:pPr marL="457200" lvl="1" indent="0">
              <a:buNone/>
            </a:pP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tagui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/home/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user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webscraping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s-CO" dirty="0" err="1" smtClean="0">
                <a:solidFill>
                  <a:schemeClr val="accent6">
                    <a:lumMod val="75000"/>
                  </a:schemeClr>
                </a:solidFill>
              </a:rPr>
              <a:t>softux.tag</a:t>
            </a:r>
            <a:r>
              <a:rPr lang="es-CO" dirty="0" smtClean="0">
                <a:solidFill>
                  <a:schemeClr val="accent6">
                    <a:lumMod val="75000"/>
                  </a:schemeClr>
                </a:solidFill>
              </a:rPr>
              <a:t> –h</a:t>
            </a:r>
          </a:p>
          <a:p>
            <a:pPr marL="457200" lvl="1" indent="0">
              <a:buNone/>
            </a:pPr>
            <a:r>
              <a:rPr lang="es-CO" dirty="0" smtClean="0"/>
              <a:t>Copiar en la carpeta </a:t>
            </a:r>
            <a:r>
              <a:rPr lang="es-CO" dirty="0" err="1" smtClean="0"/>
              <a:t>webscraping</a:t>
            </a:r>
            <a:r>
              <a:rPr lang="es-CO" dirty="0" smtClean="0"/>
              <a:t> el archivo </a:t>
            </a:r>
            <a:r>
              <a:rPr lang="es-CO" dirty="0" err="1" smtClean="0"/>
              <a:t>softux.tag</a:t>
            </a:r>
            <a:endParaRPr lang="es-CO" dirty="0"/>
          </a:p>
          <a:p>
            <a:pPr marL="457200" lvl="1" indent="0">
              <a:buNone/>
            </a:pPr>
            <a:endParaRPr lang="es-CO" dirty="0" smtClean="0"/>
          </a:p>
          <a:p>
            <a:pPr marL="457200" lvl="1" indent="0">
              <a:buNone/>
            </a:pPr>
            <a:r>
              <a:rPr lang="es-CO" dirty="0" smtClean="0"/>
              <a:t>Se debe crear una carpeta data  donde quedara almacenada la </a:t>
            </a:r>
            <a:r>
              <a:rPr lang="es-CO" dirty="0" err="1" smtClean="0"/>
              <a:t>bd</a:t>
            </a:r>
            <a:r>
              <a:rPr lang="es-CO" dirty="0" smtClean="0"/>
              <a:t> y esta debe ser configurada en la aplicación API.</a:t>
            </a:r>
          </a:p>
          <a:p>
            <a:pPr marL="457200" lvl="1" indent="0">
              <a:buNone/>
            </a:pP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2816614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333</Words>
  <Application>Microsoft Office PowerPoint</Application>
  <PresentationFormat>Panorámica</PresentationFormat>
  <Paragraphs>95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IBMPlexMono,  Courier New</vt:lpstr>
      <vt:lpstr>Tema de Office</vt:lpstr>
      <vt:lpstr>Arquitectura de la Solución</vt:lpstr>
      <vt:lpstr>Presentación de PowerPoint</vt:lpstr>
      <vt:lpstr>Presentación de PowerPoint</vt:lpstr>
      <vt:lpstr>Presentación de PowerPoint</vt:lpstr>
      <vt:lpstr>Principales Clases de la API</vt:lpstr>
      <vt:lpstr>Presentación de PowerPoint</vt:lpstr>
      <vt:lpstr>Instrucciones de Instalación  sobre Maquina Linux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enrique</dc:creator>
  <cp:lastModifiedBy>luis enrique</cp:lastModifiedBy>
  <cp:revision>18</cp:revision>
  <dcterms:created xsi:type="dcterms:W3CDTF">2024-01-16T20:22:06Z</dcterms:created>
  <dcterms:modified xsi:type="dcterms:W3CDTF">2024-01-17T02:00:19Z</dcterms:modified>
</cp:coreProperties>
</file>