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37"/>
  </p:normalViewPr>
  <p:slideViewPr>
    <p:cSldViewPr snapToGrid="0">
      <p:cViewPr varScale="1">
        <p:scale>
          <a:sx n="109" d="100"/>
          <a:sy n="10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539FA-37D2-5644-A4EC-2396C29111F8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2CF77-6545-764C-BD2B-3C6CEBC03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90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32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22AE0-D843-5495-EAF6-7B9EB43D1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B6F751-2E8D-C2E3-E114-3475260C6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62406F-66EF-78AA-4C67-1CFDAD981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143536-A28B-53CF-22CA-FFB35958A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642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92555-D306-04FD-A044-D1DBCDD5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6A7B88-8A8E-09E9-600B-B61129915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9B76E1-6665-5681-75A2-4858493E4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FA554-BAE2-2B9E-D529-DF816165E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0199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937E-7722-84BC-5560-D4F9AC2FE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349182C-917A-0EF2-CE76-01C5B4F8B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28A189D-03DA-7DC7-B1F5-7654499B5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3B06FE-A50C-2C1B-D284-DD107B5AD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874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8AF4-3D1A-8774-6766-F3D770C3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AB18A8-47B8-9344-80FA-91C91C502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F55EB7-5F4A-CB2B-4FB5-CB100B76E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C1CE03-9214-61DA-DC40-4D9C79338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1033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D0A59-44B1-392C-8496-9FC95F99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4F23AC-2B17-8645-F303-02102F52C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B48F813-3CB6-CA8F-77C5-9D9EE3EE4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2347E-E4F0-4C44-701C-2480444F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9077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F643-F0DE-FCC5-DC26-C8D5D1F4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CAB4F5-4B54-17F6-6C10-8B9846032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179F71-3648-2BA3-5349-0BCDCDD35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7CCA84-A01C-8431-E385-B3656DA50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866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90414-CA72-F2C6-FB7E-990B24C74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23DB2D-3A74-3E04-25B4-81E9084D9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1B362-086E-F259-2140-2821C5CF4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E56A7D-090E-C94D-7D61-DDCC531E8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368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56F59-0717-3E32-198B-02287138E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6411F55-129C-6AA7-A289-A7EE5DE17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2060D8-84D2-46F4-ABDB-8933EC4DB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DFBEA-BEA4-E16E-8621-B0F866259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632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36F1C-F6A0-DC6A-170D-C3F15467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42B2D95-AD65-B00C-FCB0-57594258D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11D504-E1A4-731F-D53C-CAEF312AD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3B3F6-40FE-43C0-A08B-B600DCB56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470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B4F4-9D78-0756-2880-13EE16E86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2403C4-4F25-C86A-FD48-550979314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6AC8AC7-F730-E6C4-E0D0-58489476A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3F247-6D55-25F8-01FA-BA834187B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959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08985-CAD1-23D2-233B-F47E7D30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7F8551-F2B2-B947-6702-066CD40BA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A76517-97FF-AE63-8663-5CF5EB1F1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C08E8-9FD7-A507-930F-C5ED93555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215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4A0CB-7412-673C-133C-DBC8098AC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133C99-5444-BD15-6897-5B526017B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E7AF977-D0F1-5DCD-760F-15F79E3CC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D92C27-B995-339F-9D47-A63A05016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915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B54F-1B97-1B3C-758F-7590C14C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93D309C-5620-A7BC-BE9A-08598E4E1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8A5105-3315-24E4-31D4-F336F2290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D718A6-381D-4E6A-DB78-9B95040C8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45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51B5-9318-9F6A-F79E-48567B9E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5FA2BC-1C2C-4112-778A-8C93FC3A3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9AA2F5-8C21-0183-06A9-09D22737A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06B4DF-0B53-99A5-7855-DC98B3C1D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2CF77-6545-764C-BD2B-3C6CEBC03B00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168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49E3D-B90B-6AC3-6ACA-FB9D82378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497C35-0CD2-A2C0-DB4A-F97FCB8D4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63389-8DE3-F54F-149D-A29837E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D3306-FF56-BD0A-E12A-ABE6F499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B5456-18C0-B1B5-AD6E-B053E6B0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01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3507E-ED83-47C1-50FF-084B7FF9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E3B6CE-BED3-6FF1-C0DB-C5407F3F5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1365B-DD94-BED8-281B-B6266663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0C7BD-62EB-789F-5549-7A43B8E6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46318-A3CF-0C01-1394-9849E20A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53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BEC24F-0AFF-F0C7-D046-43EED1608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DE71A5-9BE9-91BF-44AD-C1753117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2E583-6F78-92E0-8E43-211515FD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A7689-676A-3730-EA23-BAA444C4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E481C-82EF-3304-7E55-243112B9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97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38327-3713-1DF8-700A-9B5D93D7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0F86F-1500-8253-079E-F8CB8536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E5825B-BD7E-48EF-677A-6709C725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3067D2-77DD-191C-951A-1D516892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22AE5-A417-C43B-D827-59FDAEBD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25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1D41-20A1-1E93-38B6-C5879319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50D99-F9F7-D421-EC61-121611FE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ECD64-39A3-A39E-0B8C-2D8D748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295CE-C542-8A68-DB56-43235A6D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98A9F-24D6-5868-4E13-94DF4318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73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6B756-617A-F3F8-D834-086E53C9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537E9-2FF9-91F4-4D1B-F41C2D00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296BE7-8E8E-08E0-0ED8-F972F4A9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77C831-E6A8-3AB4-8DE5-F7D79D0E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D4789F-9A21-702F-EFBF-4FF4FDF7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96289E-C4A9-EAC3-BCF7-13742106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748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95FA-8282-0417-2D99-588C3BD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D7992-AA56-54D9-0DDA-6F9D1BF4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04967-7260-59CF-8AD2-5FD10A01D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64C60D-91E7-BCBB-F0E6-9DD4506A5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29E863-E374-A57D-E51B-016A52470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FE4CE8-7E8A-BCCB-8E57-78104968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9BB1F6-EFF1-D79C-F4C8-6E336907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CCAFC5-7C93-E1C3-6052-DFE5B96E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6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B951B-7CD5-7518-53DB-A142A02C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5551C-A793-5E9D-0324-D57BDF45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91484C-21C9-260F-F7B5-CC40E207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4CCF02-7E13-D0CF-9489-C65057A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3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D3D7EB-FABC-0590-811F-E4893F5A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5B73A0-D2CE-B17E-8058-6B207CE4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F650E2-0C89-F67F-8A87-3FA96AC0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82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DB262-3C72-FE14-463F-F71D47B9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4C9FA-F78E-21C0-8502-37B58374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076B3-46B7-7442-4C9E-B6F01B065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D40D33-D3E3-B153-CCDC-61D10674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9A9D0-62DA-47F0-0C03-91D7653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9D0DE-BBAB-2A8C-F727-DBC2927B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212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516EC-85AF-4DF3-396C-1A17CD33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2687D8-1B65-0BBB-B66A-7D62820DF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33576-FFAD-F16A-087E-8B24876AA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36BB7-B988-1C74-25A0-5F6CD1D9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23E04F-6CCB-4AED-F4A6-7104C0A3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EB3D36-CCBC-F866-2D15-862BC22A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75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A4B681-8349-9CA8-25C7-A766FD7C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9456A-3C70-0850-81A2-E8DC1FA0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4F86B-8737-BDF5-C328-8C53288CC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B0A88-BCE5-B64C-83FD-DD86350DD6E7}" type="datetimeFigureOut">
              <a:rPr lang="es-ES_tradnl" smtClean="0"/>
              <a:t>15/10/24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923F9-FB91-A376-7FCC-16CAD1CAE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A9161-A512-4BEF-D4ED-28E7663C9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BA2B6-9BE1-684B-A14B-FE4E8788273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08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lio.waissman@unison.mx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C8D0BE-EBB9-9B2A-0BE1-351458AC691E}"/>
              </a:ext>
            </a:extLst>
          </p:cNvPr>
          <p:cNvSpPr txBox="1"/>
          <p:nvPr/>
        </p:nvSpPr>
        <p:spPr>
          <a:xfrm>
            <a:off x="404734" y="2458388"/>
            <a:ext cx="11155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b="1" dirty="0"/>
              <a:t>Introducción a las redes neuronales artificiales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FF2DCD-0ECC-FC90-ACDE-78007E8932F5}"/>
              </a:ext>
            </a:extLst>
          </p:cNvPr>
          <p:cNvSpPr txBox="1"/>
          <p:nvPr/>
        </p:nvSpPr>
        <p:spPr>
          <a:xfrm>
            <a:off x="404734" y="3567659"/>
            <a:ext cx="39753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Julio </a:t>
            </a:r>
            <a:r>
              <a:rPr lang="es-ES_tradnl" sz="2800" dirty="0" err="1"/>
              <a:t>Waissman</a:t>
            </a:r>
            <a:r>
              <a:rPr lang="es-ES_tradnl" sz="2800" dirty="0"/>
              <a:t> Vilanova</a:t>
            </a:r>
          </a:p>
          <a:p>
            <a:r>
              <a:rPr lang="es-ES_tradnl" sz="2400" dirty="0"/>
              <a:t>Universidad de Sonora</a:t>
            </a:r>
          </a:p>
          <a:p>
            <a:r>
              <a:rPr lang="es-ES_tradnl" sz="2000" dirty="0">
                <a:hlinkClick r:id="rId2"/>
              </a:rPr>
              <a:t>julio.waissman@unison.mx</a:t>
            </a:r>
            <a:endParaRPr lang="es-ES_tradnl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9873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52A2-86D3-BFB9-2FE9-697F658D2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6270CA-9BA2-1EC0-87E0-3A59AB8B4BB7}"/>
              </a:ext>
            </a:extLst>
          </p:cNvPr>
          <p:cNvSpPr txBox="1"/>
          <p:nvPr/>
        </p:nvSpPr>
        <p:spPr>
          <a:xfrm>
            <a:off x="547141" y="314793"/>
            <a:ext cx="552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Aprendizaje en redes neuronales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8CEBA1-53FF-1C43-4EE5-E694C2C75A2F}"/>
              </a:ext>
            </a:extLst>
          </p:cNvPr>
          <p:cNvSpPr txBox="1"/>
          <p:nvPr/>
        </p:nvSpPr>
        <p:spPr>
          <a:xfrm>
            <a:off x="547141" y="838013"/>
            <a:ext cx="604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 un problema de optimización por descenso de gradiente</a:t>
            </a:r>
          </a:p>
        </p:txBody>
      </p:sp>
      <p:pic>
        <p:nvPicPr>
          <p:cNvPr id="1026" name="Picture 2" descr="What is gradient descent?">
            <a:extLst>
              <a:ext uri="{FF2B5EF4-FFF2-40B4-BE49-F238E27FC236}">
                <a16:creationId xmlns:a16="http://schemas.microsoft.com/office/drawing/2014/main" id="{825B2FB8-AA4D-2FA2-E832-C5EB75D76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t="34227" r="15119" b="22440"/>
          <a:stretch/>
        </p:blipFill>
        <p:spPr bwMode="auto">
          <a:xfrm>
            <a:off x="1361795" y="1749754"/>
            <a:ext cx="9426795" cy="29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ient Descent in Linear Regression - GeeksforGeeks">
            <a:extLst>
              <a:ext uri="{FF2B5EF4-FFF2-40B4-BE49-F238E27FC236}">
                <a16:creationId xmlns:a16="http://schemas.microsoft.com/office/drawing/2014/main" id="{8CC52F9C-2FC2-B2C3-1A4B-481CA1B67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31958" r="26405" b="53862"/>
          <a:stretch/>
        </p:blipFill>
        <p:spPr bwMode="auto">
          <a:xfrm>
            <a:off x="3563558" y="4728360"/>
            <a:ext cx="5023267" cy="165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1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D839A-9D00-286E-E84F-BF2D44F3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3B101B-0D03-ADD3-3785-1C52999AB3FC}"/>
              </a:ext>
            </a:extLst>
          </p:cNvPr>
          <p:cNvSpPr txBox="1"/>
          <p:nvPr/>
        </p:nvSpPr>
        <p:spPr>
          <a:xfrm>
            <a:off x="547141" y="314793"/>
            <a:ext cx="552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Aprendizaje en redes neuronales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1937FD-A074-F571-B112-74FE87D73A69}"/>
              </a:ext>
            </a:extLst>
          </p:cNvPr>
          <p:cNvSpPr txBox="1"/>
          <p:nvPr/>
        </p:nvSpPr>
        <p:spPr>
          <a:xfrm>
            <a:off x="547141" y="838013"/>
            <a:ext cx="604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 un problema de optimización por descenso de gradiente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7F8729-714E-BC95-013F-4433CADA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88" y="1730565"/>
            <a:ext cx="8370824" cy="41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8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32703-12B0-E185-708F-35FBD45A4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DD1DF5A-487D-62B9-3A65-56965503F87E}"/>
              </a:ext>
            </a:extLst>
          </p:cNvPr>
          <p:cNvSpPr txBox="1"/>
          <p:nvPr/>
        </p:nvSpPr>
        <p:spPr>
          <a:xfrm>
            <a:off x="547141" y="314793"/>
            <a:ext cx="578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Ejemplo de descenso de gradiente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6D6A66-0515-E4D3-BD08-A9DBED9639DE}"/>
              </a:ext>
            </a:extLst>
          </p:cNvPr>
          <p:cNvSpPr txBox="1"/>
          <p:nvPr/>
        </p:nvSpPr>
        <p:spPr>
          <a:xfrm>
            <a:off x="547141" y="838013"/>
            <a:ext cx="397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Para un problema con 3 capas ocultas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AC5ABC-BBED-99DE-625E-58BEF3F8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41" y="1852246"/>
            <a:ext cx="9293117" cy="6506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46C223-27FC-6636-CE66-2CE01517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49" y="3135870"/>
            <a:ext cx="6413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3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F9171-9EAF-2EB4-44D9-7E0800742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1F6033-F2B9-EB41-8E88-5B3334EF607C}"/>
              </a:ext>
            </a:extLst>
          </p:cNvPr>
          <p:cNvSpPr txBox="1"/>
          <p:nvPr/>
        </p:nvSpPr>
        <p:spPr>
          <a:xfrm>
            <a:off x="547141" y="314793"/>
            <a:ext cx="7598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¿Cómo resolvemos esto de manera eficiente?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9B88B5-2140-EE54-895B-F36CFAE4BD19}"/>
              </a:ext>
            </a:extLst>
          </p:cNvPr>
          <p:cNvSpPr txBox="1"/>
          <p:nvPr/>
        </p:nvSpPr>
        <p:spPr>
          <a:xfrm>
            <a:off x="547141" y="838013"/>
            <a:ext cx="305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idea detrás de </a:t>
            </a:r>
            <a:r>
              <a:rPr lang="es-ES_tradnl" dirty="0" err="1"/>
              <a:t>TensorFlow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589F43-8959-5F31-49D3-EE0E6BFF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74" y="1493492"/>
            <a:ext cx="8732052" cy="6114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2A7CFFF0-3731-579B-E7D9-C500D6CD14FE}"/>
              </a:ext>
            </a:extLst>
          </p:cNvPr>
          <p:cNvGrpSpPr/>
          <p:nvPr/>
        </p:nvGrpSpPr>
        <p:grpSpPr>
          <a:xfrm>
            <a:off x="1822937" y="2455958"/>
            <a:ext cx="8546123" cy="1641285"/>
            <a:chOff x="1254370" y="2778315"/>
            <a:chExt cx="8546123" cy="1641285"/>
          </a:xfrm>
        </p:grpSpPr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DDB29F3A-F286-7342-1694-9386D99DC701}"/>
                </a:ext>
              </a:extLst>
            </p:cNvPr>
            <p:cNvSpPr/>
            <p:nvPr/>
          </p:nvSpPr>
          <p:spPr>
            <a:xfrm>
              <a:off x="1254370" y="3001080"/>
              <a:ext cx="8546123" cy="14185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594DC281-2B41-0F66-1D1A-1F9D299631DE}"/>
                </a:ext>
              </a:extLst>
            </p:cNvPr>
            <p:cNvSpPr/>
            <p:nvPr/>
          </p:nvSpPr>
          <p:spPr>
            <a:xfrm>
              <a:off x="1402549" y="2778315"/>
              <a:ext cx="3192897" cy="44553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FB21858-65A3-404A-2B69-05BDE82FBCAA}"/>
                </a:ext>
              </a:extLst>
            </p:cNvPr>
            <p:cNvSpPr txBox="1"/>
            <p:nvPr/>
          </p:nvSpPr>
          <p:spPr>
            <a:xfrm>
              <a:off x="1449442" y="2778315"/>
              <a:ext cx="81634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400" b="1" dirty="0"/>
                <a:t>Grafo computacional</a:t>
              </a:r>
            </a:p>
            <a:p>
              <a:endParaRPr lang="es-ES_tradnl" sz="2000" dirty="0"/>
            </a:p>
            <a:p>
              <a:r>
                <a:rPr lang="es-ES_tradnl" sz="2000" dirty="0"/>
                <a:t>Grafo acíclico dirigido </a:t>
              </a:r>
              <a:r>
                <a:rPr lang="es-ES_tradnl" sz="2000" dirty="0" err="1"/>
                <a:t>coyo</a:t>
              </a:r>
              <a:r>
                <a:rPr lang="es-ES_tradnl" sz="2000" dirty="0"/>
                <a:t> nodo raíz representa el final de una expresión matemática, y cada nodo </a:t>
              </a:r>
              <a:r>
                <a:rPr lang="es-ES_tradnl" sz="2000" dirty="0" err="1"/>
                <a:t>represeta</a:t>
              </a:r>
              <a:r>
                <a:rPr lang="es-ES_tradnl" sz="2000" dirty="0"/>
                <a:t> subexpresiones intermediarias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6CA5BD-7EB1-5596-1791-23C5E7EDE62D}"/>
              </a:ext>
            </a:extLst>
          </p:cNvPr>
          <p:cNvSpPr txBox="1"/>
          <p:nvPr/>
        </p:nvSpPr>
        <p:spPr>
          <a:xfrm>
            <a:off x="2074610" y="4192019"/>
            <a:ext cx="9331944" cy="247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Una forma eficiente de realizar computo sin ejecutar operaciones innecesarias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Abstraer la paralelización y la infraestructura </a:t>
            </a:r>
            <a:r>
              <a:rPr lang="es-ES_tradnl" sz="2000" dirty="0" err="1"/>
              <a:t>detras</a:t>
            </a:r>
            <a:r>
              <a:rPr lang="es-ES_tradnl" sz="2000" dirty="0"/>
              <a:t> de operaciones en tensores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Diferenciación automática, para el cálculo de gradientes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Interfase sencilla a través de un lenguaje sencillo como </a:t>
            </a:r>
            <a:r>
              <a:rPr lang="es-ES_tradnl" sz="2000" dirty="0" err="1"/>
              <a:t>python</a:t>
            </a:r>
            <a:r>
              <a:rPr lang="es-ES_tradnl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3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E224F-634D-CC42-9B0E-3A787B9C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6D4E21-B374-FDAF-7DEE-073B0AFDEB6F}"/>
              </a:ext>
            </a:extLst>
          </p:cNvPr>
          <p:cNvSpPr txBox="1"/>
          <p:nvPr/>
        </p:nvSpPr>
        <p:spPr>
          <a:xfrm>
            <a:off x="547141" y="314793"/>
            <a:ext cx="351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¿Y qué es un tensor?</a:t>
            </a:r>
          </a:p>
        </p:txBody>
      </p:sp>
      <p:pic>
        <p:nvPicPr>
          <p:cNvPr id="2050" name="Picture 2" descr="11. Scalars, Arrays, Vectors, Matrices, and Tensors - Deep Learning Bible -  1. from Scratch - Eng.">
            <a:extLst>
              <a:ext uri="{FF2B5EF4-FFF2-40B4-BE49-F238E27FC236}">
                <a16:creationId xmlns:a16="http://schemas.microsoft.com/office/drawing/2014/main" id="{D686A82B-7B1B-D1DE-648C-B2252596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5924"/>
            <a:ext cx="10795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5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3312-1FDC-9D33-432F-C7650D80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2AD6F0-0B56-92EA-2FCE-780444BCB71E}"/>
              </a:ext>
            </a:extLst>
          </p:cNvPr>
          <p:cNvSpPr txBox="1"/>
          <p:nvPr/>
        </p:nvSpPr>
        <p:spPr>
          <a:xfrm>
            <a:off x="547141" y="314793"/>
            <a:ext cx="397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Funciones como grafos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945A3C-7F51-86DD-8B2E-52187C58DAF7}"/>
              </a:ext>
            </a:extLst>
          </p:cNvPr>
          <p:cNvSpPr txBox="1"/>
          <p:nvPr/>
        </p:nvSpPr>
        <p:spPr>
          <a:xfrm>
            <a:off x="547141" y="838013"/>
            <a:ext cx="319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Las funciones son en tensores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28DEDA-3CDC-B7FE-D759-EF9FB8B3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5" y="1880152"/>
            <a:ext cx="9528305" cy="37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7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C901-E00D-2437-CC85-00AFF922D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50822D-4D06-F629-E24B-DE81A733E3DE}"/>
              </a:ext>
            </a:extLst>
          </p:cNvPr>
          <p:cNvSpPr txBox="1"/>
          <p:nvPr/>
        </p:nvSpPr>
        <p:spPr>
          <a:xfrm>
            <a:off x="547141" y="31479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Bloques básicos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37ABDA-5541-DD0C-F995-2D91658740AF}"/>
              </a:ext>
            </a:extLst>
          </p:cNvPr>
          <p:cNvSpPr txBox="1"/>
          <p:nvPr/>
        </p:nvSpPr>
        <p:spPr>
          <a:xfrm>
            <a:off x="547141" y="838013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Operaciones y gradientes en tensores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75E615-CCD1-A324-BBC1-1A748BBE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92" y="1207345"/>
            <a:ext cx="8539815" cy="51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EADAE-35AD-8E43-8F98-11565927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231447A-9641-76F9-6B55-45108EEDD02E}"/>
              </a:ext>
            </a:extLst>
          </p:cNvPr>
          <p:cNvSpPr txBox="1"/>
          <p:nvPr/>
        </p:nvSpPr>
        <p:spPr>
          <a:xfrm>
            <a:off x="547141" y="314793"/>
            <a:ext cx="4365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Composición de tensores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7D20CB-89BD-AAB9-0261-84A5273D07EA}"/>
              </a:ext>
            </a:extLst>
          </p:cNvPr>
          <p:cNvSpPr txBox="1"/>
          <p:nvPr/>
        </p:nvSpPr>
        <p:spPr>
          <a:xfrm>
            <a:off x="547141" y="838013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Operaciones y gradientes en tensores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6E1E49-998B-BA29-1B67-CE2C4794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93" y="1288241"/>
            <a:ext cx="1668014" cy="49897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CA76F7-C8D9-42A2-9051-2665B000E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496" y="3074865"/>
            <a:ext cx="5281223" cy="7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FB66-A239-DA5F-2C64-BA02EC4F5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84F3C4-59F0-4C5B-F4BE-F3AC4E73CC6A}"/>
              </a:ext>
            </a:extLst>
          </p:cNvPr>
          <p:cNvSpPr txBox="1"/>
          <p:nvPr/>
        </p:nvSpPr>
        <p:spPr>
          <a:xfrm>
            <a:off x="547141" y="314793"/>
            <a:ext cx="601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Una red simple con una capa oculta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0C0482-7F13-775F-D5B8-9843C1006FC2}"/>
              </a:ext>
            </a:extLst>
          </p:cNvPr>
          <p:cNvSpPr txBox="1"/>
          <p:nvPr/>
        </p:nvSpPr>
        <p:spPr>
          <a:xfrm>
            <a:off x="547141" y="838013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Operaciones y gradientes en tensores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0E7460-5B2E-D16D-A18F-28557BF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47" y="153418"/>
            <a:ext cx="3478614" cy="65511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6FBE71-8764-F8CB-430D-859CF7450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38" y="2432050"/>
            <a:ext cx="5883886" cy="21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3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B281A-1135-0E31-F4B6-60E59D46A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976786-55EA-6B75-BC1A-DD1599800D57}"/>
              </a:ext>
            </a:extLst>
          </p:cNvPr>
          <p:cNvSpPr txBox="1"/>
          <p:nvPr/>
        </p:nvSpPr>
        <p:spPr>
          <a:xfrm>
            <a:off x="547141" y="314793"/>
            <a:ext cx="1283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B-</a:t>
            </a:r>
            <a:r>
              <a:rPr lang="es-ES_tradnl" sz="2800" b="1" dirty="0" err="1"/>
              <a:t>prop</a:t>
            </a:r>
            <a:endParaRPr lang="es-ES_tradnl" sz="2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80F560-ACEA-C91E-2A8B-8F04D77C928A}"/>
              </a:ext>
            </a:extLst>
          </p:cNvPr>
          <p:cNvSpPr txBox="1"/>
          <p:nvPr/>
        </p:nvSpPr>
        <p:spPr>
          <a:xfrm>
            <a:off x="547141" y="838013"/>
            <a:ext cx="311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Usando grafo computacional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84822B-EC11-3C48-D78D-D81A6B58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92" y="1207345"/>
            <a:ext cx="5584661" cy="4844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4E1F86-90CC-C841-46D5-F869A6AA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46" y="1941616"/>
            <a:ext cx="4445000" cy="19812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06EF25-CE92-9F16-E9CB-453BCD9B1328}"/>
              </a:ext>
            </a:extLst>
          </p:cNvPr>
          <p:cNvSpPr txBox="1"/>
          <p:nvPr/>
        </p:nvSpPr>
        <p:spPr>
          <a:xfrm>
            <a:off x="688719" y="4657087"/>
            <a:ext cx="5114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ES_tradnl" b="1" i="1" dirty="0"/>
              <a:t>Forward </a:t>
            </a:r>
            <a:r>
              <a:rPr lang="es-ES_tradnl" b="1" i="1" dirty="0" err="1"/>
              <a:t>pass</a:t>
            </a:r>
            <a:r>
              <a:rPr lang="es-ES_tradnl" b="1" i="1" dirty="0"/>
              <a:t>:</a:t>
            </a:r>
          </a:p>
          <a:p>
            <a:r>
              <a:rPr lang="es-ES_tradnl" dirty="0"/>
              <a:t>Calcula y guarda cada activación (de hojas a raíz)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q"/>
            </a:pPr>
            <a:r>
              <a:rPr lang="es-ES_tradnl" b="1" i="1" dirty="0" err="1"/>
              <a:t>Backward</a:t>
            </a:r>
            <a:r>
              <a:rPr lang="es-ES_tradnl" b="1" i="1" dirty="0"/>
              <a:t> </a:t>
            </a:r>
            <a:r>
              <a:rPr lang="es-ES_tradnl" b="1" i="1" dirty="0" err="1"/>
              <a:t>pass</a:t>
            </a:r>
            <a:r>
              <a:rPr lang="es-ES_tradnl" b="1" i="1" dirty="0"/>
              <a:t>:</a:t>
            </a:r>
          </a:p>
          <a:p>
            <a:r>
              <a:rPr lang="es-ES_tradnl" dirty="0"/>
              <a:t>Calcula los gradientes (de la raíz a las hojas)</a:t>
            </a:r>
          </a:p>
        </p:txBody>
      </p:sp>
    </p:spTree>
    <p:extLst>
      <p:ext uri="{BB962C8B-B14F-4D97-AF65-F5344CB8AC3E}">
        <p14:creationId xmlns:p14="http://schemas.microsoft.com/office/powerpoint/2010/main" val="42734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3FA193-115A-0233-194D-2794D5FC37F0}"/>
              </a:ext>
            </a:extLst>
          </p:cNvPr>
          <p:cNvSpPr txBox="1"/>
          <p:nvPr/>
        </p:nvSpPr>
        <p:spPr>
          <a:xfrm>
            <a:off x="547141" y="314793"/>
            <a:ext cx="63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Introducción operacional: predictores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901D5D-04CB-1F51-F991-F1FBCC74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00" y="1020477"/>
            <a:ext cx="3111500" cy="595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0BE8752-7861-E926-DCF3-5541D2D2F1E0}"/>
                  </a:ext>
                </a:extLst>
              </p:cNvPr>
              <p:cNvSpPr txBox="1"/>
              <p:nvPr/>
            </p:nvSpPr>
            <p:spPr>
              <a:xfrm>
                <a:off x="702573" y="1705131"/>
                <a:ext cx="59380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0BE8752-7861-E926-DCF3-5541D2D2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" y="1705131"/>
                <a:ext cx="5938070" cy="276999"/>
              </a:xfrm>
              <a:prstGeom prst="rect">
                <a:avLst/>
              </a:prstGeom>
              <a:blipFill>
                <a:blip r:embed="rId3"/>
                <a:stretch>
                  <a:fillRect l="-1496" t="-13636" b="-409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65ACF5-B11F-1B6C-3DF3-A4E384A5008B}"/>
                  </a:ext>
                </a:extLst>
              </p:cNvPr>
              <p:cNvSpPr txBox="1"/>
              <p:nvPr/>
            </p:nvSpPr>
            <p:spPr>
              <a:xfrm>
                <a:off x="702573" y="3721628"/>
                <a:ext cx="602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65ACF5-B11F-1B6C-3DF3-A4E384A50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" y="3721628"/>
                <a:ext cx="6020515" cy="276999"/>
              </a:xfrm>
              <a:prstGeom prst="rect">
                <a:avLst/>
              </a:prstGeom>
              <a:blipFill>
                <a:blip r:embed="rId4"/>
                <a:stretch>
                  <a:fillRect l="-1474" t="-18182" b="-409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77B5D23-B7CF-04A3-5E3B-F7F3581DA80A}"/>
                  </a:ext>
                </a:extLst>
              </p:cNvPr>
              <p:cNvSpPr txBox="1"/>
              <p:nvPr/>
            </p:nvSpPr>
            <p:spPr>
              <a:xfrm>
                <a:off x="702572" y="5461126"/>
                <a:ext cx="6020515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77B5D23-B7CF-04A3-5E3B-F7F3581DA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2" y="5461126"/>
                <a:ext cx="6020515" cy="312650"/>
              </a:xfrm>
              <a:prstGeom prst="rect">
                <a:avLst/>
              </a:prstGeom>
              <a:blipFill>
                <a:blip r:embed="rId5"/>
                <a:stretch>
                  <a:fillRect l="-1474" t="-8000" b="-32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17E4-162A-0ABA-675D-397D596A1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04D745-8E5B-8BAB-589C-64DA5E0CE5D1}"/>
              </a:ext>
            </a:extLst>
          </p:cNvPr>
          <p:cNvSpPr txBox="1"/>
          <p:nvPr/>
        </p:nvSpPr>
        <p:spPr>
          <a:xfrm>
            <a:off x="547141" y="314793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Ejemplo clásico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6C39E9-B326-5786-EA0B-D0D3E9D0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08" y="2472086"/>
            <a:ext cx="6997700" cy="3708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A5AB6A-C8CA-F617-5629-6A18C3164E17}"/>
              </a:ext>
            </a:extLst>
          </p:cNvPr>
          <p:cNvSpPr txBox="1"/>
          <p:nvPr/>
        </p:nvSpPr>
        <p:spPr>
          <a:xfrm>
            <a:off x="4407207" y="1896256"/>
            <a:ext cx="22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El problema de la </a:t>
            </a:r>
            <a:r>
              <a:rPr lang="es-ES_tradnl" dirty="0" err="1"/>
              <a:t>Xor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400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7CF75-63F9-5613-23C2-739A2128E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34CACD-E0E0-1C2F-4C57-4D1CE8D5AE3D}"/>
              </a:ext>
            </a:extLst>
          </p:cNvPr>
          <p:cNvSpPr txBox="1"/>
          <p:nvPr/>
        </p:nvSpPr>
        <p:spPr>
          <a:xfrm>
            <a:off x="547141" y="314793"/>
            <a:ext cx="65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Solución por partes (más de una capa)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0E6F5E-FA64-4B83-BFAF-CF8DA334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356"/>
          <a:stretch/>
        </p:blipFill>
        <p:spPr>
          <a:xfrm>
            <a:off x="5224072" y="2472086"/>
            <a:ext cx="3823836" cy="3708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8F4184-4293-F206-7B7C-93FFDBDCD462}"/>
              </a:ext>
            </a:extLst>
          </p:cNvPr>
          <p:cNvSpPr txBox="1"/>
          <p:nvPr/>
        </p:nvSpPr>
        <p:spPr>
          <a:xfrm>
            <a:off x="4407207" y="1896256"/>
            <a:ext cx="22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El problema de la </a:t>
            </a:r>
            <a:r>
              <a:rPr lang="es-ES_tradnl" dirty="0" err="1"/>
              <a:t>Xor</a:t>
            </a:r>
            <a:endParaRPr lang="es-ES_tradn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19E3F4-80EE-EBE6-6219-5FE9691C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55" y="2653262"/>
            <a:ext cx="3422531" cy="22494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C2C553-B385-4F22-0BF5-BC054800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42" y="5205717"/>
            <a:ext cx="2479498" cy="290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7934F1-4C62-8998-B409-2D5773B80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69" y="5542445"/>
            <a:ext cx="2420045" cy="3164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1984C2-7D18-E1C4-B0A7-A2E009BCC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445" y="5868555"/>
            <a:ext cx="2890825" cy="3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0082-08B7-A930-BB91-304D68B6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352E60-6CDE-134B-3195-F3A7AF582E28}"/>
              </a:ext>
            </a:extLst>
          </p:cNvPr>
          <p:cNvSpPr txBox="1"/>
          <p:nvPr/>
        </p:nvSpPr>
        <p:spPr>
          <a:xfrm>
            <a:off x="547141" y="314793"/>
            <a:ext cx="590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 err="1"/>
              <a:t>Reescribiendolo</a:t>
            </a:r>
            <a:r>
              <a:rPr lang="es-ES_tradnl" sz="2800" b="1" dirty="0"/>
              <a:t> en forma vectorial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A0783A-4399-E0AB-3A31-01CD936E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28" y="1552680"/>
            <a:ext cx="7772400" cy="25983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0E82CC-DDEE-7865-E5BF-97E873D3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55" y="4940808"/>
            <a:ext cx="6870127" cy="7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FC37-B148-30BA-EEC2-643CFF87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7B4A0D-9721-5E05-41B0-975888847FF1}"/>
              </a:ext>
            </a:extLst>
          </p:cNvPr>
          <p:cNvSpPr txBox="1"/>
          <p:nvPr/>
        </p:nvSpPr>
        <p:spPr>
          <a:xfrm>
            <a:off x="547141" y="314793"/>
            <a:ext cx="51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Evitando la función indicadora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E7F7B-5A63-856D-03B4-64FA32CC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4" y="2079650"/>
            <a:ext cx="9946913" cy="38922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B6BB5FC-8E57-1CB4-676D-D635A4B5A6E4}"/>
              </a:ext>
            </a:extLst>
          </p:cNvPr>
          <p:cNvSpPr txBox="1"/>
          <p:nvPr/>
        </p:nvSpPr>
        <p:spPr>
          <a:xfrm>
            <a:off x="547141" y="838013"/>
            <a:ext cx="59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La derivada de una función indicadora es la delta de Dirac </a:t>
            </a:r>
          </a:p>
        </p:txBody>
      </p:sp>
    </p:spTree>
    <p:extLst>
      <p:ext uri="{BB962C8B-B14F-4D97-AF65-F5344CB8AC3E}">
        <p14:creationId xmlns:p14="http://schemas.microsoft.com/office/powerpoint/2010/main" val="17501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2AA6C-5338-592D-F2CB-2F5172263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1B954A-280B-A20F-7E1D-E80740A6AEFC}"/>
              </a:ext>
            </a:extLst>
          </p:cNvPr>
          <p:cNvSpPr txBox="1"/>
          <p:nvPr/>
        </p:nvSpPr>
        <p:spPr>
          <a:xfrm>
            <a:off x="547141" y="314793"/>
            <a:ext cx="514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Solución al problema de la </a:t>
            </a:r>
            <a:r>
              <a:rPr lang="es-ES_tradnl" sz="2800" b="1" dirty="0" err="1"/>
              <a:t>Xor</a:t>
            </a:r>
            <a:endParaRPr lang="es-ES_tradnl" sz="28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9E6B6E-78B6-5DE7-35B9-3DBCC08F49AF}"/>
              </a:ext>
            </a:extLst>
          </p:cNvPr>
          <p:cNvSpPr txBox="1"/>
          <p:nvPr/>
        </p:nvSpPr>
        <p:spPr>
          <a:xfrm>
            <a:off x="547141" y="838013"/>
            <a:ext cx="396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Una red neuronal con una capa oculta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65A064-AC24-203C-207F-EC3535D7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91" y="1561067"/>
            <a:ext cx="5393679" cy="3477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E52561-3056-FC56-139C-822A9E9D1466}"/>
                  </a:ext>
                </a:extLst>
              </p:cNvPr>
              <p:cNvSpPr txBox="1"/>
              <p:nvPr/>
            </p:nvSpPr>
            <p:spPr>
              <a:xfrm>
                <a:off x="2123232" y="5767801"/>
                <a:ext cx="88904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sz="2000" dirty="0"/>
                  <a:t> se puede interpretar como una ingeniería de características </a:t>
                </a:r>
                <a:r>
                  <a:rPr lang="es-ES_tradnl" sz="2000" dirty="0" err="1"/>
                  <a:t>automátizada</a:t>
                </a:r>
                <a:endParaRPr lang="es-ES_tradnl" sz="20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8E52561-3056-FC56-139C-822A9E9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32" y="5767801"/>
                <a:ext cx="8890447" cy="400110"/>
              </a:xfrm>
              <a:prstGeom prst="rect">
                <a:avLst/>
              </a:prstGeom>
              <a:blipFill>
                <a:blip r:embed="rId4"/>
                <a:stretch>
                  <a:fillRect t="-6250" b="-2812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7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C937D-36CE-AC92-DD6F-462AA6AAD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978C90E-78BD-CF93-9E91-FF1B8EDF2DD6}"/>
              </a:ext>
            </a:extLst>
          </p:cNvPr>
          <p:cNvSpPr txBox="1"/>
          <p:nvPr/>
        </p:nvSpPr>
        <p:spPr>
          <a:xfrm>
            <a:off x="547141" y="314793"/>
            <a:ext cx="7464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Generalizando la solución a otros problemas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DB9B2F-7B34-B013-1C35-F6624425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02" y="838013"/>
            <a:ext cx="6299200" cy="6019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69E9363-B81A-E1B5-F35A-9D2BD97CFAC8}"/>
              </a:ext>
            </a:extLst>
          </p:cNvPr>
          <p:cNvSpPr txBox="1"/>
          <p:nvPr/>
        </p:nvSpPr>
        <p:spPr>
          <a:xfrm>
            <a:off x="8734149" y="2098623"/>
            <a:ext cx="194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Sin capas ocultas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5539E9-73D2-6B10-7B0E-9D7138F6AEF8}"/>
              </a:ext>
            </a:extLst>
          </p:cNvPr>
          <p:cNvSpPr txBox="1"/>
          <p:nvPr/>
        </p:nvSpPr>
        <p:spPr>
          <a:xfrm>
            <a:off x="8734149" y="3847913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Una capa oculta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B0896E-7622-9E51-97DF-12F8F5ABBFF6}"/>
              </a:ext>
            </a:extLst>
          </p:cNvPr>
          <p:cNvSpPr txBox="1"/>
          <p:nvPr/>
        </p:nvSpPr>
        <p:spPr>
          <a:xfrm>
            <a:off x="8734148" y="5829113"/>
            <a:ext cx="202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Dos capas ocultas</a:t>
            </a:r>
          </a:p>
        </p:txBody>
      </p:sp>
    </p:spTree>
    <p:extLst>
      <p:ext uri="{BB962C8B-B14F-4D97-AF65-F5344CB8AC3E}">
        <p14:creationId xmlns:p14="http://schemas.microsoft.com/office/powerpoint/2010/main" val="244943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90928-8CDD-91D7-C8E5-D81B65FB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BC63EE-9B7D-B53A-90A3-2B394D2F3A33}"/>
              </a:ext>
            </a:extLst>
          </p:cNvPr>
          <p:cNvSpPr txBox="1"/>
          <p:nvPr/>
        </p:nvSpPr>
        <p:spPr>
          <a:xfrm>
            <a:off x="547141" y="314793"/>
            <a:ext cx="572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¿Por qué más de una capa oculta?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83622C-906C-7722-450D-1411801D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32159"/>
            <a:ext cx="7772400" cy="16646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E8F563-C79F-5481-0788-F6779308B5C5}"/>
              </a:ext>
            </a:extLst>
          </p:cNvPr>
          <p:cNvSpPr txBox="1"/>
          <p:nvPr/>
        </p:nvSpPr>
        <p:spPr>
          <a:xfrm>
            <a:off x="2209800" y="3477733"/>
            <a:ext cx="6753069" cy="247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Dos capas ocultas es un aproximador universal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Múltiples niveles de abstracción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Empíricamente funciona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s-ES_tradnl" sz="2000" dirty="0"/>
              <a:t>Falta comprensión teórica de lo que pasa </a:t>
            </a:r>
          </a:p>
        </p:txBody>
      </p:sp>
    </p:spTree>
    <p:extLst>
      <p:ext uri="{BB962C8B-B14F-4D97-AF65-F5344CB8AC3E}">
        <p14:creationId xmlns:p14="http://schemas.microsoft.com/office/powerpoint/2010/main" val="4181735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379</Words>
  <Application>Microsoft Macintosh PowerPoint</Application>
  <PresentationFormat>Panorámica</PresentationFormat>
  <Paragraphs>73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WAISSMAN VILANOVA</dc:creator>
  <cp:lastModifiedBy>JULIO WAISSMAN VILANOVA</cp:lastModifiedBy>
  <cp:revision>7</cp:revision>
  <dcterms:created xsi:type="dcterms:W3CDTF">2024-10-15T18:49:28Z</dcterms:created>
  <dcterms:modified xsi:type="dcterms:W3CDTF">2024-10-16T04:58:51Z</dcterms:modified>
</cp:coreProperties>
</file>