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96" r:id="rId2"/>
    <p:sldId id="305" r:id="rId3"/>
    <p:sldId id="308" r:id="rId4"/>
    <p:sldId id="329" r:id="rId5"/>
    <p:sldId id="328" r:id="rId6"/>
    <p:sldId id="341" r:id="rId7"/>
    <p:sldId id="330" r:id="rId8"/>
    <p:sldId id="342" r:id="rId9"/>
    <p:sldId id="299" r:id="rId10"/>
    <p:sldId id="319" r:id="rId11"/>
    <p:sldId id="327" r:id="rId12"/>
    <p:sldId id="320" r:id="rId13"/>
    <p:sldId id="343" r:id="rId14"/>
    <p:sldId id="344" r:id="rId15"/>
    <p:sldId id="345" r:id="rId16"/>
    <p:sldId id="346" r:id="rId17"/>
    <p:sldId id="347" r:id="rId18"/>
    <p:sldId id="348" r:id="rId19"/>
    <p:sldId id="349" r:id="rId20"/>
    <p:sldId id="350" r:id="rId21"/>
    <p:sldId id="351" r:id="rId22"/>
    <p:sldId id="352" r:id="rId23"/>
    <p:sldId id="321" r:id="rId24"/>
    <p:sldId id="338" r:id="rId25"/>
    <p:sldId id="337" r:id="rId26"/>
    <p:sldId id="336" r:id="rId27"/>
    <p:sldId id="339" r:id="rId28"/>
    <p:sldId id="340" r:id="rId29"/>
    <p:sldId id="322" r:id="rId30"/>
    <p:sldId id="335" r:id="rId31"/>
    <p:sldId id="323" r:id="rId32"/>
    <p:sldId id="333" r:id="rId33"/>
    <p:sldId id="334" r:id="rId34"/>
    <p:sldId id="324" r:id="rId35"/>
    <p:sldId id="325" r:id="rId36"/>
    <p:sldId id="32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Godinho" initials="AG"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F7A7"/>
    <a:srgbClr val="2F2F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5359" autoAdjust="0"/>
  </p:normalViewPr>
  <p:slideViewPr>
    <p:cSldViewPr snapToGrid="0" snapToObjects="1">
      <p:cViewPr>
        <p:scale>
          <a:sx n="75" d="100"/>
          <a:sy n="75" d="100"/>
        </p:scale>
        <p:origin x="336" y="-234"/>
      </p:cViewPr>
      <p:guideLst/>
    </p:cSldViewPr>
  </p:slideViewPr>
  <p:outlineViewPr>
    <p:cViewPr>
      <p:scale>
        <a:sx n="33" d="100"/>
        <a:sy n="33" d="100"/>
      </p:scale>
      <p:origin x="0" y="-22891"/>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B0CAB-A528-CD45-8F12-922B94DEC1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7AD8C8-453F-104C-B81F-526301CF40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B72EAA-2733-D14F-950A-8F4240385864}" type="datetimeFigureOut">
              <a:rPr lang="en-US" smtClean="0"/>
              <a:t>9/18/2024</a:t>
            </a:fld>
            <a:endParaRPr lang="en-US"/>
          </a:p>
        </p:txBody>
      </p:sp>
      <p:sp>
        <p:nvSpPr>
          <p:cNvPr id="4" name="Footer Placeholder 3">
            <a:extLst>
              <a:ext uri="{FF2B5EF4-FFF2-40B4-BE49-F238E27FC236}">
                <a16:creationId xmlns:a16="http://schemas.microsoft.com/office/drawing/2014/main" id="{24EBBD38-63DF-604F-9396-6BB8561251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D48731-E0D0-B242-9967-4E9E135D8D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59750F-00B8-E148-9878-D197EE9CB895}" type="slidenum">
              <a:rPr lang="en-US" smtClean="0"/>
              <a:t>‹Nº›</a:t>
            </a:fld>
            <a:endParaRPr lang="en-US"/>
          </a:p>
        </p:txBody>
      </p:sp>
    </p:spTree>
    <p:extLst>
      <p:ext uri="{BB962C8B-B14F-4D97-AF65-F5344CB8AC3E}">
        <p14:creationId xmlns:p14="http://schemas.microsoft.com/office/powerpoint/2010/main" val="2451300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D062E-52F7-A14D-A443-1F3854784447}"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EE9E-52B8-AA4F-8DD5-ED0FB4E5CBCC}" type="slidenum">
              <a:rPr lang="en-US" smtClean="0"/>
              <a:t>‹Nº›</a:t>
            </a:fld>
            <a:endParaRPr lang="en-US"/>
          </a:p>
        </p:txBody>
      </p:sp>
    </p:spTree>
    <p:extLst>
      <p:ext uri="{BB962C8B-B14F-4D97-AF65-F5344CB8AC3E}">
        <p14:creationId xmlns:p14="http://schemas.microsoft.com/office/powerpoint/2010/main" val="186429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1</a:t>
            </a:fld>
            <a:endParaRPr lang="en-US"/>
          </a:p>
        </p:txBody>
      </p:sp>
    </p:spTree>
    <p:extLst>
      <p:ext uri="{BB962C8B-B14F-4D97-AF65-F5344CB8AC3E}">
        <p14:creationId xmlns:p14="http://schemas.microsoft.com/office/powerpoint/2010/main" val="117895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Debido a la importancia de los sistemas de adquisición de datos en aplicaciones que utilizan detectores infrarrojos, es fundamental comprender el comportamiento de estos detectores. Conocer cómo responden a diferentes condiciones de luz y temperatura permite diseñar sistemas más eficientes y precisos para capturar imágenes térmicas.</a:t>
            </a:r>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4</a:t>
            </a:fld>
            <a:endParaRPr lang="en-US"/>
          </a:p>
        </p:txBody>
      </p:sp>
    </p:spTree>
    <p:extLst>
      <p:ext uri="{BB962C8B-B14F-4D97-AF65-F5344CB8AC3E}">
        <p14:creationId xmlns:p14="http://schemas.microsoft.com/office/powerpoint/2010/main" val="131878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solidFill>
                  <a:srgbClr val="000000"/>
                </a:solidFill>
                <a:effectLst/>
              </a:rPr>
              <a:t>Todos los cuerpos emiten radiación </a:t>
            </a:r>
            <a:r>
              <a:rPr lang="es-MX" dirty="0" err="1">
                <a:solidFill>
                  <a:srgbClr val="000000"/>
                </a:solidFill>
                <a:effectLst/>
              </a:rPr>
              <a:t>e.m</a:t>
            </a:r>
            <a:r>
              <a:rPr lang="es-MX" dirty="0">
                <a:solidFill>
                  <a:srgbClr val="000000"/>
                </a:solidFill>
                <a:effectLst/>
              </a:rPr>
              <a:t> y debido al movimiento de sus átomos y moléculas se genera una temperatura en ellos. La ley de </a:t>
            </a:r>
            <a:r>
              <a:rPr lang="es-MX" dirty="0" err="1">
                <a:solidFill>
                  <a:srgbClr val="000000"/>
                </a:solidFill>
                <a:effectLst/>
              </a:rPr>
              <a:t>Wien</a:t>
            </a:r>
            <a:r>
              <a:rPr lang="es-MX" dirty="0">
                <a:solidFill>
                  <a:srgbClr val="000000"/>
                </a:solidFill>
                <a:effectLst/>
              </a:rPr>
              <a:t> relaciona la longitud de onda con la temperatura y a través de ella se puede deducir que la radiación IR está asociada a la temperatura ambiente.</a:t>
            </a:r>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5</a:t>
            </a:fld>
            <a:endParaRPr lang="en-US"/>
          </a:p>
        </p:txBody>
      </p:sp>
    </p:spTree>
    <p:extLst>
      <p:ext uri="{BB962C8B-B14F-4D97-AF65-F5344CB8AC3E}">
        <p14:creationId xmlns:p14="http://schemas.microsoft.com/office/powerpoint/2010/main" val="237358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Generalmente</a:t>
            </a:r>
            <a:r>
              <a:rPr lang="en-US" dirty="0"/>
              <a:t> </a:t>
            </a:r>
            <a:r>
              <a:rPr lang="en-US" dirty="0" err="1"/>
              <a:t>los</a:t>
            </a:r>
            <a:r>
              <a:rPr lang="en-US" dirty="0"/>
              <a:t> </a:t>
            </a:r>
            <a:r>
              <a:rPr lang="en-US" dirty="0" err="1"/>
              <a:t>sensores</a:t>
            </a:r>
            <a:r>
              <a:rPr lang="en-US" dirty="0"/>
              <a:t> que se </a:t>
            </a:r>
            <a:r>
              <a:rPr lang="en-US" dirty="0" err="1"/>
              <a:t>utilizan</a:t>
            </a:r>
            <a:r>
              <a:rPr lang="en-US" dirty="0"/>
              <a:t> </a:t>
            </a:r>
            <a:r>
              <a:rPr lang="en-US" dirty="0" err="1"/>
              <a:t>en</a:t>
            </a:r>
            <a:r>
              <a:rPr lang="en-US" dirty="0"/>
              <a:t> </a:t>
            </a:r>
            <a:r>
              <a:rPr lang="en-US" dirty="0" err="1"/>
              <a:t>aplicaciones</a:t>
            </a:r>
            <a:r>
              <a:rPr lang="en-US" dirty="0"/>
              <a:t> </a:t>
            </a:r>
            <a:r>
              <a:rPr lang="en-US" dirty="0" err="1"/>
              <a:t>donde</a:t>
            </a:r>
            <a:r>
              <a:rPr lang="en-US" dirty="0"/>
              <a:t> se </a:t>
            </a:r>
            <a:r>
              <a:rPr lang="en-US" dirty="0" err="1"/>
              <a:t>requiera</a:t>
            </a:r>
            <a:r>
              <a:rPr lang="en-US" dirty="0"/>
              <a:t> </a:t>
            </a:r>
            <a:r>
              <a:rPr lang="en-US" dirty="0" err="1"/>
              <a:t>medir</a:t>
            </a:r>
            <a:r>
              <a:rPr lang="en-US" dirty="0"/>
              <a:t> temperature </a:t>
            </a:r>
            <a:r>
              <a:rPr lang="en-US" dirty="0" err="1"/>
              <a:t>ambiente</a:t>
            </a:r>
            <a:r>
              <a:rPr lang="en-US" dirty="0"/>
              <a:t> se </a:t>
            </a:r>
            <a:r>
              <a:rPr lang="en-US" dirty="0" err="1"/>
              <a:t>encuentra</a:t>
            </a:r>
            <a:r>
              <a:rPr lang="en-US" dirty="0"/>
              <a:t> </a:t>
            </a:r>
            <a:r>
              <a:rPr lang="en-US" dirty="0" err="1"/>
              <a:t>en</a:t>
            </a:r>
            <a:r>
              <a:rPr lang="en-US" dirty="0"/>
              <a:t> la region LWIR.</a:t>
            </a:r>
          </a:p>
        </p:txBody>
      </p:sp>
      <p:sp>
        <p:nvSpPr>
          <p:cNvPr id="4" name="Slide Number Placeholder 3"/>
          <p:cNvSpPr>
            <a:spLocks noGrp="1"/>
          </p:cNvSpPr>
          <p:nvPr>
            <p:ph type="sldNum" sz="quarter" idx="5"/>
          </p:nvPr>
        </p:nvSpPr>
        <p:spPr/>
        <p:txBody>
          <a:bodyPr/>
          <a:lstStyle/>
          <a:p>
            <a:fld id="{8CB0EE9E-52B8-AA4F-8DD5-ED0FB4E5CBCC}" type="slidenum">
              <a:rPr lang="en-US" smtClean="0"/>
              <a:t>6</a:t>
            </a:fld>
            <a:endParaRPr lang="en-US"/>
          </a:p>
        </p:txBody>
      </p:sp>
    </p:spTree>
    <p:extLst>
      <p:ext uri="{BB962C8B-B14F-4D97-AF65-F5344CB8AC3E}">
        <p14:creationId xmlns:p14="http://schemas.microsoft.com/office/powerpoint/2010/main" val="352093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8</a:t>
            </a:fld>
            <a:endParaRPr lang="en-US"/>
          </a:p>
        </p:txBody>
      </p:sp>
    </p:spTree>
    <p:extLst>
      <p:ext uri="{BB962C8B-B14F-4D97-AF65-F5344CB8AC3E}">
        <p14:creationId xmlns:p14="http://schemas.microsoft.com/office/powerpoint/2010/main" val="19237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noProof="0" dirty="0"/>
              <a:t>La señal proveniente de los </a:t>
            </a:r>
            <a:r>
              <a:rPr lang="es-ES" b="0" noProof="0" dirty="0" err="1"/>
              <a:t>microbolómetros</a:t>
            </a:r>
            <a:r>
              <a:rPr lang="es-ES" b="0" noProof="0" dirty="0"/>
              <a:t> debe ser acondicionada y convertida a formato digital para su almacenamiento y procesamiento. Estos datos permiten crear una imagen térmica.</a:t>
            </a:r>
          </a:p>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22</a:t>
            </a:fld>
            <a:endParaRPr lang="en-US"/>
          </a:p>
        </p:txBody>
      </p:sp>
    </p:spTree>
    <p:extLst>
      <p:ext uri="{BB962C8B-B14F-4D97-AF65-F5344CB8AC3E}">
        <p14:creationId xmlns:p14="http://schemas.microsoft.com/office/powerpoint/2010/main" val="476885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Slid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ACE9A5D-C6A1-2F70-3B72-5C375A3A30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5825" y="1981200"/>
            <a:ext cx="2800350" cy="2895600"/>
          </a:xfrm>
          <a:prstGeom prst="rect">
            <a:avLst/>
          </a:prstGeom>
        </p:spPr>
      </p:pic>
    </p:spTree>
    <p:extLst>
      <p:ext uri="{BB962C8B-B14F-4D97-AF65-F5344CB8AC3E}">
        <p14:creationId xmlns:p14="http://schemas.microsoft.com/office/powerpoint/2010/main" val="1295105382"/>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561657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2117"/>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8">
            <a:extLst>
              <a:ext uri="{FF2B5EF4-FFF2-40B4-BE49-F238E27FC236}">
                <a16:creationId xmlns:a16="http://schemas.microsoft.com/office/drawing/2014/main" id="{94588863-2E7B-784C-BD2D-8C3D0E7E1D84}"/>
              </a:ext>
            </a:extLst>
          </p:cNvPr>
          <p:cNvSpPr>
            <a:spLocks noGrp="1"/>
          </p:cNvSpPr>
          <p:nvPr>
            <p:ph type="pic" sz="quarter" idx="13" hasCustomPrompt="1"/>
          </p:nvPr>
        </p:nvSpPr>
        <p:spPr>
          <a:xfrm>
            <a:off x="6167438" y="-1"/>
            <a:ext cx="6024562" cy="6366933"/>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08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2 Picture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8512"/>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
        <p:nvSpPr>
          <p:cNvPr id="11" name="Picture Placeholder 5">
            <a:extLst>
              <a:ext uri="{FF2B5EF4-FFF2-40B4-BE49-F238E27FC236}">
                <a16:creationId xmlns:a16="http://schemas.microsoft.com/office/drawing/2014/main" id="{47B07ADD-2F17-5640-985B-72FA646913F0}"/>
              </a:ext>
            </a:extLst>
          </p:cNvPr>
          <p:cNvSpPr>
            <a:spLocks noGrp="1"/>
          </p:cNvSpPr>
          <p:nvPr>
            <p:ph type="pic" sz="quarter" idx="13" hasCustomPrompt="1"/>
          </p:nvPr>
        </p:nvSpPr>
        <p:spPr>
          <a:xfrm>
            <a:off x="6167438" y="159226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2" name="Picture Placeholder 5">
            <a:extLst>
              <a:ext uri="{FF2B5EF4-FFF2-40B4-BE49-F238E27FC236}">
                <a16:creationId xmlns:a16="http://schemas.microsoft.com/office/drawing/2014/main" id="{AB41C95B-0CD0-B44F-9130-66CCD53B86BB}"/>
              </a:ext>
            </a:extLst>
          </p:cNvPr>
          <p:cNvSpPr>
            <a:spLocks noGrp="1"/>
          </p:cNvSpPr>
          <p:nvPr>
            <p:ph type="pic" sz="quarter" idx="17" hasCustomPrompt="1"/>
          </p:nvPr>
        </p:nvSpPr>
        <p:spPr>
          <a:xfrm>
            <a:off x="6167438" y="396970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03672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3708401" cy="4608512"/>
          </a:xfrm>
        </p:spPr>
        <p:txBody>
          <a:bodyPr/>
          <a:lstStyle>
            <a:lvl1pPr>
              <a:defRPr>
                <a:solidFill>
                  <a:schemeClr val="tx2">
                    <a:lumMod val="50000"/>
                  </a:schemeClr>
                </a:solidFill>
              </a:defRPr>
            </a:lvl1pPr>
            <a:lvl2pPr>
              <a:lnSpc>
                <a:spcPct val="12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
        <p:nvSpPr>
          <p:cNvPr id="9" name="Picture Placeholder 5">
            <a:extLst>
              <a:ext uri="{FF2B5EF4-FFF2-40B4-BE49-F238E27FC236}">
                <a16:creationId xmlns:a16="http://schemas.microsoft.com/office/drawing/2014/main" id="{255B7D9F-7313-2F46-8079-FEA6DAA0CF20}"/>
              </a:ext>
            </a:extLst>
          </p:cNvPr>
          <p:cNvSpPr>
            <a:spLocks noGrp="1"/>
          </p:cNvSpPr>
          <p:nvPr>
            <p:ph type="pic" sz="quarter" idx="13" hasCustomPrompt="1"/>
          </p:nvPr>
        </p:nvSpPr>
        <p:spPr>
          <a:xfrm>
            <a:off x="8075613" y="1592263"/>
            <a:ext cx="3708400"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5">
            <a:extLst>
              <a:ext uri="{FF2B5EF4-FFF2-40B4-BE49-F238E27FC236}">
                <a16:creationId xmlns:a16="http://schemas.microsoft.com/office/drawing/2014/main" id="{AECDCA30-A5C6-3549-9DAD-01819664F157}"/>
              </a:ext>
            </a:extLst>
          </p:cNvPr>
          <p:cNvSpPr>
            <a:spLocks noGrp="1"/>
          </p:cNvSpPr>
          <p:nvPr>
            <p:ph type="pic" sz="quarter" idx="17" hasCustomPrompt="1"/>
          </p:nvPr>
        </p:nvSpPr>
        <p:spPr>
          <a:xfrm>
            <a:off x="8124681" y="396970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4" name="Picture Placeholder 5">
            <a:extLst>
              <a:ext uri="{FF2B5EF4-FFF2-40B4-BE49-F238E27FC236}">
                <a16:creationId xmlns:a16="http://schemas.microsoft.com/office/drawing/2014/main" id="{0332EED6-F049-354D-90C1-2CDBDFEB153D}"/>
              </a:ext>
            </a:extLst>
          </p:cNvPr>
          <p:cNvSpPr>
            <a:spLocks noGrp="1"/>
          </p:cNvSpPr>
          <p:nvPr>
            <p:ph type="pic" sz="quarter" idx="18" hasCustomPrompt="1"/>
          </p:nvPr>
        </p:nvSpPr>
        <p:spPr>
          <a:xfrm>
            <a:off x="4259263" y="159226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5" name="Picture Placeholder 5">
            <a:extLst>
              <a:ext uri="{FF2B5EF4-FFF2-40B4-BE49-F238E27FC236}">
                <a16:creationId xmlns:a16="http://schemas.microsoft.com/office/drawing/2014/main" id="{A46E76A3-B525-534D-9396-8E4D08F06F6A}"/>
              </a:ext>
            </a:extLst>
          </p:cNvPr>
          <p:cNvSpPr>
            <a:spLocks noGrp="1"/>
          </p:cNvSpPr>
          <p:nvPr>
            <p:ph type="pic" sz="quarter" idx="19" hasCustomPrompt="1"/>
          </p:nvPr>
        </p:nvSpPr>
        <p:spPr>
          <a:xfrm>
            <a:off x="4259263" y="3978015"/>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40705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titles and 2 Pictures ">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8" y="2429405"/>
            <a:ext cx="5616575"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D4B0609-1753-094D-A27B-B1604B6E44F9}"/>
              </a:ext>
            </a:extLst>
          </p:cNvPr>
          <p:cNvSpPr>
            <a:spLocks noGrp="1"/>
          </p:cNvSpPr>
          <p:nvPr>
            <p:ph type="dt" sz="half" idx="15"/>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D3380C24-4584-494A-B2E2-7C02911E02E7}"/>
              </a:ext>
            </a:extLst>
          </p:cNvPr>
          <p:cNvSpPr>
            <a:spLocks noGrp="1"/>
          </p:cNvSpPr>
          <p:nvPr>
            <p:ph type="ftr" sz="quarter" idx="16"/>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9BEDBAA-E014-4E48-AA09-5D0DC18C0C76}"/>
              </a:ext>
            </a:extLst>
          </p:cNvPr>
          <p:cNvSpPr>
            <a:spLocks noGrp="1"/>
          </p:cNvSpPr>
          <p:nvPr>
            <p:ph type="sldNum" sz="quarter" idx="17"/>
          </p:nvPr>
        </p:nvSpPr>
        <p:spPr/>
        <p:txBody>
          <a:bodyPr/>
          <a:lstStyle/>
          <a:p>
            <a:fld id="{36B5EA5A-BC32-A742-B11B-8E7414D5B535}" type="slidenum">
              <a:rPr lang="en-US" smtClean="0"/>
              <a:pPr/>
              <a:t>‹Nº›</a:t>
            </a:fld>
            <a:endParaRPr lang="en-US" dirty="0"/>
          </a:p>
        </p:txBody>
      </p:sp>
      <p:sp>
        <p:nvSpPr>
          <p:cNvPr id="8" name="Picture Placeholder 7">
            <a:extLst>
              <a:ext uri="{FF2B5EF4-FFF2-40B4-BE49-F238E27FC236}">
                <a16:creationId xmlns:a16="http://schemas.microsoft.com/office/drawing/2014/main" id="{D35BE112-10C7-F548-91D2-DD3128654F33}"/>
              </a:ext>
            </a:extLst>
          </p:cNvPr>
          <p:cNvSpPr>
            <a:spLocks noGrp="1"/>
          </p:cNvSpPr>
          <p:nvPr>
            <p:ph type="pic" sz="quarter" idx="18" hasCustomPrompt="1"/>
          </p:nvPr>
        </p:nvSpPr>
        <p:spPr>
          <a:xfrm>
            <a:off x="6172200" y="2420938"/>
            <a:ext cx="5616575" cy="3779837"/>
          </a:xfrm>
          <a:pattFill prst="lgCheck">
            <a:fgClr>
              <a:schemeClr val="accent4"/>
            </a:fgClr>
            <a:bgClr>
              <a:schemeClr val="bg1"/>
            </a:bgClr>
          </a:pattFill>
        </p:spPr>
        <p:txBody>
          <a:bodyPr anchor="ctr" anchorCtr="0"/>
          <a:lstStyle>
            <a:lvl1pPr algn="ctr">
              <a:defRPr/>
            </a:lvl1pPr>
          </a:lstStyle>
          <a:p>
            <a:r>
              <a:rPr lang="en-GB" dirty="0"/>
              <a:t>Drag and Drop picture</a:t>
            </a:r>
          </a:p>
        </p:txBody>
      </p:sp>
    </p:spTree>
    <p:extLst>
      <p:ext uri="{BB962C8B-B14F-4D97-AF65-F5344CB8AC3E}">
        <p14:creationId xmlns:p14="http://schemas.microsoft.com/office/powerpoint/2010/main" val="2845831817"/>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 and 3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3708401" cy="668337"/>
          </a:xfrm>
        </p:spPr>
        <p:txBody>
          <a:bodyPr anchor="t" anchorCtr="0"/>
          <a:lstStyle>
            <a:lvl1pPr marL="0" indent="0">
              <a:lnSpc>
                <a:spcPct val="100000"/>
              </a:lnSpc>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8075612" y="1604966"/>
            <a:ext cx="3713187" cy="655634"/>
          </a:xfrm>
        </p:spPr>
        <p:txBody>
          <a:bodyPr anchor="t" anchorCtr="0"/>
          <a:lstStyle>
            <a:lvl1pPr marL="0" indent="0">
              <a:spcBef>
                <a:spcPts val="400"/>
              </a:spcBef>
              <a:spcAft>
                <a:spcPts val="0"/>
              </a:spcAft>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9" y="2420938"/>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12">
            <a:extLst>
              <a:ext uri="{FF2B5EF4-FFF2-40B4-BE49-F238E27FC236}">
                <a16:creationId xmlns:a16="http://schemas.microsoft.com/office/drawing/2014/main" id="{EC779F7E-9707-2542-A19F-DD09A53038A7}"/>
              </a:ext>
            </a:extLst>
          </p:cNvPr>
          <p:cNvSpPr>
            <a:spLocks noGrp="1"/>
          </p:cNvSpPr>
          <p:nvPr>
            <p:ph type="pic" sz="quarter" idx="14" hasCustomPrompt="1"/>
          </p:nvPr>
        </p:nvSpPr>
        <p:spPr>
          <a:xfrm>
            <a:off x="8075613" y="2416175"/>
            <a:ext cx="3713187" cy="3779837"/>
          </a:xfrm>
          <a:pattFill prst="lgCheck">
            <a:fgClr>
              <a:schemeClr val="accent4"/>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a:buNone/>
              <a:tabLst/>
              <a:defRPr b="1"/>
            </a:lvl1pPr>
          </a:lstStyle>
          <a:p>
            <a:r>
              <a:rPr lang="en-US"/>
              <a:t>Drag and Drop picture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253846" y="1601227"/>
            <a:ext cx="3708401" cy="668337"/>
          </a:xfrm>
        </p:spPr>
        <p:txBody>
          <a:bodyPr anchor="t" anchorCtr="0"/>
          <a:lstStyle>
            <a:lvl1pPr marL="0" indent="0">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253848" y="2429902"/>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201835388"/>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3 Pictures with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116386" y="1601376"/>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116386" y="2732442"/>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‹Nº›</a:t>
            </a:fld>
            <a:endParaRPr lang="en-US" dirty="0"/>
          </a:p>
        </p:txBody>
      </p:sp>
      <p:sp>
        <p:nvSpPr>
          <p:cNvPr id="15" name="Text Placeholder 2">
            <a:extLst>
              <a:ext uri="{FF2B5EF4-FFF2-40B4-BE49-F238E27FC236}">
                <a16:creationId xmlns:a16="http://schemas.microsoft.com/office/drawing/2014/main" id="{F0E95B09-A858-4A4A-B159-8C5B917D41E5}"/>
              </a:ext>
            </a:extLst>
          </p:cNvPr>
          <p:cNvSpPr>
            <a:spLocks noGrp="1"/>
          </p:cNvSpPr>
          <p:nvPr>
            <p:ph type="body" idx="20"/>
          </p:nvPr>
        </p:nvSpPr>
        <p:spPr>
          <a:xfrm>
            <a:off x="3275"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Picture Placeholder 10">
            <a:extLst>
              <a:ext uri="{FF2B5EF4-FFF2-40B4-BE49-F238E27FC236}">
                <a16:creationId xmlns:a16="http://schemas.microsoft.com/office/drawing/2014/main" id="{2FF76D54-8841-EA4B-B514-DFCE90D05C81}"/>
              </a:ext>
            </a:extLst>
          </p:cNvPr>
          <p:cNvSpPr>
            <a:spLocks noGrp="1"/>
          </p:cNvSpPr>
          <p:nvPr>
            <p:ph type="pic" sz="quarter" idx="21" hasCustomPrompt="1"/>
          </p:nvPr>
        </p:nvSpPr>
        <p:spPr>
          <a:xfrm>
            <a:off x="4050"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7" name="Text Placeholder 2">
            <a:extLst>
              <a:ext uri="{FF2B5EF4-FFF2-40B4-BE49-F238E27FC236}">
                <a16:creationId xmlns:a16="http://schemas.microsoft.com/office/drawing/2014/main" id="{DED6363A-4107-5A4F-9E1E-0E88F802ABE9}"/>
              </a:ext>
            </a:extLst>
          </p:cNvPr>
          <p:cNvSpPr>
            <a:spLocks noGrp="1"/>
          </p:cNvSpPr>
          <p:nvPr>
            <p:ph type="body" idx="22"/>
          </p:nvPr>
        </p:nvSpPr>
        <p:spPr>
          <a:xfrm>
            <a:off x="8232388"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0">
            <a:extLst>
              <a:ext uri="{FF2B5EF4-FFF2-40B4-BE49-F238E27FC236}">
                <a16:creationId xmlns:a16="http://schemas.microsoft.com/office/drawing/2014/main" id="{91039F33-9CD5-004A-9F94-52D16B2EB081}"/>
              </a:ext>
            </a:extLst>
          </p:cNvPr>
          <p:cNvSpPr>
            <a:spLocks noGrp="1"/>
          </p:cNvSpPr>
          <p:nvPr>
            <p:ph type="pic" sz="quarter" idx="23" hasCustomPrompt="1"/>
          </p:nvPr>
        </p:nvSpPr>
        <p:spPr>
          <a:xfrm>
            <a:off x="8232388"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550207374"/>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Horizontal and tex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12776" y="1592263"/>
            <a:ext cx="11376024" cy="2563906"/>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p:spPr>
        <p:txBody>
          <a:body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p:spPr>
        <p:txBody>
          <a:body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‹Nº›</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5685515"/>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Horizontal and text in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0" y="1592263"/>
            <a:ext cx="12192000" cy="2945870"/>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‹Nº›</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3906186"/>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407987" y="1709738"/>
            <a:ext cx="11376025" cy="2852737"/>
          </a:xfrm>
        </p:spPr>
        <p:txBody>
          <a:bodyPr anchor="b"/>
          <a:lstStyle>
            <a:lvl1pPr>
              <a:defRPr sz="5000"/>
            </a:lvl1pPr>
          </a:lstStyle>
          <a:p>
            <a:r>
              <a:rPr lang="en-US"/>
              <a:t>Click to edit Master title style</a:t>
            </a:r>
            <a:endParaRPr lang="en-US" dirty="0"/>
          </a:p>
        </p:txBody>
      </p:sp>
      <p:sp>
        <p:nvSpPr>
          <p:cNvPr id="3" name="Text Placeholder 2"/>
          <p:cNvSpPr>
            <a:spLocks noGrp="1"/>
          </p:cNvSpPr>
          <p:nvPr>
            <p:ph type="body" idx="1"/>
          </p:nvPr>
        </p:nvSpPr>
        <p:spPr>
          <a:xfrm>
            <a:off x="407987" y="4589463"/>
            <a:ext cx="11376026" cy="1500187"/>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3FFEBF6-CE90-CC4E-8695-4D9E4AF1C9F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106BCDCA-F2B2-9249-AB85-06169E64A5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46B4A1B0-EF49-4F43-ACA9-496419739709}"/>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06323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2F8F7083-D188-D543-8008-F25F138E955C}"/>
              </a:ext>
            </a:extLst>
          </p:cNvPr>
          <p:cNvSpPr>
            <a:spLocks noGrp="1"/>
          </p:cNvSpPr>
          <p:nvPr>
            <p:ph type="dt" sz="half" idx="10"/>
          </p:nvPr>
        </p:nvSpPr>
        <p:spPr/>
        <p:txBody>
          <a:bodyPr/>
          <a:lstStyle/>
          <a:p>
            <a:r>
              <a:rPr lang="en-US"/>
              <a:t>23 de Septiembre de 2024</a:t>
            </a:r>
            <a:endParaRPr lang="en-US" dirty="0"/>
          </a:p>
        </p:txBody>
      </p:sp>
      <p:sp>
        <p:nvSpPr>
          <p:cNvPr id="7" name="Footer Placeholder 6">
            <a:extLst>
              <a:ext uri="{FF2B5EF4-FFF2-40B4-BE49-F238E27FC236}">
                <a16:creationId xmlns:a16="http://schemas.microsoft.com/office/drawing/2014/main" id="{DA980EB7-C2CB-9D4D-8C5E-3EB093178EB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8" name="Slide Number Placeholder 7">
            <a:extLst>
              <a:ext uri="{FF2B5EF4-FFF2-40B4-BE49-F238E27FC236}">
                <a16:creationId xmlns:a16="http://schemas.microsoft.com/office/drawing/2014/main" id="{2F74050C-1801-2345-9DC3-F06B163A28D3}"/>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04570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61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119B3E2A-0B0F-434E-B8B5-23D05F72C79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33CECA80-B569-3D47-B163-138B2BA81B88}"/>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EFD8CA65-7C13-A442-AF74-D3BBDBCB28BF}"/>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74442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F763763-5414-8544-AF6D-F8D5C9B1117C}"/>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7618A5D0-906E-0046-B0F3-96283308CD40}"/>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414B140E-F283-BD43-9D8C-905BDA421CF5}"/>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37043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59AC4-96B9-704B-82C7-32D5BEFF3254}"/>
              </a:ext>
            </a:extLst>
          </p:cNvPr>
          <p:cNvSpPr txBox="1"/>
          <p:nvPr userDrawn="1"/>
        </p:nvSpPr>
        <p:spPr>
          <a:xfrm>
            <a:off x="407988" y="6196406"/>
            <a:ext cx="11376025" cy="369332"/>
          </a:xfrm>
          <a:prstGeom prst="rect">
            <a:avLst/>
          </a:prstGeom>
          <a:noFill/>
        </p:spPr>
        <p:txBody>
          <a:bodyPr wrap="square" rtlCol="0">
            <a:spAutoFit/>
          </a:bodyPr>
          <a:lstStyle/>
          <a:p>
            <a:pPr algn="ctr"/>
            <a:r>
              <a:rPr kumimoji="0" lang="fr-CH" dirty="0"/>
              <a:t>inaoep.mx</a:t>
            </a:r>
            <a:endParaRPr lang="en-US" dirty="0"/>
          </a:p>
        </p:txBody>
      </p:sp>
      <p:pic>
        <p:nvPicPr>
          <p:cNvPr id="5" name="Graphic 4">
            <a:extLst>
              <a:ext uri="{FF2B5EF4-FFF2-40B4-BE49-F238E27FC236}">
                <a16:creationId xmlns:a16="http://schemas.microsoft.com/office/drawing/2014/main" id="{E0081581-5DC0-E83C-B1EF-C9799EBFC9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6833" y="4502727"/>
            <a:ext cx="1478334" cy="1528618"/>
          </a:xfrm>
          <a:prstGeom prst="rect">
            <a:avLst/>
          </a:prstGeom>
        </p:spPr>
      </p:pic>
    </p:spTree>
    <p:extLst>
      <p:ext uri="{BB962C8B-B14F-4D97-AF65-F5344CB8AC3E}">
        <p14:creationId xmlns:p14="http://schemas.microsoft.com/office/powerpoint/2010/main" val="101587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ogo">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F8ADC9-30DB-1243-8F69-09A7AAEA849D}"/>
              </a:ext>
            </a:extLst>
          </p:cNvPr>
          <p:cNvSpPr>
            <a:spLocks noGrp="1"/>
          </p:cNvSpPr>
          <p:nvPr>
            <p:ph type="ctrTitle" hasCustomPrompt="1"/>
          </p:nvPr>
        </p:nvSpPr>
        <p:spPr>
          <a:xfrm>
            <a:off x="407987" y="3429000"/>
            <a:ext cx="11376025" cy="2153265"/>
          </a:xfrm>
        </p:spPr>
        <p:txBody>
          <a:bodyPr anchor="t" anchorCtr="0"/>
          <a:lstStyle>
            <a:lvl1pPr algn="l">
              <a:defRPr sz="5000">
                <a:solidFill>
                  <a:schemeClr val="tx1"/>
                </a:solidFill>
              </a:defRPr>
            </a:lvl1pPr>
          </a:lstStyle>
          <a:p>
            <a:r>
              <a:rPr lang="en-US" dirty="0"/>
              <a:t>Click to edit Master title style</a:t>
            </a:r>
            <a:br>
              <a:rPr lang="en-US" dirty="0"/>
            </a:br>
            <a:endParaRPr lang="en-US" dirty="0"/>
          </a:p>
        </p:txBody>
      </p:sp>
      <p:sp>
        <p:nvSpPr>
          <p:cNvPr id="5" name="Subtitle 2">
            <a:extLst>
              <a:ext uri="{FF2B5EF4-FFF2-40B4-BE49-F238E27FC236}">
                <a16:creationId xmlns:a16="http://schemas.microsoft.com/office/drawing/2014/main" id="{D56D6D28-7860-E045-9091-E722B9476DB3}"/>
              </a:ext>
            </a:extLst>
          </p:cNvPr>
          <p:cNvSpPr>
            <a:spLocks noGrp="1"/>
          </p:cNvSpPr>
          <p:nvPr>
            <p:ph type="subTitle" idx="1"/>
          </p:nvPr>
        </p:nvSpPr>
        <p:spPr>
          <a:xfrm>
            <a:off x="407988" y="5650824"/>
            <a:ext cx="11376026" cy="549951"/>
          </a:xfrm>
        </p:spPr>
        <p:txBody>
          <a:bodyPr>
            <a:noAutofit/>
          </a:bodyPr>
          <a:lstStyle>
            <a:lvl1pPr marL="0" indent="0" algn="l">
              <a:buNone/>
              <a:defRPr sz="17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4" name="Graphic 3">
            <a:extLst>
              <a:ext uri="{FF2B5EF4-FFF2-40B4-BE49-F238E27FC236}">
                <a16:creationId xmlns:a16="http://schemas.microsoft.com/office/drawing/2014/main" id="{D1151AAF-D6F0-1DCC-CA73-FB0B7E68BF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2052" y="323280"/>
            <a:ext cx="1755242" cy="1814944"/>
          </a:xfrm>
          <a:prstGeom prst="rect">
            <a:avLst/>
          </a:prstGeom>
        </p:spPr>
      </p:pic>
    </p:spTree>
    <p:extLst>
      <p:ext uri="{BB962C8B-B14F-4D97-AF65-F5344CB8AC3E}">
        <p14:creationId xmlns:p14="http://schemas.microsoft.com/office/powerpoint/2010/main" val="335189429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marL="324000" indent="-324000">
              <a:buFont typeface="Arial" charset="0"/>
              <a:buChar char="•"/>
              <a:tabLst/>
              <a:defRPr sz="1800">
                <a:solidFill>
                  <a:schemeClr val="tx2"/>
                </a:solidFill>
              </a:defRPr>
            </a:lvl2pPr>
            <a:lvl3pPr marL="648000" indent="-324000">
              <a:buSzPct val="100000"/>
              <a:buFont typeface="Arial" panose="020B0604020202020204" pitchFamily="34" charset="0"/>
              <a:buChar char="•"/>
              <a:tabLst/>
              <a:defRPr>
                <a:solidFill>
                  <a:schemeClr val="tx2"/>
                </a:solidFill>
              </a:defRPr>
            </a:lvl3pPr>
            <a:lvl4pPr marL="972000" indent="-324000">
              <a:buSzPct val="100000"/>
              <a:buFont typeface="Arial" charset="0"/>
              <a:buChar char="•"/>
              <a:tabLst/>
              <a:defRPr>
                <a:solidFill>
                  <a:schemeClr val="tx2"/>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723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 typeface="Arial" panose="020B0604020202020204" pitchFamily="34" charset="0"/>
              <a:buChar char="•"/>
              <a:defRPr>
                <a:solidFill>
                  <a:schemeClr val="tx2">
                    <a:lumMod val="50000"/>
                  </a:schemeClr>
                </a:solidFill>
              </a:defRPr>
            </a:lvl1pPr>
            <a:lvl2pPr marL="628650" indent="-261938">
              <a:buFont typeface="Arial" panose="020B0604020202020204" pitchFamily="34" charset="0"/>
              <a:buChar char="•"/>
              <a:tabLst/>
              <a:defRPr sz="1800">
                <a:solidFill>
                  <a:schemeClr val="tx2">
                    <a:lumMod val="50000"/>
                  </a:schemeClr>
                </a:solidFill>
              </a:defRPr>
            </a:lvl2pPr>
            <a:lvl3pPr marL="889000" indent="-260350">
              <a:buSzPct val="100000"/>
              <a:buFont typeface="Arial" panose="020B0604020202020204" pitchFamily="34" charset="0"/>
              <a:buChar char="•"/>
              <a:tabLst/>
              <a:defRPr sz="1800">
                <a:solidFill>
                  <a:schemeClr val="tx2">
                    <a:lumMod val="50000"/>
                  </a:schemeClr>
                </a:solidFill>
              </a:defRPr>
            </a:lvl3pPr>
            <a:lvl4pPr marL="1209675" indent="-269875">
              <a:buSzPct val="100000"/>
              <a:buFont typeface="Arial" panose="020B0604020202020204" pitchFamily="34" charset="0"/>
              <a:buChar char="•"/>
              <a:tabLst/>
              <a:defRPr sz="1600">
                <a:solidFill>
                  <a:schemeClr val="tx2">
                    <a:lumMod val="50000"/>
                  </a:schemeClr>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8655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
        <p:nvSpPr>
          <p:cNvPr id="4" name="Picture Placeholder 3">
            <a:extLst>
              <a:ext uri="{FF2B5EF4-FFF2-40B4-BE49-F238E27FC236}">
                <a16:creationId xmlns:a16="http://schemas.microsoft.com/office/drawing/2014/main" id="{1CBAAC3B-64E8-6A4D-B184-3057E6D0D079}"/>
              </a:ext>
            </a:extLst>
          </p:cNvPr>
          <p:cNvSpPr>
            <a:spLocks noGrp="1"/>
          </p:cNvSpPr>
          <p:nvPr>
            <p:ph type="pic" sz="quarter" idx="13" hasCustomPrompt="1"/>
          </p:nvPr>
        </p:nvSpPr>
        <p:spPr>
          <a:xfrm>
            <a:off x="407988" y="1439863"/>
            <a:ext cx="11376025" cy="4760912"/>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91332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01A8103C-80BA-7941-AEF5-FB81302B57A9}"/>
              </a:ext>
            </a:extLst>
          </p:cNvPr>
          <p:cNvSpPr>
            <a:spLocks noGrp="1"/>
          </p:cNvSpPr>
          <p:nvPr>
            <p:ph type="pic" sz="quarter" idx="13" hasCustomPrompt="1"/>
          </p:nvPr>
        </p:nvSpPr>
        <p:spPr>
          <a:xfrm>
            <a:off x="0" y="3200"/>
            <a:ext cx="12192000" cy="6373323"/>
          </a:xfrm>
          <a:pattFill prst="lgCheck">
            <a:fgClr>
              <a:schemeClr val="accent4"/>
            </a:fgClr>
            <a:bgClr>
              <a:schemeClr val="bg1"/>
            </a:bgClr>
          </a:pattFill>
        </p:spPr>
        <p:txBody>
          <a:bodyPr anchor="ctr" anchorCtr="0"/>
          <a:lstStyle>
            <a:lvl1pPr algn="ctr">
              <a:defRPr/>
            </a:lvl1pPr>
          </a:lstStyle>
          <a:p>
            <a:r>
              <a:rPr lang="en-US" dirty="0"/>
              <a:t>Drag and drop picture</a:t>
            </a:r>
          </a:p>
        </p:txBody>
      </p:sp>
      <p:sp>
        <p:nvSpPr>
          <p:cNvPr id="3" name="Content Placeholder 2"/>
          <p:cNvSpPr>
            <a:spLocks noGrp="1"/>
          </p:cNvSpPr>
          <p:nvPr>
            <p:ph idx="1"/>
          </p:nvPr>
        </p:nvSpPr>
        <p:spPr>
          <a:xfrm>
            <a:off x="8075612" y="-18162"/>
            <a:ext cx="4116387" cy="6394685"/>
          </a:xfrm>
          <a:solidFill>
            <a:schemeClr val="tx1">
              <a:alpha val="80000"/>
            </a:schemeClr>
          </a:solidFill>
        </p:spPr>
        <p:txBody>
          <a:bodyPr lIns="180000" tIns="180000" rIns="180000" bIns="180000"/>
          <a:lstStyle>
            <a:lvl1pPr>
              <a:defRPr sz="2800">
                <a:solidFill>
                  <a:schemeClr val="bg1"/>
                </a:solidFill>
              </a:defRPr>
            </a:lvl1pPr>
            <a:lvl2pPr marL="324000" indent="-324000">
              <a:buFont typeface="Arial" charset="0"/>
              <a:buChar char="•"/>
              <a:tabLst/>
              <a:defRPr sz="2100">
                <a:solidFill>
                  <a:schemeClr val="bg1"/>
                </a:solidFill>
              </a:defRPr>
            </a:lvl2pPr>
            <a:lvl3pPr marL="648000" indent="-324000">
              <a:buSzPct val="100000"/>
              <a:buFont typeface="Arial" panose="020B0604020202020204" pitchFamily="34" charset="0"/>
              <a:buChar char="•"/>
              <a:tabLst/>
              <a:defRPr sz="1800">
                <a:solidFill>
                  <a:schemeClr val="bg1"/>
                </a:solidFill>
              </a:defRPr>
            </a:lvl3pPr>
            <a:lvl4pPr marL="972000" indent="-324000">
              <a:buSzPct val="100000"/>
              <a:buFont typeface="Arial" charset="0"/>
              <a:buChar char="•"/>
              <a:tabLst/>
              <a:defRPr>
                <a:solidFill>
                  <a:schemeClr val="bg1"/>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75880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87" y="1592264"/>
            <a:ext cx="5616575"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72199" y="1592264"/>
            <a:ext cx="5611813" cy="460851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7">
            <a:extLst>
              <a:ext uri="{FF2B5EF4-FFF2-40B4-BE49-F238E27FC236}">
                <a16:creationId xmlns:a16="http://schemas.microsoft.com/office/drawing/2014/main" id="{E3A8A69A-7619-C44B-A930-6AC38A3F8BC7}"/>
              </a:ext>
            </a:extLst>
          </p:cNvPr>
          <p:cNvSpPr>
            <a:spLocks noGrp="1"/>
          </p:cNvSpPr>
          <p:nvPr>
            <p:ph type="dt" sz="half" idx="10"/>
          </p:nvPr>
        </p:nvSpPr>
        <p:spPr/>
        <p:txBody>
          <a:bodyPr/>
          <a:lstStyle/>
          <a:p>
            <a:r>
              <a:rPr lang="en-US"/>
              <a:t>23 de Septiembre de 2024</a:t>
            </a:r>
            <a:endParaRPr lang="en-US" dirty="0"/>
          </a:p>
        </p:txBody>
      </p:sp>
      <p:sp>
        <p:nvSpPr>
          <p:cNvPr id="9" name="Footer Placeholder 8">
            <a:extLst>
              <a:ext uri="{FF2B5EF4-FFF2-40B4-BE49-F238E27FC236}">
                <a16:creationId xmlns:a16="http://schemas.microsoft.com/office/drawing/2014/main" id="{9B55D6E3-4871-704B-B795-99BD30EABFE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BEE4B464-E744-A34F-B223-6B554979B8EC}"/>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04722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nd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7987" y="2427287"/>
            <a:ext cx="5616575"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27287"/>
            <a:ext cx="5611813"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9">
            <a:extLst>
              <a:ext uri="{FF2B5EF4-FFF2-40B4-BE49-F238E27FC236}">
                <a16:creationId xmlns:a16="http://schemas.microsoft.com/office/drawing/2014/main" id="{0B511762-E0C9-6C4A-9015-D9D3D4FF97C2}"/>
              </a:ext>
            </a:extLst>
          </p:cNvPr>
          <p:cNvSpPr>
            <a:spLocks noGrp="1"/>
          </p:cNvSpPr>
          <p:nvPr>
            <p:ph type="dt" sz="half" idx="10"/>
          </p:nvPr>
        </p:nvSpPr>
        <p:spPr/>
        <p:txBody>
          <a:bodyPr/>
          <a:lstStyle/>
          <a:p>
            <a:r>
              <a:rPr lang="en-US"/>
              <a:t>23 de Septiembre de 2024</a:t>
            </a:r>
            <a:endParaRPr lang="en-US" dirty="0"/>
          </a:p>
        </p:txBody>
      </p:sp>
      <p:sp>
        <p:nvSpPr>
          <p:cNvPr id="11" name="Footer Placeholder 10">
            <a:extLst>
              <a:ext uri="{FF2B5EF4-FFF2-40B4-BE49-F238E27FC236}">
                <a16:creationId xmlns:a16="http://schemas.microsoft.com/office/drawing/2014/main" id="{E2689900-D127-9840-8E06-B694B9FE12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2" name="Slide Number Placeholder 11">
            <a:extLst>
              <a:ext uri="{FF2B5EF4-FFF2-40B4-BE49-F238E27FC236}">
                <a16:creationId xmlns:a16="http://schemas.microsoft.com/office/drawing/2014/main" id="{7B398DFD-572D-D549-8BBF-A86A1DFF026F}"/>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678086151"/>
      </p:ext>
    </p:extLst>
  </p:cSld>
  <p:clrMapOvr>
    <a:masterClrMapping/>
  </p:clrMapOvr>
  <p:extLst>
    <p:ext uri="{DCECCB84-F9BA-43D5-87BE-67443E8EF086}">
      <p15:sldGuideLst xmlns:p15="http://schemas.microsoft.com/office/powerpoint/2012/main">
        <p15:guide id="1" orient="horz" pos="1434" userDrawn="1">
          <p15:clr>
            <a:srgbClr val="FBAE40"/>
          </p15:clr>
        </p15:guide>
        <p15:guide id="2" orient="horz" pos="152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8" y="373593"/>
            <a:ext cx="11376025" cy="106574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07989" y="1592263"/>
            <a:ext cx="11376024" cy="460851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8101915" y="6424993"/>
            <a:ext cx="1773923" cy="365125"/>
          </a:xfrm>
          <a:prstGeom prst="rect">
            <a:avLst/>
          </a:prstGeom>
        </p:spPr>
        <p:txBody>
          <a:bodyPr vert="horz" lIns="0" tIns="0" rIns="0" bIns="0" rtlCol="0" anchor="ctr"/>
          <a:lstStyle>
            <a:lvl1pPr algn="l">
              <a:defRPr sz="850">
                <a:solidFill>
                  <a:schemeClr val="tx1"/>
                </a:solidFill>
              </a:defRPr>
            </a:lvl1pPr>
          </a:lstStyle>
          <a:p>
            <a:r>
              <a:rPr lang="en-US"/>
              <a:t>23 de Septiembre de 2024</a:t>
            </a:r>
            <a:endParaRPr lang="en-US" dirty="0"/>
          </a:p>
        </p:txBody>
      </p:sp>
      <p:sp>
        <p:nvSpPr>
          <p:cNvPr id="6" name="Slide Number Placeholder 5"/>
          <p:cNvSpPr>
            <a:spLocks noGrp="1"/>
          </p:cNvSpPr>
          <p:nvPr>
            <p:ph type="sldNum" sz="quarter" idx="4"/>
          </p:nvPr>
        </p:nvSpPr>
        <p:spPr>
          <a:xfrm>
            <a:off x="11107546" y="6424993"/>
            <a:ext cx="681254" cy="365125"/>
          </a:xfrm>
          <a:prstGeom prst="rect">
            <a:avLst/>
          </a:prstGeom>
        </p:spPr>
        <p:txBody>
          <a:bodyPr vert="horz" lIns="0" tIns="0" rIns="0" bIns="0" rtlCol="0" anchor="ctr"/>
          <a:lstStyle>
            <a:lvl1pPr algn="r">
              <a:defRPr sz="850" b="1">
                <a:solidFill>
                  <a:schemeClr val="tx1"/>
                </a:solidFill>
              </a:defRPr>
            </a:lvl1pPr>
          </a:lstStyle>
          <a:p>
            <a:r>
              <a:rPr lang="en-US" dirty="0"/>
              <a:t>Slide </a:t>
            </a:r>
            <a:fld id="{36B5EA5A-BC32-A742-B11B-8E7414D5B535}" type="slidenum">
              <a:rPr lang="en-US" smtClean="0"/>
              <a:pPr/>
              <a:t>‹Nº›</a:t>
            </a:fld>
            <a:endParaRPr lang="en-US" dirty="0"/>
          </a:p>
        </p:txBody>
      </p:sp>
      <p:sp>
        <p:nvSpPr>
          <p:cNvPr id="7" name="Footer Placeholder 6">
            <a:extLst>
              <a:ext uri="{FF2B5EF4-FFF2-40B4-BE49-F238E27FC236}">
                <a16:creationId xmlns:a16="http://schemas.microsoft.com/office/drawing/2014/main" id="{7AB22024-69B4-1F4F-8860-CB954517F654}"/>
              </a:ext>
            </a:extLst>
          </p:cNvPr>
          <p:cNvSpPr>
            <a:spLocks noGrp="1"/>
          </p:cNvSpPr>
          <p:nvPr>
            <p:ph type="ftr" sz="quarter" idx="3"/>
          </p:nvPr>
        </p:nvSpPr>
        <p:spPr>
          <a:xfrm>
            <a:off x="835152" y="6424993"/>
            <a:ext cx="6190488" cy="365125"/>
          </a:xfrm>
          <a:prstGeom prst="rect">
            <a:avLst/>
          </a:prstGeom>
        </p:spPr>
        <p:txBody>
          <a:bodyPr vert="horz" lIns="0" tIns="0" rIns="0" bIns="0" rtlCol="0" anchor="ctr"/>
          <a:lstStyle>
            <a:lvl1pPr algn="l">
              <a:defRPr sz="850">
                <a:solidFill>
                  <a:schemeClr val="tx1"/>
                </a:solidFill>
              </a:defRPr>
            </a:lvl1pPr>
          </a:lstStyle>
          <a:p>
            <a:r>
              <a:rPr lang="es-ES"/>
              <a:t>Julisa Verdejo Palacios | Defensa de tesis de maestría</a:t>
            </a:r>
            <a:endParaRPr lang="en-US" dirty="0"/>
          </a:p>
        </p:txBody>
      </p:sp>
      <p:cxnSp>
        <p:nvCxnSpPr>
          <p:cNvPr id="8" name="Straight Connector 7">
            <a:extLst>
              <a:ext uri="{FF2B5EF4-FFF2-40B4-BE49-F238E27FC236}">
                <a16:creationId xmlns:a16="http://schemas.microsoft.com/office/drawing/2014/main" id="{CC7B0EED-0D00-C37F-0787-98F0B94C9550}"/>
              </a:ext>
            </a:extLst>
          </p:cNvPr>
          <p:cNvCxnSpPr>
            <a:cxnSpLocks/>
          </p:cNvCxnSpPr>
          <p:nvPr userDrawn="1"/>
        </p:nvCxnSpPr>
        <p:spPr>
          <a:xfrm>
            <a:off x="404070" y="6370802"/>
            <a:ext cx="11379943"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43B70D50-1486-3F30-1EE2-ABA881F89C80}"/>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403200" y="6424993"/>
            <a:ext cx="336042" cy="347472"/>
          </a:xfrm>
          <a:prstGeom prst="rect">
            <a:avLst/>
          </a:prstGeom>
        </p:spPr>
      </p:pic>
    </p:spTree>
    <p:extLst>
      <p:ext uri="{BB962C8B-B14F-4D97-AF65-F5344CB8AC3E}">
        <p14:creationId xmlns:p14="http://schemas.microsoft.com/office/powerpoint/2010/main" val="1598869953"/>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 id="2147483650" r:id="rId4"/>
    <p:sldLayoutId id="2147483665" r:id="rId5"/>
    <p:sldLayoutId id="2147483668" r:id="rId6"/>
    <p:sldLayoutId id="2147483674" r:id="rId7"/>
    <p:sldLayoutId id="2147483652" r:id="rId8"/>
    <p:sldLayoutId id="2147483653" r:id="rId9"/>
    <p:sldLayoutId id="2147483661" r:id="rId10"/>
    <p:sldLayoutId id="2147483666" r:id="rId11"/>
    <p:sldLayoutId id="2147483667" r:id="rId12"/>
    <p:sldLayoutId id="2147483658" r:id="rId13"/>
    <p:sldLayoutId id="2147483659" r:id="rId14"/>
    <p:sldLayoutId id="2147483673" r:id="rId15"/>
    <p:sldLayoutId id="2147483660" r:id="rId16"/>
    <p:sldLayoutId id="2147483671" r:id="rId17"/>
    <p:sldLayoutId id="2147483651" r:id="rId18"/>
    <p:sldLayoutId id="2147483654" r:id="rId19"/>
    <p:sldLayoutId id="2147483669" r:id="rId20"/>
    <p:sldLayoutId id="2147483655" r:id="rId2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0"/>
        </a:spcAft>
        <a:buFont typeface="Arial"/>
        <a:buNone/>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840" userDrawn="1">
          <p15:clr>
            <a:srgbClr val="F26B43"/>
          </p15:clr>
        </p15:guide>
        <p15:guide id="3" pos="7423" userDrawn="1">
          <p15:clr>
            <a:srgbClr val="F26B43"/>
          </p15:clr>
        </p15:guide>
        <p15:guide id="4" pos="257" userDrawn="1">
          <p15:clr>
            <a:srgbClr val="F26B43"/>
          </p15:clr>
        </p15:guide>
        <p15:guide id="6" pos="3795" userDrawn="1">
          <p15:clr>
            <a:srgbClr val="F26B43"/>
          </p15:clr>
        </p15:guide>
        <p15:guide id="7" pos="3885" userDrawn="1">
          <p15:clr>
            <a:srgbClr val="F26B43"/>
          </p15:clr>
        </p15:guide>
        <p15:guide id="8" pos="5087" userDrawn="1">
          <p15:clr>
            <a:srgbClr val="F26B43"/>
          </p15:clr>
        </p15:guide>
        <p15:guide id="9" pos="4997" userDrawn="1">
          <p15:clr>
            <a:srgbClr val="F26B43"/>
          </p15:clr>
        </p15:guide>
        <p15:guide id="10" pos="2683" userDrawn="1">
          <p15:clr>
            <a:srgbClr val="F26B43"/>
          </p15:clr>
        </p15:guide>
        <p15:guide id="11" pos="2593" userDrawn="1">
          <p15:clr>
            <a:srgbClr val="F26B43"/>
          </p15:clr>
        </p15:guide>
        <p15:guide id="12" orient="horz" pos="3906" userDrawn="1">
          <p15:clr>
            <a:srgbClr val="F26B43"/>
          </p15:clr>
        </p15:guide>
        <p15:guide id="13" orient="horz" pos="2409" userDrawn="1">
          <p15:clr>
            <a:srgbClr val="F26B43"/>
          </p15:clr>
        </p15:guide>
        <p15:guide id="14" orient="horz" pos="913" userDrawn="1">
          <p15:clr>
            <a:srgbClr val="F26B43"/>
          </p15:clr>
        </p15:guide>
        <p15:guide id="15" orient="horz" pos="1003" userDrawn="1">
          <p15:clr>
            <a:srgbClr val="F26B43"/>
          </p15:clr>
        </p15:guide>
        <p15:guide id="16" orient="horz" pos="2500" userDrawn="1">
          <p15:clr>
            <a:srgbClr val="F26B43"/>
          </p15:clr>
        </p15:guide>
        <p15:guide id="17" pos="6312" userDrawn="1">
          <p15:clr>
            <a:srgbClr val="F26B43"/>
          </p15:clr>
        </p15:guide>
        <p15:guide id="18" pos="622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55D0-EF65-5184-5180-70C748F9ECB3}"/>
              </a:ext>
            </a:extLst>
          </p:cNvPr>
          <p:cNvSpPr>
            <a:spLocks noGrp="1"/>
          </p:cNvSpPr>
          <p:nvPr>
            <p:ph type="ctrTitle"/>
          </p:nvPr>
        </p:nvSpPr>
        <p:spPr>
          <a:xfrm>
            <a:off x="407987" y="2347455"/>
            <a:ext cx="11376025" cy="2153265"/>
          </a:xfrm>
        </p:spPr>
        <p:txBody>
          <a:bodyPr/>
          <a:lstStyle/>
          <a:p>
            <a:pPr algn="just"/>
            <a:r>
              <a:rPr lang="es-MX" sz="4800" noProof="0" dirty="0"/>
              <a:t>Diseño y caracterización del sistema de instrumentación para un arreglo de </a:t>
            </a:r>
            <a:r>
              <a:rPr lang="es-MX" sz="4800" noProof="0" dirty="0" err="1"/>
              <a:t>microbolómetros</a:t>
            </a:r>
            <a:endParaRPr lang="es-MX" sz="4800" noProof="0" dirty="0"/>
          </a:p>
        </p:txBody>
      </p:sp>
      <p:sp>
        <p:nvSpPr>
          <p:cNvPr id="3" name="Subtitle 2">
            <a:extLst>
              <a:ext uri="{FF2B5EF4-FFF2-40B4-BE49-F238E27FC236}">
                <a16:creationId xmlns:a16="http://schemas.microsoft.com/office/drawing/2014/main" id="{F7B0DD35-25FE-650C-D3E7-DA9E47CBB676}"/>
              </a:ext>
            </a:extLst>
          </p:cNvPr>
          <p:cNvSpPr>
            <a:spLocks noGrp="1"/>
          </p:cNvSpPr>
          <p:nvPr>
            <p:ph type="subTitle" idx="1"/>
          </p:nvPr>
        </p:nvSpPr>
        <p:spPr>
          <a:xfrm>
            <a:off x="419139" y="4530216"/>
            <a:ext cx="11376026" cy="1723825"/>
          </a:xfrm>
        </p:spPr>
        <p:txBody>
          <a:bodyPr/>
          <a:lstStyle/>
          <a:p>
            <a:pPr algn="ctr"/>
            <a:r>
              <a:rPr lang="es-MX" noProof="0" dirty="0"/>
              <a:t>Instituto Nacional de Astrofísica, Óptica y Electrónica (INAOE)</a:t>
            </a:r>
          </a:p>
          <a:p>
            <a:pPr algn="ctr"/>
            <a:r>
              <a:rPr lang="es-MX" noProof="0" dirty="0"/>
              <a:t>Maestría en Ciencias en Electrónica</a:t>
            </a:r>
          </a:p>
          <a:p>
            <a:pPr algn="ctr"/>
            <a:r>
              <a:rPr lang="es-MX" noProof="0" dirty="0"/>
              <a:t>Autor: Julisa Verdejo Palacios</a:t>
            </a:r>
          </a:p>
          <a:p>
            <a:pPr algn="ctr"/>
            <a:endParaRPr lang="es-MX" noProof="0" dirty="0"/>
          </a:p>
          <a:p>
            <a:r>
              <a:rPr lang="es-MX" noProof="0" dirty="0"/>
              <a:t>Asesor: </a:t>
            </a:r>
            <a:r>
              <a:rPr lang="es-MX" b="0" noProof="0" dirty="0"/>
              <a:t>Dr. Mario Moreno </a:t>
            </a:r>
            <a:r>
              <a:rPr lang="es-MX" b="0" noProof="0" dirty="0" err="1"/>
              <a:t>Moreno</a:t>
            </a:r>
            <a:r>
              <a:rPr lang="es-MX" b="0" noProof="0" dirty="0"/>
              <a:t> (INAOE)</a:t>
            </a:r>
          </a:p>
          <a:p>
            <a:pPr algn="r"/>
            <a:r>
              <a:rPr lang="es-MX" b="0" noProof="0" dirty="0"/>
              <a:t>23 de Septiembre de 2024</a:t>
            </a:r>
          </a:p>
        </p:txBody>
      </p:sp>
    </p:spTree>
    <p:extLst>
      <p:ext uri="{BB962C8B-B14F-4D97-AF65-F5344CB8AC3E}">
        <p14:creationId xmlns:p14="http://schemas.microsoft.com/office/powerpoint/2010/main" val="381634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Objetivos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10</a:t>
            </a:fld>
            <a:endParaRPr lang="en-US" dirty="0"/>
          </a:p>
        </p:txBody>
      </p:sp>
    </p:spTree>
    <p:extLst>
      <p:ext uri="{BB962C8B-B14F-4D97-AF65-F5344CB8AC3E}">
        <p14:creationId xmlns:p14="http://schemas.microsoft.com/office/powerpoint/2010/main" val="290192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Objetivos</a:t>
            </a:r>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a:xfrm>
            <a:off x="407987" y="1592264"/>
            <a:ext cx="11380813" cy="4608512"/>
          </a:xfrm>
        </p:spPr>
        <p:txBody>
          <a:bodyPr>
            <a:normAutofit fontScale="92500" lnSpcReduction="20000"/>
          </a:bodyPr>
          <a:lstStyle/>
          <a:p>
            <a:pPr marL="342900" indent="-342900" algn="just">
              <a:buFont typeface="Arial" panose="020B0604020202020204" pitchFamily="34" charset="0"/>
              <a:buChar char="•"/>
            </a:pPr>
            <a:r>
              <a:rPr lang="es-MX" noProof="0" dirty="0"/>
              <a:t>Objetivo general:</a:t>
            </a:r>
          </a:p>
          <a:p>
            <a:pPr marL="666750" lvl="1" indent="-342900" algn="just">
              <a:buFont typeface="Arial" panose="020B0604020202020204" pitchFamily="34" charset="0"/>
              <a:buChar char="•"/>
            </a:pPr>
            <a:r>
              <a:rPr lang="es-MX" noProof="0" dirty="0"/>
              <a:t>Diseño de un sistema de adquisición de datos basado en FPGA para la medición de una matriz de pixeles de un </a:t>
            </a:r>
            <a:r>
              <a:rPr lang="es-MX" noProof="0" dirty="0" err="1"/>
              <a:t>microbolómetro</a:t>
            </a:r>
            <a:r>
              <a:rPr lang="es-MX" noProof="0" dirty="0"/>
              <a:t>.</a:t>
            </a:r>
          </a:p>
          <a:p>
            <a:pPr marL="342900" indent="-342900" algn="just">
              <a:buFont typeface="Arial" panose="020B0604020202020204" pitchFamily="34" charset="0"/>
              <a:buChar char="•"/>
            </a:pPr>
            <a:r>
              <a:rPr lang="es-MX" dirty="0"/>
              <a:t>Objetivos específicos:</a:t>
            </a:r>
          </a:p>
          <a:p>
            <a:pPr marL="666750" lvl="1" indent="-342900" algn="just">
              <a:buFont typeface="Arial" panose="020B0604020202020204" pitchFamily="34" charset="0"/>
              <a:buChar char="•"/>
            </a:pPr>
            <a:r>
              <a:rPr lang="es-MX" dirty="0"/>
              <a:t>Analizar las propiedades físicas y características de los </a:t>
            </a:r>
            <a:r>
              <a:rPr lang="es-MX" dirty="0" err="1"/>
              <a:t>microbolómetros</a:t>
            </a:r>
            <a:r>
              <a:rPr lang="es-MX" dirty="0"/>
              <a:t>, así como su funcionamiento y sus diferentes circuitos de lectura con el fin de fundamentar las decisiones en el diseño del sistema.</a:t>
            </a:r>
          </a:p>
          <a:p>
            <a:pPr marL="666750" lvl="1" indent="-342900" algn="just">
              <a:buFont typeface="Arial" panose="020B0604020202020204" pitchFamily="34" charset="0"/>
              <a:buChar char="•"/>
            </a:pPr>
            <a:r>
              <a:rPr lang="es-MX" dirty="0"/>
              <a:t>Estudiar las máquinas de estado finito (FSM) de tipo Moore y </a:t>
            </a:r>
            <a:r>
              <a:rPr lang="es-MX" dirty="0" err="1"/>
              <a:t>Mealy</a:t>
            </a:r>
            <a:r>
              <a:rPr lang="es-MX" dirty="0"/>
              <a:t>, los tipos de codificación en </a:t>
            </a:r>
            <a:r>
              <a:rPr lang="es-MX" dirty="0" err="1"/>
              <a:t>Verilog</a:t>
            </a:r>
            <a:r>
              <a:rPr lang="es-MX" dirty="0"/>
              <a:t> y las técnicas de diseño, con el fin de aplicar este conocimiento en la implementación y optimización del sistema de adquisición y procesamiento de datos.</a:t>
            </a:r>
          </a:p>
          <a:p>
            <a:pPr marL="666750" lvl="1" indent="-342900" algn="just">
              <a:buFont typeface="Arial" panose="020B0604020202020204" pitchFamily="34" charset="0"/>
              <a:buChar char="•"/>
            </a:pPr>
            <a:r>
              <a:rPr lang="es-MX" dirty="0"/>
              <a:t>Diseñar un firmware en el lenguaje </a:t>
            </a:r>
            <a:r>
              <a:rPr lang="es-MX" dirty="0" err="1"/>
              <a:t>Verilog</a:t>
            </a:r>
            <a:r>
              <a:rPr lang="es-MX" dirty="0"/>
              <a:t> para implementar los protocolos de comunicación SPI y UART reconfigurables y robustos, que permitan adaptabilidad y confiabilidad en aplicaciones de adquisición de datos y control.</a:t>
            </a:r>
          </a:p>
          <a:p>
            <a:pPr marL="666750" lvl="1" indent="-342900" algn="just">
              <a:buFont typeface="Arial" panose="020B0604020202020204" pitchFamily="34" charset="0"/>
              <a:buChar char="•"/>
            </a:pPr>
            <a:r>
              <a:rPr lang="es-MX" dirty="0"/>
              <a:t>Seleccionar los convertidores analógico-digital (ADC) y digital-analógico (DAC) más adecuados para el sistema de adquisición de datos y probarlos utilizando el firmware previamente diseñado.</a:t>
            </a:r>
          </a:p>
          <a:p>
            <a:pPr marL="666750" lvl="1" indent="-342900" algn="just">
              <a:buFont typeface="Arial" panose="020B0604020202020204" pitchFamily="34" charset="0"/>
              <a:buChar char="•"/>
            </a:pPr>
            <a:r>
              <a:rPr lang="es-MX" dirty="0"/>
              <a:t>Diseñar una PCB con una matriz de 8x8 fototransistores que funcione como banco de prueba para validar el funcionamiento del sistema de adquisición de datos.</a:t>
            </a:r>
          </a:p>
          <a:p>
            <a:pPr marL="666750" lvl="1" indent="-342900" algn="just">
              <a:buFont typeface="Arial" panose="020B0604020202020204" pitchFamily="34" charset="0"/>
              <a:buChar char="•"/>
            </a:pPr>
            <a:r>
              <a:rPr lang="es-MX" dirty="0"/>
              <a:t>Integrar los convertidores ADC y DAC, multiplexores, y la matriz de fototransistores en un sistema unificado para realizar pruebas y validar su capacidad de adquirir y procesar imágenes de manera eficiente.</a:t>
            </a:r>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11</a:t>
            </a:fld>
            <a:endParaRPr lang="en-US" dirty="0"/>
          </a:p>
        </p:txBody>
      </p:sp>
    </p:spTree>
    <p:extLst>
      <p:ext uri="{BB962C8B-B14F-4D97-AF65-F5344CB8AC3E}">
        <p14:creationId xmlns:p14="http://schemas.microsoft.com/office/powerpoint/2010/main" val="408380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Microbolómetros</a:t>
            </a:r>
            <a:r>
              <a:rPr lang="es-MX" noProof="0" dirty="0"/>
              <a:t>: especificaciones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12</a:t>
            </a:fld>
            <a:endParaRPr lang="en-US" dirty="0"/>
          </a:p>
        </p:txBody>
      </p:sp>
    </p:spTree>
    <p:extLst>
      <p:ext uri="{BB962C8B-B14F-4D97-AF65-F5344CB8AC3E}">
        <p14:creationId xmlns:p14="http://schemas.microsoft.com/office/powerpoint/2010/main" val="119828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6014582" cy="4608512"/>
          </a:xfrm>
        </p:spPr>
        <p:txBody>
          <a:bodyPr>
            <a:normAutofit/>
          </a:bodyPr>
          <a:lstStyle/>
          <a:p>
            <a:pPr marL="0" indent="0" algn="just">
              <a:buNone/>
            </a:pPr>
            <a:r>
              <a:rPr lang="es-ES" noProof="0" dirty="0"/>
              <a:t>Es muy difícil tener una representación exacta de un </a:t>
            </a:r>
            <a:r>
              <a:rPr lang="es-ES" noProof="0" dirty="0" err="1"/>
              <a:t>microbolómetro</a:t>
            </a:r>
            <a:r>
              <a:rPr lang="es-ES" noProof="0" dirty="0"/>
              <a:t>, pero este se puede representar como un circuito divisor de voltaje. </a:t>
            </a:r>
          </a:p>
          <a:p>
            <a:pPr marL="0" indent="0" algn="just">
              <a:buNone/>
            </a:pPr>
            <a:r>
              <a:rPr lang="es-ES" b="0" dirty="0"/>
              <a:t>En ausencia de radiación y con el circuito abierto, su temperatura es T0. Al cerrarse el circuito, la corriente fluye, calentando la resistencia del </a:t>
            </a:r>
            <a:r>
              <a:rPr lang="es-ES" b="0" dirty="0" err="1"/>
              <a:t>microbolómetro</a:t>
            </a:r>
            <a:r>
              <a:rPr lang="es-ES" b="0" dirty="0"/>
              <a:t> (RB) a T1. Si la radiación incide sobre el </a:t>
            </a:r>
            <a:r>
              <a:rPr lang="es-ES" b="0" dirty="0" err="1"/>
              <a:t>microbolómetro</a:t>
            </a:r>
            <a:r>
              <a:rPr lang="es-ES" b="0" dirty="0"/>
              <a:t>, la temperatura cambia en un factor ∆T, lo que altera su resistencia y provoca una variación en el voltaje (VRL) a través de la resistencia de carga (RL).</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Representación como circuito eléctrico.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13</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B4D343F9-6476-2D25-9CF5-B9A7640E9343}"/>
              </a:ext>
            </a:extLst>
          </p:cNvPr>
          <p:cNvPicPr>
            <a:picLocks noChangeAspect="1"/>
          </p:cNvPicPr>
          <p:nvPr/>
        </p:nvPicPr>
        <p:blipFill>
          <a:blip r:embed="rId2"/>
          <a:stretch>
            <a:fillRect/>
          </a:stretch>
        </p:blipFill>
        <p:spPr>
          <a:xfrm>
            <a:off x="7297783" y="1528219"/>
            <a:ext cx="4023318" cy="3801561"/>
          </a:xfrm>
          <a:prstGeom prst="rect">
            <a:avLst/>
          </a:prstGeom>
        </p:spPr>
      </p:pic>
    </p:spTree>
    <p:extLst>
      <p:ext uri="{BB962C8B-B14F-4D97-AF65-F5344CB8AC3E}">
        <p14:creationId xmlns:p14="http://schemas.microsoft.com/office/powerpoint/2010/main" val="156514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a:p>
            <a:pPr marL="0" indent="0" algn="just">
              <a:buNone/>
            </a:pPr>
            <a:r>
              <a:rPr lang="es-ES" b="0" noProof="0" dirty="0"/>
              <a:t>La variación en la resistencia se transmite eléctricamente al </a:t>
            </a:r>
            <a:r>
              <a:rPr lang="es-ES" noProof="0" dirty="0"/>
              <a:t>circuito integrado de lectura (ROIC) </a:t>
            </a:r>
            <a:r>
              <a:rPr lang="es-ES" b="0" noProof="0" dirty="0"/>
              <a:t>para su posterior procesamiento. El termómetro se mantiene </a:t>
            </a:r>
            <a:r>
              <a:rPr lang="es-ES" noProof="0" dirty="0"/>
              <a:t>aislado</a:t>
            </a:r>
            <a:r>
              <a:rPr lang="es-ES" b="0" noProof="0" dirty="0"/>
              <a:t> térmicamente del sustrato del ROIC [21].</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Diseño de un arreglo de </a:t>
            </a:r>
            <a:r>
              <a:rPr lang="es-ES" noProof="0" dirty="0" err="1"/>
              <a:t>microbolómetros</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14</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E83B6145-EEE5-C636-5FFB-08F97B095D48}"/>
              </a:ext>
            </a:extLst>
          </p:cNvPr>
          <p:cNvPicPr>
            <a:picLocks noChangeAspect="1"/>
          </p:cNvPicPr>
          <p:nvPr/>
        </p:nvPicPr>
        <p:blipFill>
          <a:blip r:embed="rId2"/>
          <a:stretch>
            <a:fillRect/>
          </a:stretch>
        </p:blipFill>
        <p:spPr>
          <a:xfrm>
            <a:off x="7458668" y="1105780"/>
            <a:ext cx="4239876" cy="4646440"/>
          </a:xfrm>
          <a:prstGeom prst="rect">
            <a:avLst/>
          </a:prstGeom>
        </p:spPr>
      </p:pic>
    </p:spTree>
    <p:extLst>
      <p:ext uri="{BB962C8B-B14F-4D97-AF65-F5344CB8AC3E}">
        <p14:creationId xmlns:p14="http://schemas.microsoft.com/office/powerpoint/2010/main" val="277998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Divisor resistivo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15</a:t>
            </a:fld>
            <a:endParaRPr lang="en-US" dirty="0"/>
          </a:p>
        </p:txBody>
      </p:sp>
      <p:pic>
        <p:nvPicPr>
          <p:cNvPr id="8" name="Picture 7" descr="A white dot in the sky&#10;&#10;Description automatically generated">
            <a:extLst>
              <a:ext uri="{FF2B5EF4-FFF2-40B4-BE49-F238E27FC236}">
                <a16:creationId xmlns:a16="http://schemas.microsoft.com/office/drawing/2014/main" id="{F25FBD41-93CE-39CF-34CC-B0486AEA2F9B}"/>
              </a:ext>
            </a:extLst>
          </p:cNvPr>
          <p:cNvPicPr>
            <a:picLocks noChangeAspect="1"/>
          </p:cNvPicPr>
          <p:nvPr/>
        </p:nvPicPr>
        <p:blipFill>
          <a:blip r:embed="rId2"/>
          <a:stretch>
            <a:fillRect/>
          </a:stretch>
        </p:blipFill>
        <p:spPr>
          <a:xfrm>
            <a:off x="7723410" y="1421485"/>
            <a:ext cx="2726876" cy="4015030"/>
          </a:xfrm>
          <a:prstGeom prst="rect">
            <a:avLst/>
          </a:prstGeom>
        </p:spPr>
      </p:pic>
    </p:spTree>
    <p:extLst>
      <p:ext uri="{BB962C8B-B14F-4D97-AF65-F5344CB8AC3E}">
        <p14:creationId xmlns:p14="http://schemas.microsoft.com/office/powerpoint/2010/main" val="97603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Puente de Wheatstone</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16</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A576B5B3-5A2E-D2B7-35FD-09890A2E0E5E}"/>
              </a:ext>
            </a:extLst>
          </p:cNvPr>
          <p:cNvPicPr>
            <a:picLocks noChangeAspect="1"/>
          </p:cNvPicPr>
          <p:nvPr/>
        </p:nvPicPr>
        <p:blipFill>
          <a:blip r:embed="rId2"/>
          <a:stretch>
            <a:fillRect/>
          </a:stretch>
        </p:blipFill>
        <p:spPr>
          <a:xfrm>
            <a:off x="7083876" y="1109491"/>
            <a:ext cx="3810000" cy="4456138"/>
          </a:xfrm>
          <a:prstGeom prst="rect">
            <a:avLst/>
          </a:prstGeom>
        </p:spPr>
      </p:pic>
    </p:spTree>
    <p:extLst>
      <p:ext uri="{BB962C8B-B14F-4D97-AF65-F5344CB8AC3E}">
        <p14:creationId xmlns:p14="http://schemas.microsoft.com/office/powerpoint/2010/main" val="276117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BCDI (</a:t>
            </a:r>
            <a:r>
              <a:rPr lang="es-ES" noProof="0" dirty="0" err="1"/>
              <a:t>Bolometer</a:t>
            </a:r>
            <a:r>
              <a:rPr lang="es-ES" noProof="0" dirty="0"/>
              <a:t> </a:t>
            </a:r>
            <a:r>
              <a:rPr lang="es-ES" noProof="0" dirty="0" err="1"/>
              <a:t>Current</a:t>
            </a:r>
            <a:r>
              <a:rPr lang="es-ES" noProof="0" dirty="0"/>
              <a:t> Direct </a:t>
            </a:r>
            <a:r>
              <a:rPr lang="es-ES" noProof="0" dirty="0" err="1"/>
              <a:t>Injection</a:t>
            </a:r>
            <a:r>
              <a:rPr lang="es-ES" noProof="0"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17</a:t>
            </a:fld>
            <a:endParaRPr lang="en-US" dirty="0"/>
          </a:p>
        </p:txBody>
      </p:sp>
      <p:pic>
        <p:nvPicPr>
          <p:cNvPr id="8" name="Picture 7" descr="A white dot in the sky&#10;&#10;Description automatically generated">
            <a:extLst>
              <a:ext uri="{FF2B5EF4-FFF2-40B4-BE49-F238E27FC236}">
                <a16:creationId xmlns:a16="http://schemas.microsoft.com/office/drawing/2014/main" id="{8B8EB857-46F0-09E4-AA2B-435F5D6DFB12}"/>
              </a:ext>
            </a:extLst>
          </p:cNvPr>
          <p:cNvPicPr>
            <a:picLocks noChangeAspect="1"/>
          </p:cNvPicPr>
          <p:nvPr/>
        </p:nvPicPr>
        <p:blipFill>
          <a:blip r:embed="rId2"/>
          <a:stretch>
            <a:fillRect/>
          </a:stretch>
        </p:blipFill>
        <p:spPr>
          <a:xfrm>
            <a:off x="7255038" y="1165860"/>
            <a:ext cx="4073350" cy="4754880"/>
          </a:xfrm>
          <a:prstGeom prst="rect">
            <a:avLst/>
          </a:prstGeom>
        </p:spPr>
      </p:pic>
    </p:spTree>
    <p:extLst>
      <p:ext uri="{BB962C8B-B14F-4D97-AF65-F5344CB8AC3E}">
        <p14:creationId xmlns:p14="http://schemas.microsoft.com/office/powerpoint/2010/main" val="403970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CTIA (Capacitive Trans-</a:t>
            </a:r>
            <a:r>
              <a:rPr lang="es-ES" noProof="0" dirty="0" err="1"/>
              <a:t>Impedance</a:t>
            </a:r>
            <a:r>
              <a:rPr lang="es-ES" noProof="0" dirty="0"/>
              <a:t> </a:t>
            </a:r>
            <a:r>
              <a:rPr lang="es-ES" noProof="0" dirty="0" err="1"/>
              <a:t>Amplifier</a:t>
            </a:r>
            <a:r>
              <a:rPr lang="es-ES" noProof="0"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18</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1EB60BF4-9CA7-626B-F5E8-9E950191274B}"/>
              </a:ext>
            </a:extLst>
          </p:cNvPr>
          <p:cNvPicPr>
            <a:picLocks noChangeAspect="1"/>
          </p:cNvPicPr>
          <p:nvPr/>
        </p:nvPicPr>
        <p:blipFill>
          <a:blip r:embed="rId2"/>
          <a:stretch>
            <a:fillRect/>
          </a:stretch>
        </p:blipFill>
        <p:spPr>
          <a:xfrm>
            <a:off x="6604321" y="981712"/>
            <a:ext cx="5179692" cy="4389566"/>
          </a:xfrm>
          <a:prstGeom prst="rect">
            <a:avLst/>
          </a:prstGeom>
        </p:spPr>
      </p:pic>
    </p:spTree>
    <p:extLst>
      <p:ext uri="{BB962C8B-B14F-4D97-AF65-F5344CB8AC3E}">
        <p14:creationId xmlns:p14="http://schemas.microsoft.com/office/powerpoint/2010/main" val="137285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a:t>
            </a:r>
            <a:r>
              <a:rPr lang="en-US" noProof="0" dirty="0"/>
              <a:t>WBDA (Wheatstone Bridge Differential Amplifier)</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19</a:t>
            </a:fld>
            <a:endParaRPr lang="en-US" dirty="0"/>
          </a:p>
        </p:txBody>
      </p:sp>
      <p:pic>
        <p:nvPicPr>
          <p:cNvPr id="8" name="Picture 7" descr="A black background with a black and white logo&#10;&#10;Description automatically generated">
            <a:extLst>
              <a:ext uri="{FF2B5EF4-FFF2-40B4-BE49-F238E27FC236}">
                <a16:creationId xmlns:a16="http://schemas.microsoft.com/office/drawing/2014/main" id="{811DF9DD-7B87-F7E2-B118-0ADCE1F11098}"/>
              </a:ext>
            </a:extLst>
          </p:cNvPr>
          <p:cNvPicPr>
            <a:picLocks noChangeAspect="1"/>
          </p:cNvPicPr>
          <p:nvPr/>
        </p:nvPicPr>
        <p:blipFill>
          <a:blip r:embed="rId2"/>
          <a:stretch>
            <a:fillRect/>
          </a:stretch>
        </p:blipFill>
        <p:spPr>
          <a:xfrm>
            <a:off x="6275267" y="1783080"/>
            <a:ext cx="5653754" cy="3548380"/>
          </a:xfrm>
          <a:prstGeom prst="rect">
            <a:avLst/>
          </a:prstGeom>
        </p:spPr>
      </p:pic>
    </p:spTree>
    <p:extLst>
      <p:ext uri="{BB962C8B-B14F-4D97-AF65-F5344CB8AC3E}">
        <p14:creationId xmlns:p14="http://schemas.microsoft.com/office/powerpoint/2010/main" val="216506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708AE-B6AF-3613-E6AB-508D5CD0774E}"/>
              </a:ext>
            </a:extLst>
          </p:cNvPr>
          <p:cNvSpPr>
            <a:spLocks noGrp="1"/>
          </p:cNvSpPr>
          <p:nvPr>
            <p:ph idx="1"/>
          </p:nvPr>
        </p:nvSpPr>
        <p:spPr/>
        <p:txBody>
          <a:bodyPr/>
          <a:lstStyle/>
          <a:p>
            <a:r>
              <a:rPr lang="es-MX" noProof="0" dirty="0"/>
              <a:t>Introducción</a:t>
            </a:r>
          </a:p>
          <a:p>
            <a:r>
              <a:rPr lang="es-MX" noProof="0" dirty="0"/>
              <a:t>Objetivos</a:t>
            </a:r>
          </a:p>
          <a:p>
            <a:r>
              <a:rPr lang="es-MX" dirty="0" err="1"/>
              <a:t>Microbolómetros</a:t>
            </a:r>
            <a:r>
              <a:rPr lang="es-MX" dirty="0"/>
              <a:t>: </a:t>
            </a:r>
            <a:r>
              <a:rPr lang="es-MX" noProof="0" dirty="0"/>
              <a:t>especificaciones</a:t>
            </a:r>
            <a:endParaRPr lang="es-MX" dirty="0"/>
          </a:p>
          <a:p>
            <a:r>
              <a:rPr lang="es-MX" noProof="0" dirty="0"/>
              <a:t>Máquinas de estado finito (FSM)</a:t>
            </a:r>
          </a:p>
          <a:p>
            <a:r>
              <a:rPr lang="es-MX" noProof="0" dirty="0" err="1"/>
              <a:t>DACs</a:t>
            </a:r>
            <a:r>
              <a:rPr lang="es-MX" noProof="0" dirty="0"/>
              <a:t> y </a:t>
            </a:r>
            <a:r>
              <a:rPr lang="es-MX" noProof="0" dirty="0" err="1"/>
              <a:t>ADCs</a:t>
            </a:r>
            <a:endParaRPr lang="es-MX" noProof="0" dirty="0"/>
          </a:p>
          <a:p>
            <a:r>
              <a:rPr lang="es-MX" noProof="0" dirty="0"/>
              <a:t>Diseño de firmware</a:t>
            </a:r>
          </a:p>
          <a:p>
            <a:r>
              <a:rPr lang="es-MX" dirty="0"/>
              <a:t>Diseño de PCB</a:t>
            </a:r>
          </a:p>
          <a:p>
            <a:r>
              <a:rPr lang="es-MX" noProof="0" dirty="0"/>
              <a:t>Resultados</a:t>
            </a:r>
          </a:p>
          <a:p>
            <a:r>
              <a:rPr lang="es-MX" dirty="0"/>
              <a:t>Conclusiones</a:t>
            </a:r>
            <a:endParaRPr lang="es-MX" noProof="0" dirty="0"/>
          </a:p>
        </p:txBody>
      </p:sp>
      <p:sp>
        <p:nvSpPr>
          <p:cNvPr id="3" name="Title 2">
            <a:extLst>
              <a:ext uri="{FF2B5EF4-FFF2-40B4-BE49-F238E27FC236}">
                <a16:creationId xmlns:a16="http://schemas.microsoft.com/office/drawing/2014/main" id="{37574C0B-6F6F-9715-E2E2-EB7390D23E67}"/>
              </a:ext>
            </a:extLst>
          </p:cNvPr>
          <p:cNvSpPr>
            <a:spLocks noGrp="1"/>
          </p:cNvSpPr>
          <p:nvPr>
            <p:ph type="title"/>
          </p:nvPr>
        </p:nvSpPr>
        <p:spPr/>
        <p:txBody>
          <a:bodyPr/>
          <a:lstStyle/>
          <a:p>
            <a:r>
              <a:rPr lang="es-MX" noProof="0" dirty="0"/>
              <a:t>Índice</a:t>
            </a:r>
          </a:p>
        </p:txBody>
      </p:sp>
      <p:sp>
        <p:nvSpPr>
          <p:cNvPr id="4" name="Date Placeholder 3">
            <a:extLst>
              <a:ext uri="{FF2B5EF4-FFF2-40B4-BE49-F238E27FC236}">
                <a16:creationId xmlns:a16="http://schemas.microsoft.com/office/drawing/2014/main" id="{C74C43E3-38A1-EE50-7C51-53C78416EA1A}"/>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C9C9F518-260B-89CA-F456-4202C5A82A5D}"/>
              </a:ext>
            </a:extLst>
          </p:cNvPr>
          <p:cNvSpPr>
            <a:spLocks noGrp="1"/>
          </p:cNvSpPr>
          <p:nvPr>
            <p:ph type="ftr" sz="quarter" idx="11"/>
          </p:nvPr>
        </p:nvSpPr>
        <p:spPr/>
        <p:txBody>
          <a:bodyPr/>
          <a:lstStyle/>
          <a:p>
            <a:r>
              <a:rPr lang="es-ES" dirty="0" err="1"/>
              <a:t>Julisa</a:t>
            </a:r>
            <a:r>
              <a:rPr lang="es-ES" dirty="0"/>
              <a:t> Verdejo Palacios | Defensa de tesis de maestría</a:t>
            </a:r>
            <a:endParaRPr lang="en-US" dirty="0"/>
          </a:p>
        </p:txBody>
      </p:sp>
      <p:sp>
        <p:nvSpPr>
          <p:cNvPr id="6" name="Slide Number Placeholder 5">
            <a:extLst>
              <a:ext uri="{FF2B5EF4-FFF2-40B4-BE49-F238E27FC236}">
                <a16:creationId xmlns:a16="http://schemas.microsoft.com/office/drawing/2014/main" id="{513EAD77-D27D-7148-AE4C-6B73C2ED6D6A}"/>
              </a:ext>
            </a:extLst>
          </p:cNvPr>
          <p:cNvSpPr>
            <a:spLocks noGrp="1"/>
          </p:cNvSpPr>
          <p:nvPr>
            <p:ph type="sldNum" sz="quarter" idx="12"/>
          </p:nvPr>
        </p:nvSpPr>
        <p:spPr/>
        <p:txBody>
          <a:bodyPr/>
          <a:lstStyle/>
          <a:p>
            <a:fld id="{36B5EA5A-BC32-A742-B11B-8E7414D5B535}" type="slidenum">
              <a:rPr lang="en-US" smtClean="0"/>
              <a:pPr/>
              <a:t>2</a:t>
            </a:fld>
            <a:endParaRPr lang="en-US" dirty="0"/>
          </a:p>
        </p:txBody>
      </p:sp>
    </p:spTree>
    <p:extLst>
      <p:ext uri="{BB962C8B-B14F-4D97-AF65-F5344CB8AC3E}">
        <p14:creationId xmlns:p14="http://schemas.microsoft.com/office/powerpoint/2010/main" val="170719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a:t>
            </a:r>
            <a:r>
              <a:rPr lang="en-US" noProof="0" dirty="0"/>
              <a:t>CCBDI (Constant Current Buffered Direct Injection)</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20</a:t>
            </a:fld>
            <a:endParaRPr lang="en-US" dirty="0"/>
          </a:p>
        </p:txBody>
      </p:sp>
      <p:pic>
        <p:nvPicPr>
          <p:cNvPr id="9" name="Picture 8" descr="A white star in the sky&#10;&#10;Description automatically generated">
            <a:extLst>
              <a:ext uri="{FF2B5EF4-FFF2-40B4-BE49-F238E27FC236}">
                <a16:creationId xmlns:a16="http://schemas.microsoft.com/office/drawing/2014/main" id="{430D934C-351E-7991-B889-EF5640801FE6}"/>
              </a:ext>
            </a:extLst>
          </p:cNvPr>
          <p:cNvPicPr>
            <a:picLocks noChangeAspect="1"/>
          </p:cNvPicPr>
          <p:nvPr/>
        </p:nvPicPr>
        <p:blipFill>
          <a:blip r:embed="rId2"/>
          <a:stretch>
            <a:fillRect/>
          </a:stretch>
        </p:blipFill>
        <p:spPr>
          <a:xfrm>
            <a:off x="6357892" y="1663553"/>
            <a:ext cx="5430908" cy="3726180"/>
          </a:xfrm>
          <a:prstGeom prst="rect">
            <a:avLst/>
          </a:prstGeom>
        </p:spPr>
      </p:pic>
    </p:spTree>
    <p:extLst>
      <p:ext uri="{BB962C8B-B14F-4D97-AF65-F5344CB8AC3E}">
        <p14:creationId xmlns:p14="http://schemas.microsoft.com/office/powerpoint/2010/main" val="129233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11376024" cy="4608512"/>
          </a:xfrm>
        </p:spPr>
        <p:txBody>
          <a:bodyPr/>
          <a:lstStyle/>
          <a:p>
            <a:pPr marL="0" indent="0" algn="just">
              <a:buNone/>
            </a:pPr>
            <a:r>
              <a:rPr lang="es-ES" b="0" dirty="0"/>
              <a:t>Los circuitos de lectura para </a:t>
            </a:r>
            <a:r>
              <a:rPr lang="es-ES" b="0" dirty="0" err="1"/>
              <a:t>microbolómetros</a:t>
            </a:r>
            <a:r>
              <a:rPr lang="es-ES" b="0" dirty="0"/>
              <a:t> buscan minimizar el ruido y reducir el calentamiento del detector, mejorando la precisión y sensibilidad. Sin embargo, existe un compromiso entre la reducción de ruido y el aumento en el consumo de potencia y área del chip, lo que es clave en el diseño de estos sistemas.</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Circuitos de lectura: Comparativa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21</a:t>
            </a:fld>
            <a:endParaRPr lang="en-US" dirty="0"/>
          </a:p>
        </p:txBody>
      </p:sp>
      <p:graphicFrame>
        <p:nvGraphicFramePr>
          <p:cNvPr id="8" name="Table 7">
            <a:extLst>
              <a:ext uri="{FF2B5EF4-FFF2-40B4-BE49-F238E27FC236}">
                <a16:creationId xmlns:a16="http://schemas.microsoft.com/office/drawing/2014/main" id="{6AEB74BB-C8BB-6A54-2ACE-47AEF9A64B0D}"/>
              </a:ext>
            </a:extLst>
          </p:cNvPr>
          <p:cNvGraphicFramePr>
            <a:graphicFrameLocks noGrp="1"/>
          </p:cNvGraphicFramePr>
          <p:nvPr>
            <p:extLst>
              <p:ext uri="{D42A27DB-BD31-4B8C-83A1-F6EECF244321}">
                <p14:modId xmlns:p14="http://schemas.microsoft.com/office/powerpoint/2010/main" val="4037639715"/>
              </p:ext>
            </p:extLst>
          </p:nvPr>
        </p:nvGraphicFramePr>
        <p:xfrm>
          <a:off x="600697" y="3066745"/>
          <a:ext cx="10990605" cy="2865120"/>
        </p:xfrm>
        <a:graphic>
          <a:graphicData uri="http://schemas.openxmlformats.org/drawingml/2006/table">
            <a:tbl>
              <a:tblPr firstRow="1" bandRow="1">
                <a:tableStyleId>{8EC20E35-A176-4012-BC5E-935CFFF8708E}</a:tableStyleId>
              </a:tblPr>
              <a:tblGrid>
                <a:gridCol w="2198121">
                  <a:extLst>
                    <a:ext uri="{9D8B030D-6E8A-4147-A177-3AD203B41FA5}">
                      <a16:colId xmlns:a16="http://schemas.microsoft.com/office/drawing/2014/main" val="987100806"/>
                    </a:ext>
                  </a:extLst>
                </a:gridCol>
                <a:gridCol w="2198121">
                  <a:extLst>
                    <a:ext uri="{9D8B030D-6E8A-4147-A177-3AD203B41FA5}">
                      <a16:colId xmlns:a16="http://schemas.microsoft.com/office/drawing/2014/main" val="1191284557"/>
                    </a:ext>
                  </a:extLst>
                </a:gridCol>
                <a:gridCol w="2198121">
                  <a:extLst>
                    <a:ext uri="{9D8B030D-6E8A-4147-A177-3AD203B41FA5}">
                      <a16:colId xmlns:a16="http://schemas.microsoft.com/office/drawing/2014/main" val="3569422054"/>
                    </a:ext>
                  </a:extLst>
                </a:gridCol>
                <a:gridCol w="2198121">
                  <a:extLst>
                    <a:ext uri="{9D8B030D-6E8A-4147-A177-3AD203B41FA5}">
                      <a16:colId xmlns:a16="http://schemas.microsoft.com/office/drawing/2014/main" val="1641164160"/>
                    </a:ext>
                  </a:extLst>
                </a:gridCol>
                <a:gridCol w="2198121">
                  <a:extLst>
                    <a:ext uri="{9D8B030D-6E8A-4147-A177-3AD203B41FA5}">
                      <a16:colId xmlns:a16="http://schemas.microsoft.com/office/drawing/2014/main" val="413951580"/>
                    </a:ext>
                  </a:extLst>
                </a:gridCol>
              </a:tblGrid>
              <a:tr h="370840">
                <a:tc>
                  <a:txBody>
                    <a:bodyPr/>
                    <a:lstStyle/>
                    <a:p>
                      <a:r>
                        <a:rPr lang="es-MX" dirty="0"/>
                        <a:t>Topología</a:t>
                      </a:r>
                      <a:endParaRPr lang="en-US" dirty="0"/>
                    </a:p>
                  </a:txBody>
                  <a:tcPr/>
                </a:tc>
                <a:tc>
                  <a:txBody>
                    <a:bodyPr/>
                    <a:lstStyle/>
                    <a:p>
                      <a:r>
                        <a:rPr lang="es-MX" dirty="0"/>
                        <a:t>Reducción de ruido</a:t>
                      </a:r>
                      <a:endParaRPr lang="en-US" dirty="0"/>
                    </a:p>
                  </a:txBody>
                  <a:tcPr/>
                </a:tc>
                <a:tc>
                  <a:txBody>
                    <a:bodyPr/>
                    <a:lstStyle/>
                    <a:p>
                      <a:r>
                        <a:rPr lang="es-MX" dirty="0"/>
                        <a:t>Reducción de calentamiento</a:t>
                      </a:r>
                      <a:endParaRPr lang="en-US" dirty="0"/>
                    </a:p>
                  </a:txBody>
                  <a:tcPr/>
                </a:tc>
                <a:tc>
                  <a:txBody>
                    <a:bodyPr/>
                    <a:lstStyle/>
                    <a:p>
                      <a:r>
                        <a:rPr lang="es-MX" dirty="0"/>
                        <a:t>Consumo de potencia</a:t>
                      </a:r>
                      <a:endParaRPr lang="en-US" dirty="0"/>
                    </a:p>
                  </a:txBody>
                  <a:tcPr/>
                </a:tc>
                <a:tc>
                  <a:txBody>
                    <a:bodyPr/>
                    <a:lstStyle/>
                    <a:p>
                      <a:r>
                        <a:rPr lang="es-MX" dirty="0" err="1"/>
                        <a:t>Area</a:t>
                      </a:r>
                      <a:r>
                        <a:rPr lang="es-MX" dirty="0"/>
                        <a:t> ocupada</a:t>
                      </a:r>
                      <a:endParaRPr lang="en-US" dirty="0"/>
                    </a:p>
                  </a:txBody>
                  <a:tcPr/>
                </a:tc>
                <a:extLst>
                  <a:ext uri="{0D108BD9-81ED-4DB2-BD59-A6C34878D82A}">
                    <a16:rowId xmlns:a16="http://schemas.microsoft.com/office/drawing/2014/main" val="427773226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1985854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8749562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7834885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099576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795884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28223744"/>
                  </a:ext>
                </a:extLst>
              </a:tr>
            </a:tbl>
          </a:graphicData>
        </a:graphic>
      </p:graphicFrame>
    </p:spTree>
    <p:extLst>
      <p:ext uri="{BB962C8B-B14F-4D97-AF65-F5344CB8AC3E}">
        <p14:creationId xmlns:p14="http://schemas.microsoft.com/office/powerpoint/2010/main" val="62479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normAutofit/>
          </a:bodyPr>
          <a:lstStyle/>
          <a:p>
            <a:pPr marL="0" indent="0" algn="just">
              <a:buNone/>
            </a:pPr>
            <a:r>
              <a:rPr lang="es-ES" b="0" noProof="0" dirty="0"/>
              <a:t>1. Polarización de cada </a:t>
            </a:r>
            <a:r>
              <a:rPr lang="es-ES" b="0" noProof="0" dirty="0" err="1"/>
              <a:t>microbolómetro</a:t>
            </a:r>
            <a:r>
              <a:rPr lang="es-ES" b="0" noProof="0" dirty="0"/>
              <a:t> empleando un convertidor D/A.</a:t>
            </a:r>
          </a:p>
          <a:p>
            <a:pPr marL="0" indent="0" algn="just">
              <a:buNone/>
            </a:pPr>
            <a:r>
              <a:rPr lang="es-ES" b="0" noProof="0" dirty="0"/>
              <a:t>2. Direccionamiento y acceso a cada </a:t>
            </a:r>
            <a:r>
              <a:rPr lang="es-ES" b="0" noProof="0" dirty="0" err="1"/>
              <a:t>microbolómetro</a:t>
            </a:r>
            <a:r>
              <a:rPr lang="es-ES" b="0" noProof="0" dirty="0"/>
              <a:t> para acondicionar la señal mediante un circuito de lectura.</a:t>
            </a:r>
          </a:p>
          <a:p>
            <a:pPr marL="0" indent="0" algn="just">
              <a:buNone/>
            </a:pPr>
            <a:r>
              <a:rPr lang="es-ES" b="0" noProof="0" dirty="0"/>
              <a:t>3. Lectura de la señal proveniente del circuito de lectura por medio de un convertidor A/D.</a:t>
            </a:r>
          </a:p>
          <a:p>
            <a:pPr marL="0" indent="0" algn="just">
              <a:buNone/>
            </a:pPr>
            <a:r>
              <a:rPr lang="es-ES" b="0" noProof="0" dirty="0"/>
              <a:t>4. Recepción y captura de datos mediante software.</a:t>
            </a:r>
          </a:p>
          <a:p>
            <a:pPr marL="0" indent="0" algn="just">
              <a:buNone/>
            </a:pPr>
            <a:r>
              <a:rPr lang="es-ES" b="0" noProof="0" dirty="0"/>
              <a:t>5. Interpretación y procesamiento de datos para la generación de una imagen.</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Generación de imágenes infrarrojas con </a:t>
            </a:r>
            <a:r>
              <a:rPr lang="es-ES" noProof="0" dirty="0" err="1"/>
              <a:t>microbolómetros</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22</a:t>
            </a:fld>
            <a:endParaRPr lang="en-US"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7B15C2EA-BAEC-C30B-3D25-534A989FC0EC}"/>
              </a:ext>
            </a:extLst>
          </p:cNvPr>
          <p:cNvPicPr>
            <a:picLocks noChangeAspect="1"/>
          </p:cNvPicPr>
          <p:nvPr/>
        </p:nvPicPr>
        <p:blipFill>
          <a:blip r:embed="rId3"/>
          <a:stretch>
            <a:fillRect/>
          </a:stretch>
        </p:blipFill>
        <p:spPr>
          <a:xfrm>
            <a:off x="6493773" y="1931670"/>
            <a:ext cx="5395378" cy="2994660"/>
          </a:xfrm>
          <a:prstGeom prst="rect">
            <a:avLst/>
          </a:prstGeom>
        </p:spPr>
      </p:pic>
    </p:spTree>
    <p:extLst>
      <p:ext uri="{BB962C8B-B14F-4D97-AF65-F5344CB8AC3E}">
        <p14:creationId xmlns:p14="http://schemas.microsoft.com/office/powerpoint/2010/main" val="421593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Máquinas de estado finito (FSM)</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23</a:t>
            </a:fld>
            <a:endParaRPr lang="en-US" dirty="0"/>
          </a:p>
        </p:txBody>
      </p:sp>
    </p:spTree>
    <p:extLst>
      <p:ext uri="{BB962C8B-B14F-4D97-AF65-F5344CB8AC3E}">
        <p14:creationId xmlns:p14="http://schemas.microsoft.com/office/powerpoint/2010/main" val="139763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a:xfrm>
            <a:off x="407989" y="373593"/>
            <a:ext cx="11376024" cy="1065742"/>
          </a:xfrm>
        </p:spPr>
        <p:txBody>
          <a:bodyPr anchor="t">
            <a:normAutofit/>
          </a:bodyPr>
          <a:lstStyle/>
          <a:p>
            <a:r>
              <a:rPr lang="es-MX" noProof="0" dirty="0"/>
              <a:t>Definición de FSM </a:t>
            </a:r>
          </a:p>
        </p:txBody>
      </p:sp>
      <p:sp>
        <p:nvSpPr>
          <p:cNvPr id="2" name="Content Placeholder 1">
            <a:extLst>
              <a:ext uri="{FF2B5EF4-FFF2-40B4-BE49-F238E27FC236}">
                <a16:creationId xmlns:a16="http://schemas.microsoft.com/office/drawing/2014/main" id="{0B392290-90D7-DBFD-BB03-5DEBDBBD27C4}"/>
              </a:ext>
            </a:extLst>
          </p:cNvPr>
          <p:cNvSpPr>
            <a:spLocks noGrp="1"/>
          </p:cNvSpPr>
          <p:nvPr>
            <p:ph sz="half" idx="1"/>
          </p:nvPr>
        </p:nvSpPr>
        <p:spPr>
          <a:xfrm>
            <a:off x="407987" y="1598658"/>
            <a:ext cx="5616576" cy="4608512"/>
          </a:xfrm>
        </p:spPr>
        <p:txBody>
          <a:bodyPr>
            <a:normAutofit/>
          </a:bodyPr>
          <a:lstStyle/>
          <a:p>
            <a:pPr algn="just"/>
            <a:r>
              <a:rPr lang="es-MX" noProof="0" dirty="0"/>
              <a:t>Una máquina de estados finitos (FSM, por sus siglas en inglés) se utiliza para modelar un sistema que transita entre un número finito de estados internos, con transiciones que dependen del estado actual y de una entrada externa. </a:t>
            </a:r>
          </a:p>
          <a:p>
            <a:pPr algn="just"/>
            <a:r>
              <a:rPr lang="es-MX" b="0" noProof="0" dirty="0"/>
              <a:t>A diferencia de un circuito secuencial convencional, las transiciones de estado de una FSM no siguen un patrón simple y repetitivo. La lógica de estado siguiente en una FSM generalmente se construye desde cero. </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4"/>
          </p:nvPr>
        </p:nvSpPr>
        <p:spPr>
          <a:xfrm>
            <a:off x="8101915" y="6424993"/>
            <a:ext cx="1773923" cy="365125"/>
          </a:xfrm>
        </p:spPr>
        <p:txBody>
          <a:bodyPr anchor="ctr">
            <a:normAutofit/>
          </a:bodyPr>
          <a:lstStyle/>
          <a:p>
            <a:pPr>
              <a:spcAft>
                <a:spcPts val="600"/>
              </a:spcAft>
            </a:pPr>
            <a:r>
              <a:rPr lang="en-US"/>
              <a:t>23 de Septiembre de 2024</a:t>
            </a:r>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5"/>
          </p:nvPr>
        </p:nvSpPr>
        <p:spPr>
          <a:xfrm>
            <a:off x="835152" y="6424993"/>
            <a:ext cx="6190488" cy="365125"/>
          </a:xfrm>
        </p:spPr>
        <p:txBody>
          <a:bodyPr anchor="ctr">
            <a:normAutofit/>
          </a:bodyPr>
          <a:lstStyle/>
          <a:p>
            <a:pPr>
              <a:spcAft>
                <a:spcPts val="600"/>
              </a:spcAft>
            </a:pPr>
            <a:r>
              <a:rPr lang="es-ES"/>
              <a:t>Julisa Verdejo Palacios | Defensa de tesis de maestría</a:t>
            </a:r>
            <a:endParaRPr lang="en-US"/>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6"/>
          </p:nvPr>
        </p:nvSpPr>
        <p:spPr>
          <a:xfrm>
            <a:off x="11107546" y="6424993"/>
            <a:ext cx="681254" cy="365125"/>
          </a:xfrm>
        </p:spPr>
        <p:txBody>
          <a:bodyPr anchor="ctr">
            <a:normAutofit/>
          </a:bodyPr>
          <a:lstStyle/>
          <a:p>
            <a:pPr>
              <a:spcAft>
                <a:spcPts val="600"/>
              </a:spcAft>
            </a:pPr>
            <a:fld id="{36B5EA5A-BC32-A742-B11B-8E7414D5B535}" type="slidenum">
              <a:rPr lang="en-US" smtClean="0"/>
              <a:pPr>
                <a:spcAft>
                  <a:spcPts val="600"/>
                </a:spcAft>
              </a:pPr>
              <a:t>24</a:t>
            </a:fld>
            <a:endParaRPr lang="en-US"/>
          </a:p>
        </p:txBody>
      </p:sp>
      <p:pic>
        <p:nvPicPr>
          <p:cNvPr id="8" name="Graphic 7">
            <a:extLst>
              <a:ext uri="{FF2B5EF4-FFF2-40B4-BE49-F238E27FC236}">
                <a16:creationId xmlns:a16="http://schemas.microsoft.com/office/drawing/2014/main" id="{AD55877B-0567-9B3E-0FBF-A092BFA7EE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8138" y="1137958"/>
            <a:ext cx="4181475" cy="4057650"/>
          </a:xfrm>
          <a:prstGeom prst="rect">
            <a:avLst/>
          </a:prstGeom>
        </p:spPr>
      </p:pic>
    </p:spTree>
    <p:extLst>
      <p:ext uri="{BB962C8B-B14F-4D97-AF65-F5344CB8AC3E}">
        <p14:creationId xmlns:p14="http://schemas.microsoft.com/office/powerpoint/2010/main" val="3988292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2" cy="4608512"/>
          </a:xfrm>
        </p:spPr>
        <p:txBody>
          <a:bodyPr/>
          <a:lstStyle/>
          <a:p>
            <a:pPr algn="just"/>
            <a:r>
              <a:rPr lang="es-MX" noProof="0" dirty="0"/>
              <a:t>Una FSM consta de un registro de estado, lógica de próximo estado y lógica de salida.</a:t>
            </a:r>
          </a:p>
          <a:p>
            <a:pPr lvl="1" algn="just"/>
            <a:r>
              <a:rPr lang="es-MX" noProof="0" dirty="0"/>
              <a:t>Se denomina máquina Moore si la salida depende únicamente del estado.</a:t>
            </a:r>
          </a:p>
          <a:p>
            <a:pPr lvl="1" algn="just"/>
            <a:r>
              <a:rPr lang="es-MX" dirty="0"/>
              <a:t>Se denomina </a:t>
            </a:r>
            <a:r>
              <a:rPr lang="es-MX" noProof="0" dirty="0"/>
              <a:t>máquina </a:t>
            </a:r>
            <a:r>
              <a:rPr lang="es-MX" noProof="0" dirty="0" err="1"/>
              <a:t>Mealy</a:t>
            </a:r>
            <a:r>
              <a:rPr lang="es-MX" noProof="0" dirty="0"/>
              <a:t> si la salida depende tanto del estado como de la entrada externa.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Estructura y tipos de FSM</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25</a:t>
            </a:fld>
            <a:endParaRPr lang="en-US" dirty="0"/>
          </a:p>
        </p:txBody>
      </p:sp>
      <p:pic>
        <p:nvPicPr>
          <p:cNvPr id="16" name="Picture 15" descr="A diagram of a computer program&#10;&#10;Description automatically generated with medium confidence">
            <a:extLst>
              <a:ext uri="{FF2B5EF4-FFF2-40B4-BE49-F238E27FC236}">
                <a16:creationId xmlns:a16="http://schemas.microsoft.com/office/drawing/2014/main" id="{9E58B64E-6F50-FA87-505C-3996E7FA2B7C}"/>
              </a:ext>
            </a:extLst>
          </p:cNvPr>
          <p:cNvPicPr>
            <a:picLocks noChangeAspect="1"/>
          </p:cNvPicPr>
          <p:nvPr/>
        </p:nvPicPr>
        <p:blipFill>
          <a:blip r:embed="rId2"/>
          <a:stretch>
            <a:fillRect/>
          </a:stretch>
        </p:blipFill>
        <p:spPr>
          <a:xfrm>
            <a:off x="2684166" y="2628900"/>
            <a:ext cx="6823668" cy="3851552"/>
          </a:xfrm>
          <a:prstGeom prst="rect">
            <a:avLst/>
          </a:prstGeom>
        </p:spPr>
      </p:pic>
    </p:spTree>
    <p:extLst>
      <p:ext uri="{BB962C8B-B14F-4D97-AF65-F5344CB8AC3E}">
        <p14:creationId xmlns:p14="http://schemas.microsoft.com/office/powerpoint/2010/main" val="4008349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algn="just"/>
            <a:r>
              <a:rPr lang="es-MX" b="0" noProof="0" dirty="0"/>
              <a:t>Una FSM generalmente se describe mediante un </a:t>
            </a:r>
            <a:r>
              <a:rPr lang="es-MX" noProof="0" dirty="0"/>
              <a:t>diagrama de estados abstracto </a:t>
            </a:r>
            <a:r>
              <a:rPr lang="es-MX" b="0" noProof="0" dirty="0"/>
              <a:t>o</a:t>
            </a:r>
            <a:r>
              <a:rPr lang="es-MX" noProof="0" dirty="0"/>
              <a:t> un diagrama ASM (diagrama de máquina de estados algorítmica), </a:t>
            </a:r>
            <a:r>
              <a:rPr lang="es-MX" b="0" noProof="0" dirty="0"/>
              <a:t>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Representación</a:t>
            </a:r>
            <a:r>
              <a:rPr lang="es-MX" dirty="0"/>
              <a:t> de FSM</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26</a:t>
            </a:fld>
            <a:endParaRPr lang="en-US" dirty="0"/>
          </a:p>
        </p:txBody>
      </p:sp>
    </p:spTree>
    <p:extLst>
      <p:ext uri="{BB962C8B-B14F-4D97-AF65-F5344CB8AC3E}">
        <p14:creationId xmlns:p14="http://schemas.microsoft.com/office/powerpoint/2010/main" val="179296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MX"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D</a:t>
            </a:r>
            <a:r>
              <a:rPr lang="es-MX" noProof="0" dirty="0" err="1"/>
              <a:t>iagrama</a:t>
            </a:r>
            <a:r>
              <a:rPr lang="es-MX" noProof="0" dirty="0"/>
              <a:t> de estados abstracto</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27</a:t>
            </a:fld>
            <a:endParaRPr lang="en-US" dirty="0"/>
          </a:p>
        </p:txBody>
      </p:sp>
      <p:pic>
        <p:nvPicPr>
          <p:cNvPr id="7" name="Graphic 6">
            <a:extLst>
              <a:ext uri="{FF2B5EF4-FFF2-40B4-BE49-F238E27FC236}">
                <a16:creationId xmlns:a16="http://schemas.microsoft.com/office/drawing/2014/main" id="{9F2E643E-EB74-C415-47A8-60DAAB0C4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5640" y="1592263"/>
            <a:ext cx="4181475" cy="4057650"/>
          </a:xfrm>
          <a:prstGeom prst="rect">
            <a:avLst/>
          </a:prstGeom>
        </p:spPr>
      </p:pic>
    </p:spTree>
    <p:extLst>
      <p:ext uri="{BB962C8B-B14F-4D97-AF65-F5344CB8AC3E}">
        <p14:creationId xmlns:p14="http://schemas.microsoft.com/office/powerpoint/2010/main" val="3204706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MX"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D</a:t>
            </a:r>
            <a:r>
              <a:rPr lang="es-MX" noProof="0" dirty="0" err="1"/>
              <a:t>iagrama</a:t>
            </a:r>
            <a:r>
              <a:rPr lang="es-MX" noProof="0" dirty="0"/>
              <a:t> ASM (diagrama de máquina de estados algorítmica)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28</a:t>
            </a:fld>
            <a:endParaRPr lang="en-US" dirty="0"/>
          </a:p>
        </p:txBody>
      </p:sp>
      <p:pic>
        <p:nvPicPr>
          <p:cNvPr id="8" name="Graphic 7">
            <a:extLst>
              <a:ext uri="{FF2B5EF4-FFF2-40B4-BE49-F238E27FC236}">
                <a16:creationId xmlns:a16="http://schemas.microsoft.com/office/drawing/2014/main" id="{3885B85A-54C5-A914-F04C-81446D3DA2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29" y="1016000"/>
            <a:ext cx="3288370" cy="5224514"/>
          </a:xfrm>
          <a:prstGeom prst="rect">
            <a:avLst/>
          </a:prstGeom>
        </p:spPr>
      </p:pic>
    </p:spTree>
    <p:extLst>
      <p:ext uri="{BB962C8B-B14F-4D97-AF65-F5344CB8AC3E}">
        <p14:creationId xmlns:p14="http://schemas.microsoft.com/office/powerpoint/2010/main" val="2382655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ADCs</a:t>
            </a:r>
            <a:r>
              <a:rPr lang="es-MX" noProof="0" dirty="0"/>
              <a:t> y </a:t>
            </a:r>
            <a:r>
              <a:rPr lang="es-MX" noProof="0" dirty="0" err="1"/>
              <a:t>DACs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29</a:t>
            </a:fld>
            <a:endParaRPr lang="en-US" dirty="0"/>
          </a:p>
        </p:txBody>
      </p:sp>
    </p:spTree>
    <p:extLst>
      <p:ext uri="{BB962C8B-B14F-4D97-AF65-F5344CB8AC3E}">
        <p14:creationId xmlns:p14="http://schemas.microsoft.com/office/powerpoint/2010/main" val="78980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Introducción</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a:t>
            </a:fld>
            <a:endParaRPr lang="en-US" dirty="0"/>
          </a:p>
        </p:txBody>
      </p:sp>
    </p:spTree>
    <p:extLst>
      <p:ext uri="{BB962C8B-B14F-4D97-AF65-F5344CB8AC3E}">
        <p14:creationId xmlns:p14="http://schemas.microsoft.com/office/powerpoint/2010/main" val="3133702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30</a:t>
            </a:fld>
            <a:endParaRPr lang="en-US" dirty="0"/>
          </a:p>
        </p:txBody>
      </p:sp>
    </p:spTree>
    <p:extLst>
      <p:ext uri="{BB962C8B-B14F-4D97-AF65-F5344CB8AC3E}">
        <p14:creationId xmlns:p14="http://schemas.microsoft.com/office/powerpoint/2010/main" val="2426640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Diseño de firmware</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31</a:t>
            </a:fld>
            <a:endParaRPr lang="en-US" dirty="0"/>
          </a:p>
        </p:txBody>
      </p:sp>
    </p:spTree>
    <p:extLst>
      <p:ext uri="{BB962C8B-B14F-4D97-AF65-F5344CB8AC3E}">
        <p14:creationId xmlns:p14="http://schemas.microsoft.com/office/powerpoint/2010/main" val="268302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32</a:t>
            </a:fld>
            <a:endParaRPr lang="en-US" dirty="0"/>
          </a:p>
        </p:txBody>
      </p:sp>
    </p:spTree>
    <p:extLst>
      <p:ext uri="{BB962C8B-B14F-4D97-AF65-F5344CB8AC3E}">
        <p14:creationId xmlns:p14="http://schemas.microsoft.com/office/powerpoint/2010/main" val="1100827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SPI</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33</a:t>
            </a:fld>
            <a:endParaRPr lang="en-US" dirty="0"/>
          </a:p>
        </p:txBody>
      </p:sp>
    </p:spTree>
    <p:extLst>
      <p:ext uri="{BB962C8B-B14F-4D97-AF65-F5344CB8AC3E}">
        <p14:creationId xmlns:p14="http://schemas.microsoft.com/office/powerpoint/2010/main" val="335719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Diseño de PCB</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34</a:t>
            </a:fld>
            <a:endParaRPr lang="en-US" dirty="0"/>
          </a:p>
        </p:txBody>
      </p:sp>
    </p:spTree>
    <p:extLst>
      <p:ext uri="{BB962C8B-B14F-4D97-AF65-F5344CB8AC3E}">
        <p14:creationId xmlns:p14="http://schemas.microsoft.com/office/powerpoint/2010/main" val="342302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Resultados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35</a:t>
            </a:fld>
            <a:endParaRPr lang="en-US" dirty="0"/>
          </a:p>
        </p:txBody>
      </p:sp>
    </p:spTree>
    <p:extLst>
      <p:ext uri="{BB962C8B-B14F-4D97-AF65-F5344CB8AC3E}">
        <p14:creationId xmlns:p14="http://schemas.microsoft.com/office/powerpoint/2010/main" val="184598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Conclusiones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36</a:t>
            </a:fld>
            <a:endParaRPr lang="en-US" dirty="0"/>
          </a:p>
        </p:txBody>
      </p:sp>
    </p:spTree>
    <p:extLst>
      <p:ext uri="{BB962C8B-B14F-4D97-AF65-F5344CB8AC3E}">
        <p14:creationId xmlns:p14="http://schemas.microsoft.com/office/powerpoint/2010/main" val="4225605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88011" cy="4608512"/>
          </a:xfrm>
        </p:spPr>
        <p:txBody>
          <a:bodyPr>
            <a:normAutofit/>
          </a:bodyPr>
          <a:lstStyle/>
          <a:p>
            <a:pPr marL="0" indent="0" algn="just">
              <a:buNone/>
            </a:pPr>
            <a:r>
              <a:rPr lang="es-ES" noProof="0" dirty="0"/>
              <a:t>Los sistemas de adquisición de datos son un conjunto de herramientas utilizadas para recopilar, procesar y analizar datos de fenómenos físicos.</a:t>
            </a:r>
          </a:p>
          <a:p>
            <a:pPr marL="0" indent="0" algn="just">
              <a:buNone/>
            </a:pPr>
            <a:endParaRPr lang="es-ES" noProof="0" dirty="0"/>
          </a:p>
          <a:p>
            <a:pPr marL="0" indent="0" algn="just">
              <a:buNone/>
            </a:pPr>
            <a:r>
              <a:rPr lang="es-ES" noProof="0" dirty="0"/>
              <a:t>Aplicaciones:</a:t>
            </a:r>
          </a:p>
          <a:p>
            <a:pPr algn="just"/>
            <a:r>
              <a:rPr lang="es-ES" b="1" noProof="0" dirty="0"/>
              <a:t>Medicina</a:t>
            </a:r>
            <a:r>
              <a:rPr lang="es-ES" noProof="0" dirty="0"/>
              <a:t>: </a:t>
            </a:r>
            <a:r>
              <a:rPr lang="es-ES" b="0" noProof="0" dirty="0"/>
              <a:t>Diagnóstico de cáncer de mama y diabetes.</a:t>
            </a:r>
          </a:p>
          <a:p>
            <a:pPr algn="just"/>
            <a:r>
              <a:rPr lang="es-ES" b="1" noProof="0" dirty="0"/>
              <a:t>Espacio: </a:t>
            </a:r>
            <a:r>
              <a:rPr lang="es-ES" b="0" noProof="0" dirty="0"/>
              <a:t>Monitoreo de emisiones de  </a:t>
            </a:r>
          </a:p>
          <a:p>
            <a:pPr algn="just"/>
            <a:r>
              <a:rPr lang="es-ES" b="1" noProof="0" dirty="0"/>
              <a:t>Vigilancia: </a:t>
            </a:r>
            <a:r>
              <a:rPr lang="es-ES" b="0" noProof="0" dirty="0"/>
              <a:t>Monitoreo de temperatura corporal de intrusos.</a:t>
            </a:r>
          </a:p>
          <a:p>
            <a:pPr algn="just"/>
            <a:r>
              <a:rPr lang="es-ES" b="1" noProof="0" dirty="0"/>
              <a:t>Agricultura: </a:t>
            </a:r>
            <a:r>
              <a:rPr lang="es-ES" b="0" noProof="0" dirty="0"/>
              <a:t>Identificación de zonas con estrés hídrico.</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Sistemas de adquisición de datos (</a:t>
            </a:r>
            <a:r>
              <a:rPr lang="es-MX" noProof="0" dirty="0" err="1"/>
              <a:t>DAQs</a:t>
            </a:r>
            <a:r>
              <a:rPr lang="es-MX" noProof="0" dirty="0"/>
              <a: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4</a:t>
            </a:fld>
            <a:endParaRPr lang="en-US" dirty="0"/>
          </a:p>
        </p:txBody>
      </p:sp>
      <p:grpSp>
        <p:nvGrpSpPr>
          <p:cNvPr id="22" name="Grupo 21">
            <a:extLst>
              <a:ext uri="{FF2B5EF4-FFF2-40B4-BE49-F238E27FC236}">
                <a16:creationId xmlns:a16="http://schemas.microsoft.com/office/drawing/2014/main" id="{DC5A3521-E634-74D3-FFEA-AD288F93FA1A}"/>
              </a:ext>
            </a:extLst>
          </p:cNvPr>
          <p:cNvGrpSpPr/>
          <p:nvPr/>
        </p:nvGrpSpPr>
        <p:grpSpPr>
          <a:xfrm>
            <a:off x="6282074" y="2148682"/>
            <a:ext cx="5501937" cy="3477418"/>
            <a:chOff x="6289521" y="1753394"/>
            <a:chExt cx="5501937" cy="3351211"/>
          </a:xfrm>
        </p:grpSpPr>
        <p:sp>
          <p:nvSpPr>
            <p:cNvPr id="9" name="Nube 8">
              <a:extLst>
                <a:ext uri="{FF2B5EF4-FFF2-40B4-BE49-F238E27FC236}">
                  <a16:creationId xmlns:a16="http://schemas.microsoft.com/office/drawing/2014/main" id="{DF24EC07-BD78-2BD5-9937-A8B4EF2BB472}"/>
                </a:ext>
              </a:extLst>
            </p:cNvPr>
            <p:cNvSpPr/>
            <p:nvPr/>
          </p:nvSpPr>
          <p:spPr>
            <a:xfrm>
              <a:off x="6289521" y="1753394"/>
              <a:ext cx="1527402" cy="1021645"/>
            </a:xfrm>
            <a:prstGeom prst="cloud">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Fenómeno físico</a:t>
              </a:r>
            </a:p>
          </p:txBody>
        </p:sp>
        <p:cxnSp>
          <p:nvCxnSpPr>
            <p:cNvPr id="10" name="Conector recto de flecha 9">
              <a:extLst>
                <a:ext uri="{FF2B5EF4-FFF2-40B4-BE49-F238E27FC236}">
                  <a16:creationId xmlns:a16="http://schemas.microsoft.com/office/drawing/2014/main" id="{88770103-6109-384D-76FB-F0B383D8BE5C}"/>
                </a:ext>
              </a:extLst>
            </p:cNvPr>
            <p:cNvCxnSpPr>
              <a:cxnSpLocks/>
            </p:cNvCxnSpPr>
            <p:nvPr/>
          </p:nvCxnSpPr>
          <p:spPr>
            <a:xfrm>
              <a:off x="7815651" y="2292319"/>
              <a:ext cx="52209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AA78238C-E102-B992-94D7-031C0CFFAAC8}"/>
                </a:ext>
              </a:extLst>
            </p:cNvPr>
            <p:cNvSpPr/>
            <p:nvPr/>
          </p:nvSpPr>
          <p:spPr>
            <a:xfrm>
              <a:off x="8390522" y="1952383"/>
              <a:ext cx="1305233"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Sensor</a:t>
              </a:r>
            </a:p>
          </p:txBody>
        </p:sp>
        <p:sp>
          <p:nvSpPr>
            <p:cNvPr id="12" name="Rectángulo 11">
              <a:extLst>
                <a:ext uri="{FF2B5EF4-FFF2-40B4-BE49-F238E27FC236}">
                  <a16:creationId xmlns:a16="http://schemas.microsoft.com/office/drawing/2014/main" id="{39399073-CBB6-8F77-0CE3-9B44E43D25FF}"/>
                </a:ext>
              </a:extLst>
            </p:cNvPr>
            <p:cNvSpPr/>
            <p:nvPr/>
          </p:nvSpPr>
          <p:spPr>
            <a:xfrm>
              <a:off x="10243041" y="1952383"/>
              <a:ext cx="1545130"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Acondicionamiento de señal</a:t>
              </a:r>
            </a:p>
          </p:txBody>
        </p:sp>
        <p:sp>
          <p:nvSpPr>
            <p:cNvPr id="13" name="Rectángulo 12">
              <a:extLst>
                <a:ext uri="{FF2B5EF4-FFF2-40B4-BE49-F238E27FC236}">
                  <a16:creationId xmlns:a16="http://schemas.microsoft.com/office/drawing/2014/main" id="{174EA606-7F11-F85D-2522-63C89272D2E1}"/>
                </a:ext>
              </a:extLst>
            </p:cNvPr>
            <p:cNvSpPr/>
            <p:nvPr/>
          </p:nvSpPr>
          <p:spPr>
            <a:xfrm>
              <a:off x="10246328" y="3199752"/>
              <a:ext cx="1545130"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Computadora</a:t>
              </a:r>
            </a:p>
          </p:txBody>
        </p:sp>
        <p:sp>
          <p:nvSpPr>
            <p:cNvPr id="14" name="Rectángulo 13">
              <a:extLst>
                <a:ext uri="{FF2B5EF4-FFF2-40B4-BE49-F238E27FC236}">
                  <a16:creationId xmlns:a16="http://schemas.microsoft.com/office/drawing/2014/main" id="{F12E6B94-72C9-5480-BAA5-C854779CAE80}"/>
                </a:ext>
              </a:extLst>
            </p:cNvPr>
            <p:cNvSpPr/>
            <p:nvPr/>
          </p:nvSpPr>
          <p:spPr>
            <a:xfrm>
              <a:off x="10362990" y="4434234"/>
              <a:ext cx="1305233"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Software</a:t>
              </a:r>
            </a:p>
          </p:txBody>
        </p:sp>
        <p:sp>
          <p:nvSpPr>
            <p:cNvPr id="15" name="Rectángulo 14">
              <a:extLst>
                <a:ext uri="{FF2B5EF4-FFF2-40B4-BE49-F238E27FC236}">
                  <a16:creationId xmlns:a16="http://schemas.microsoft.com/office/drawing/2014/main" id="{723D69AB-E83A-2C90-FD76-75C933D114F5}"/>
                </a:ext>
              </a:extLst>
            </p:cNvPr>
            <p:cNvSpPr/>
            <p:nvPr/>
          </p:nvSpPr>
          <p:spPr>
            <a:xfrm>
              <a:off x="8506562" y="4430532"/>
              <a:ext cx="1304409"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Resultados</a:t>
              </a:r>
            </a:p>
          </p:txBody>
        </p:sp>
        <p:cxnSp>
          <p:nvCxnSpPr>
            <p:cNvPr id="17" name="Conector recto de flecha 16">
              <a:extLst>
                <a:ext uri="{FF2B5EF4-FFF2-40B4-BE49-F238E27FC236}">
                  <a16:creationId xmlns:a16="http://schemas.microsoft.com/office/drawing/2014/main" id="{A6E31300-EB18-5089-A86C-D240C4BF9DAD}"/>
                </a:ext>
              </a:extLst>
            </p:cNvPr>
            <p:cNvCxnSpPr>
              <a:cxnSpLocks/>
            </p:cNvCxnSpPr>
            <p:nvPr/>
          </p:nvCxnSpPr>
          <p:spPr>
            <a:xfrm>
              <a:off x="9695755" y="2292318"/>
              <a:ext cx="52209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A0D0BEB-B3EC-F25D-08D8-E580F9B33FA3}"/>
                </a:ext>
              </a:extLst>
            </p:cNvPr>
            <p:cNvCxnSpPr>
              <a:cxnSpLocks/>
            </p:cNvCxnSpPr>
            <p:nvPr/>
          </p:nvCxnSpPr>
          <p:spPr>
            <a:xfrm rot="5400000">
              <a:off x="10748577" y="2890901"/>
              <a:ext cx="5362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5762D603-D6F6-B9B2-C674-3D4E41451E1D}"/>
                </a:ext>
              </a:extLst>
            </p:cNvPr>
            <p:cNvCxnSpPr>
              <a:cxnSpLocks/>
            </p:cNvCxnSpPr>
            <p:nvPr/>
          </p:nvCxnSpPr>
          <p:spPr>
            <a:xfrm rot="5400000">
              <a:off x="10741621" y="4138271"/>
              <a:ext cx="5362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8FDCC5B0-B9E6-F18B-7A6F-552410C888FF}"/>
                </a:ext>
              </a:extLst>
            </p:cNvPr>
            <p:cNvCxnSpPr>
              <a:cxnSpLocks/>
            </p:cNvCxnSpPr>
            <p:nvPr/>
          </p:nvCxnSpPr>
          <p:spPr>
            <a:xfrm flipH="1">
              <a:off x="9834683" y="4785267"/>
              <a:ext cx="52176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BFA90301-4077-3EA3-F566-2002CBE54F4D}"/>
                  </a:ext>
                </a:extLst>
              </p:cNvPr>
              <p:cNvSpPr txBox="1"/>
              <p:nvPr/>
            </p:nvSpPr>
            <p:spPr>
              <a:xfrm>
                <a:off x="5118100" y="4323180"/>
                <a:ext cx="5207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100" b="0" i="1" noProof="0" smtClean="0">
                              <a:solidFill>
                                <a:schemeClr val="tx2"/>
                              </a:solidFill>
                              <a:latin typeface="Cambria Math" panose="02040503050406030204" pitchFamily="18" charset="0"/>
                            </a:rPr>
                          </m:ctrlPr>
                        </m:sSubPr>
                        <m:e>
                          <m:r>
                            <a:rPr lang="es-MX" sz="2100" b="0" i="1" noProof="0" smtClean="0">
                              <a:solidFill>
                                <a:schemeClr val="tx2"/>
                              </a:solidFill>
                              <a:latin typeface="Cambria Math" panose="02040503050406030204" pitchFamily="18" charset="0"/>
                            </a:rPr>
                            <m:t>𝐶𝑂</m:t>
                          </m:r>
                        </m:e>
                        <m:sub>
                          <m:r>
                            <a:rPr lang="es-MX" sz="2100" b="0" i="1" noProof="0" smtClean="0">
                              <a:solidFill>
                                <a:schemeClr val="tx2"/>
                              </a:solidFill>
                              <a:latin typeface="Cambria Math" panose="02040503050406030204" pitchFamily="18" charset="0"/>
                            </a:rPr>
                            <m:t>2</m:t>
                          </m:r>
                        </m:sub>
                      </m:sSub>
                    </m:oMath>
                  </m:oMathPara>
                </a14:m>
                <a:endParaRPr lang="es-MX" sz="2100" dirty="0"/>
              </a:p>
            </p:txBody>
          </p:sp>
        </mc:Choice>
        <mc:Fallback>
          <p:sp>
            <p:nvSpPr>
              <p:cNvPr id="25" name="CuadroTexto 24">
                <a:extLst>
                  <a:ext uri="{FF2B5EF4-FFF2-40B4-BE49-F238E27FC236}">
                    <a16:creationId xmlns:a16="http://schemas.microsoft.com/office/drawing/2014/main" id="{BFA90301-4077-3EA3-F566-2002CBE54F4D}"/>
                  </a:ext>
                </a:extLst>
              </p:cNvPr>
              <p:cNvSpPr txBox="1">
                <a:spLocks noRot="1" noChangeAspect="1" noMove="1" noResize="1" noEditPoints="1" noAdjustHandles="1" noChangeArrowheads="1" noChangeShapeType="1" noTextEdit="1"/>
              </p:cNvSpPr>
              <p:nvPr/>
            </p:nvSpPr>
            <p:spPr>
              <a:xfrm>
                <a:off x="5118100" y="4323180"/>
                <a:ext cx="520700" cy="415498"/>
              </a:xfrm>
              <a:prstGeom prst="rect">
                <a:avLst/>
              </a:prstGeom>
              <a:blipFill>
                <a:blip r:embed="rId3"/>
                <a:stretch>
                  <a:fillRect l="-1176" r="-15294" b="-2941"/>
                </a:stretch>
              </a:blipFill>
            </p:spPr>
            <p:txBody>
              <a:bodyPr/>
              <a:lstStyle/>
              <a:p>
                <a:r>
                  <a:rPr lang="es-MX">
                    <a:noFill/>
                  </a:rPr>
                  <a:t> </a:t>
                </a:r>
              </a:p>
            </p:txBody>
          </p:sp>
        </mc:Fallback>
      </mc:AlternateContent>
    </p:spTree>
    <p:extLst>
      <p:ext uri="{BB962C8B-B14F-4D97-AF65-F5344CB8AC3E}">
        <p14:creationId xmlns:p14="http://schemas.microsoft.com/office/powerpoint/2010/main" val="329204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76025" cy="4608512"/>
          </a:xfrm>
        </p:spPr>
        <p:txBody>
          <a:bodyPr/>
          <a:lstStyle/>
          <a:p>
            <a:pPr marL="0" indent="0" algn="just">
              <a:buNone/>
            </a:pPr>
            <a:r>
              <a:rPr lang="es-MX" noProof="0" dirty="0"/>
              <a:t>La radiación electromagnética es la emisión y transmisión de energía en forma de ondas electromagnéticas</a:t>
            </a:r>
            <a:r>
              <a:rPr lang="es-MX" b="0" noProof="0" dirty="0"/>
              <a:t>. El espectro electromagnético es una representación de los diversos tipos de radiación existentes, en él se definen los intervalos de longitudes de onda o frecuencia que cada una de ellas abarca.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Electromagnética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5</a:t>
            </a:fld>
            <a:endParaRPr lang="en-US" dirty="0"/>
          </a:p>
        </p:txBody>
      </p:sp>
      <p:pic>
        <p:nvPicPr>
          <p:cNvPr id="8" name="Picture 7" descr="A screenshot of a computer screen&#10;&#10;Description automatically generated">
            <a:extLst>
              <a:ext uri="{FF2B5EF4-FFF2-40B4-BE49-F238E27FC236}">
                <a16:creationId xmlns:a16="http://schemas.microsoft.com/office/drawing/2014/main" id="{A0C10A44-37EF-3772-601B-36ACBD2FBB51}"/>
              </a:ext>
            </a:extLst>
          </p:cNvPr>
          <p:cNvPicPr>
            <a:picLocks noChangeAspect="1"/>
          </p:cNvPicPr>
          <p:nvPr/>
        </p:nvPicPr>
        <p:blipFill>
          <a:blip r:embed="rId3"/>
          <a:stretch>
            <a:fillRect/>
          </a:stretch>
        </p:blipFill>
        <p:spPr>
          <a:xfrm>
            <a:off x="2584119" y="3115826"/>
            <a:ext cx="7023761" cy="3049389"/>
          </a:xfrm>
          <a:prstGeom prst="rect">
            <a:avLst/>
          </a:prstGeom>
        </p:spPr>
      </p:pic>
    </p:spTree>
    <p:extLst>
      <p:ext uri="{BB962C8B-B14F-4D97-AF65-F5344CB8AC3E}">
        <p14:creationId xmlns:p14="http://schemas.microsoft.com/office/powerpoint/2010/main" val="28658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602095"/>
            <a:ext cx="11376025" cy="4608512"/>
          </a:xfrm>
        </p:spPr>
        <p:txBody>
          <a:bodyPr/>
          <a:lstStyle/>
          <a:p>
            <a:pPr marL="0" indent="0" algn="just">
              <a:buNone/>
            </a:pPr>
            <a:r>
              <a:rPr lang="es-MX" noProof="0" dirty="0"/>
              <a:t>La radiación infrarroja es un tipo de radiación electromagnética que se encuentra en el rango de 0.77µm - 1mm.</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6</a:t>
            </a:fld>
            <a:endParaRPr lang="en-US" dirty="0"/>
          </a:p>
        </p:txBody>
      </p:sp>
      <p:graphicFrame>
        <p:nvGraphicFramePr>
          <p:cNvPr id="7" name="Table 6">
            <a:extLst>
              <a:ext uri="{FF2B5EF4-FFF2-40B4-BE49-F238E27FC236}">
                <a16:creationId xmlns:a16="http://schemas.microsoft.com/office/drawing/2014/main" id="{C9150012-98F7-EF49-9A10-F3B1008A9DEC}"/>
              </a:ext>
            </a:extLst>
          </p:cNvPr>
          <p:cNvGraphicFramePr>
            <a:graphicFrameLocks noGrp="1"/>
          </p:cNvGraphicFramePr>
          <p:nvPr>
            <p:extLst>
              <p:ext uri="{D42A27DB-BD31-4B8C-83A1-F6EECF244321}">
                <p14:modId xmlns:p14="http://schemas.microsoft.com/office/powerpoint/2010/main" val="1971700365"/>
              </p:ext>
            </p:extLst>
          </p:nvPr>
        </p:nvGraphicFramePr>
        <p:xfrm>
          <a:off x="2032000" y="2708128"/>
          <a:ext cx="8128000" cy="2966720"/>
        </p:xfrm>
        <a:graphic>
          <a:graphicData uri="http://schemas.openxmlformats.org/drawingml/2006/table">
            <a:tbl>
              <a:tblPr firstRow="1" bandRow="1">
                <a:tableStyleId>{8EC20E35-A176-4012-BC5E-935CFFF8708E}</a:tableStyleId>
              </a:tblPr>
              <a:tblGrid>
                <a:gridCol w="4064000">
                  <a:extLst>
                    <a:ext uri="{9D8B030D-6E8A-4147-A177-3AD203B41FA5}">
                      <a16:colId xmlns:a16="http://schemas.microsoft.com/office/drawing/2014/main" val="2035373421"/>
                    </a:ext>
                  </a:extLst>
                </a:gridCol>
                <a:gridCol w="4064000">
                  <a:extLst>
                    <a:ext uri="{9D8B030D-6E8A-4147-A177-3AD203B41FA5}">
                      <a16:colId xmlns:a16="http://schemas.microsoft.com/office/drawing/2014/main" val="972526632"/>
                    </a:ext>
                  </a:extLst>
                </a:gridCol>
              </a:tblGrid>
              <a:tr h="370840">
                <a:tc>
                  <a:txBody>
                    <a:bodyPr/>
                    <a:lstStyle/>
                    <a:p>
                      <a:r>
                        <a:rPr lang="es-MX" noProof="0" dirty="0"/>
                        <a:t>Región</a:t>
                      </a:r>
                    </a:p>
                  </a:txBody>
                  <a:tcPr/>
                </a:tc>
                <a:tc>
                  <a:txBody>
                    <a:bodyPr/>
                    <a:lstStyle/>
                    <a:p>
                      <a:r>
                        <a:rPr lang="es-MX" noProof="0" dirty="0"/>
                        <a:t>Rango de frecuencia (µm)</a:t>
                      </a:r>
                    </a:p>
                  </a:txBody>
                  <a:tcPr/>
                </a:tc>
                <a:extLst>
                  <a:ext uri="{0D108BD9-81ED-4DB2-BD59-A6C34878D82A}">
                    <a16:rowId xmlns:a16="http://schemas.microsoft.com/office/drawing/2014/main" val="3273325328"/>
                  </a:ext>
                </a:extLst>
              </a:tr>
              <a:tr h="370840">
                <a:tc>
                  <a:txBody>
                    <a:bodyPr/>
                    <a:lstStyle/>
                    <a:p>
                      <a:r>
                        <a:rPr lang="es-MX" noProof="0" dirty="0" err="1"/>
                        <a:t>Near</a:t>
                      </a:r>
                      <a:r>
                        <a:rPr lang="es-MX" noProof="0" dirty="0"/>
                        <a:t> </a:t>
                      </a:r>
                      <a:r>
                        <a:rPr lang="es-MX" noProof="0" dirty="0" err="1"/>
                        <a:t>infrared</a:t>
                      </a:r>
                      <a:r>
                        <a:rPr lang="es-MX" noProof="0" dirty="0"/>
                        <a:t> (NIR)</a:t>
                      </a:r>
                    </a:p>
                  </a:txBody>
                  <a:tcPr/>
                </a:tc>
                <a:tc>
                  <a:txBody>
                    <a:bodyPr/>
                    <a:lstStyle/>
                    <a:p>
                      <a:r>
                        <a:rPr lang="es-MX" noProof="0" dirty="0"/>
                        <a:t>0.78 – 1</a:t>
                      </a:r>
                    </a:p>
                  </a:txBody>
                  <a:tcPr/>
                </a:tc>
                <a:extLst>
                  <a:ext uri="{0D108BD9-81ED-4DB2-BD59-A6C34878D82A}">
                    <a16:rowId xmlns:a16="http://schemas.microsoft.com/office/drawing/2014/main" val="4180932895"/>
                  </a:ext>
                </a:extLst>
              </a:tr>
              <a:tr h="370840">
                <a:tc>
                  <a:txBody>
                    <a:bodyPr/>
                    <a:lstStyle/>
                    <a:p>
                      <a:r>
                        <a:rPr lang="es-MX" noProof="0" dirty="0"/>
                        <a:t>Short </a:t>
                      </a:r>
                      <a:r>
                        <a:rPr lang="es-MX" noProof="0" dirty="0" err="1"/>
                        <a:t>wavelength</a:t>
                      </a:r>
                      <a:r>
                        <a:rPr lang="es-MX" noProof="0" dirty="0"/>
                        <a:t> IR (SWIR</a:t>
                      </a:r>
                    </a:p>
                  </a:txBody>
                  <a:tcPr/>
                </a:tc>
                <a:tc>
                  <a:txBody>
                    <a:bodyPr/>
                    <a:lstStyle/>
                    <a:p>
                      <a:r>
                        <a:rPr lang="es-MX" noProof="0" dirty="0"/>
                        <a:t>1 – 3</a:t>
                      </a:r>
                    </a:p>
                  </a:txBody>
                  <a:tcPr/>
                </a:tc>
                <a:extLst>
                  <a:ext uri="{0D108BD9-81ED-4DB2-BD59-A6C34878D82A}">
                    <a16:rowId xmlns:a16="http://schemas.microsoft.com/office/drawing/2014/main" val="86886483"/>
                  </a:ext>
                </a:extLst>
              </a:tr>
              <a:tr h="370840">
                <a:tc>
                  <a:txBody>
                    <a:bodyPr/>
                    <a:lstStyle/>
                    <a:p>
                      <a:r>
                        <a:rPr lang="es-MX" noProof="0" dirty="0"/>
                        <a:t>Medium </a:t>
                      </a:r>
                      <a:r>
                        <a:rPr lang="es-MX" noProof="0" dirty="0" err="1"/>
                        <a:t>wavelength</a:t>
                      </a:r>
                      <a:r>
                        <a:rPr lang="es-MX" noProof="0" dirty="0"/>
                        <a:t> IR (MWIR)</a:t>
                      </a:r>
                    </a:p>
                  </a:txBody>
                  <a:tcPr/>
                </a:tc>
                <a:tc>
                  <a:txBody>
                    <a:bodyPr/>
                    <a:lstStyle/>
                    <a:p>
                      <a:r>
                        <a:rPr lang="es-MX" noProof="0" dirty="0"/>
                        <a:t>3 – 6</a:t>
                      </a:r>
                    </a:p>
                  </a:txBody>
                  <a:tcPr/>
                </a:tc>
                <a:extLst>
                  <a:ext uri="{0D108BD9-81ED-4DB2-BD59-A6C34878D82A}">
                    <a16:rowId xmlns:a16="http://schemas.microsoft.com/office/drawing/2014/main" val="1067053070"/>
                  </a:ext>
                </a:extLst>
              </a:tr>
              <a:tr h="370840">
                <a:tc>
                  <a:txBody>
                    <a:bodyPr/>
                    <a:lstStyle/>
                    <a:p>
                      <a:r>
                        <a:rPr lang="es-MX" noProof="0" dirty="0"/>
                        <a:t>Long </a:t>
                      </a:r>
                      <a:r>
                        <a:rPr lang="es-MX" noProof="0" dirty="0" err="1"/>
                        <a:t>wavelength</a:t>
                      </a:r>
                      <a:r>
                        <a:rPr lang="es-MX" noProof="0" dirty="0"/>
                        <a:t> IR (LWIR)</a:t>
                      </a:r>
                    </a:p>
                  </a:txBody>
                  <a:tcPr/>
                </a:tc>
                <a:tc>
                  <a:txBody>
                    <a:bodyPr/>
                    <a:lstStyle/>
                    <a:p>
                      <a:r>
                        <a:rPr lang="es-MX" noProof="0" dirty="0"/>
                        <a:t>6 – 15</a:t>
                      </a:r>
                    </a:p>
                  </a:txBody>
                  <a:tcPr/>
                </a:tc>
                <a:extLst>
                  <a:ext uri="{0D108BD9-81ED-4DB2-BD59-A6C34878D82A}">
                    <a16:rowId xmlns:a16="http://schemas.microsoft.com/office/drawing/2014/main" val="795986900"/>
                  </a:ext>
                </a:extLst>
              </a:tr>
              <a:tr h="370840">
                <a:tc>
                  <a:txBody>
                    <a:bodyPr/>
                    <a:lstStyle/>
                    <a:p>
                      <a:r>
                        <a:rPr lang="es-MX" noProof="0" dirty="0" err="1"/>
                        <a:t>Very</a:t>
                      </a:r>
                      <a:r>
                        <a:rPr lang="es-MX" noProof="0" dirty="0"/>
                        <a:t> </a:t>
                      </a:r>
                      <a:r>
                        <a:rPr lang="es-MX" noProof="0" dirty="0" err="1"/>
                        <a:t>long</a:t>
                      </a:r>
                      <a:r>
                        <a:rPr lang="es-MX" noProof="0" dirty="0"/>
                        <a:t> </a:t>
                      </a:r>
                      <a:r>
                        <a:rPr lang="es-MX" noProof="0" dirty="0" err="1"/>
                        <a:t>wavelength</a:t>
                      </a:r>
                      <a:r>
                        <a:rPr lang="es-MX" noProof="0" dirty="0"/>
                        <a:t> IR (VLWIR)</a:t>
                      </a:r>
                    </a:p>
                  </a:txBody>
                  <a:tcPr/>
                </a:tc>
                <a:tc>
                  <a:txBody>
                    <a:bodyPr/>
                    <a:lstStyle/>
                    <a:p>
                      <a:r>
                        <a:rPr lang="es-MX" noProof="0" dirty="0"/>
                        <a:t>15 – 30</a:t>
                      </a:r>
                    </a:p>
                  </a:txBody>
                  <a:tcPr/>
                </a:tc>
                <a:extLst>
                  <a:ext uri="{0D108BD9-81ED-4DB2-BD59-A6C34878D82A}">
                    <a16:rowId xmlns:a16="http://schemas.microsoft.com/office/drawing/2014/main" val="3652570872"/>
                  </a:ext>
                </a:extLst>
              </a:tr>
              <a:tr h="370840">
                <a:tc>
                  <a:txBody>
                    <a:bodyPr/>
                    <a:lstStyle/>
                    <a:p>
                      <a:r>
                        <a:rPr lang="es-MX" noProof="0" dirty="0"/>
                        <a:t>Far </a:t>
                      </a:r>
                      <a:r>
                        <a:rPr lang="es-MX" noProof="0" dirty="0" err="1"/>
                        <a:t>infrared</a:t>
                      </a:r>
                      <a:r>
                        <a:rPr lang="es-MX" noProof="0" dirty="0"/>
                        <a:t> (FIR)</a:t>
                      </a:r>
                    </a:p>
                  </a:txBody>
                  <a:tcPr/>
                </a:tc>
                <a:tc>
                  <a:txBody>
                    <a:bodyPr/>
                    <a:lstStyle/>
                    <a:p>
                      <a:r>
                        <a:rPr lang="es-MX" noProof="0" dirty="0"/>
                        <a:t>30 – 100</a:t>
                      </a:r>
                    </a:p>
                  </a:txBody>
                  <a:tcPr/>
                </a:tc>
                <a:extLst>
                  <a:ext uri="{0D108BD9-81ED-4DB2-BD59-A6C34878D82A}">
                    <a16:rowId xmlns:a16="http://schemas.microsoft.com/office/drawing/2014/main" val="1098733844"/>
                  </a:ext>
                </a:extLst>
              </a:tr>
              <a:tr h="370840">
                <a:tc>
                  <a:txBody>
                    <a:bodyPr/>
                    <a:lstStyle/>
                    <a:p>
                      <a:r>
                        <a:rPr lang="es-MX" noProof="0" dirty="0" err="1"/>
                        <a:t>Submillimeter</a:t>
                      </a:r>
                      <a:r>
                        <a:rPr lang="es-MX" noProof="0" dirty="0"/>
                        <a:t> (</a:t>
                      </a:r>
                      <a:r>
                        <a:rPr lang="es-MX" noProof="0" dirty="0" err="1"/>
                        <a:t>SubMM</a:t>
                      </a:r>
                      <a:r>
                        <a:rPr lang="es-MX" noProof="0" dirty="0"/>
                        <a:t>)</a:t>
                      </a:r>
                    </a:p>
                  </a:txBody>
                  <a:tcPr/>
                </a:tc>
                <a:tc>
                  <a:txBody>
                    <a:bodyPr/>
                    <a:lstStyle/>
                    <a:p>
                      <a:r>
                        <a:rPr lang="es-MX" noProof="0" dirty="0"/>
                        <a:t>100 - 1000</a:t>
                      </a:r>
                    </a:p>
                  </a:txBody>
                  <a:tcPr/>
                </a:tc>
                <a:extLst>
                  <a:ext uri="{0D108BD9-81ED-4DB2-BD59-A6C34878D82A}">
                    <a16:rowId xmlns:a16="http://schemas.microsoft.com/office/drawing/2014/main" val="1091310701"/>
                  </a:ext>
                </a:extLst>
              </a:tr>
            </a:tbl>
          </a:graphicData>
        </a:graphic>
      </p:graphicFrame>
    </p:spTree>
    <p:extLst>
      <p:ext uri="{BB962C8B-B14F-4D97-AF65-F5344CB8AC3E}">
        <p14:creationId xmlns:p14="http://schemas.microsoft.com/office/powerpoint/2010/main" val="358668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lstStyle/>
          <a:p>
            <a:pPr marL="0" indent="0" algn="just">
              <a:buNone/>
            </a:pPr>
            <a:r>
              <a:rPr lang="es-ES" dirty="0"/>
              <a:t>U</a:t>
            </a:r>
            <a:r>
              <a:rPr lang="es-ES" noProof="0" dirty="0"/>
              <a:t>n detector infrarrojo es un dispositivo capaz de absorber parte de la energía infrarroja radiada hacia él, provocando una variación en alguna de sus propiedades eléctricas [13].</a:t>
            </a:r>
          </a:p>
          <a:p>
            <a:pPr marL="0" indent="0" algn="just">
              <a:buNone/>
            </a:pPr>
            <a:endParaRPr lang="es-ES" noProof="0" dirty="0"/>
          </a:p>
          <a:p>
            <a:pPr marL="0" indent="0" algn="just">
              <a:buNone/>
            </a:pPr>
            <a:r>
              <a:rPr lang="es-ES" b="0" noProof="0" dirty="0"/>
              <a:t>Podemos pensar en un detector infrarrojo como un transductor, el cual convierte un tipo de señal en otra; el detector infrarrojo convierte la radiación infrarroja incidente en una señal eléctrica [8].</a:t>
            </a:r>
          </a:p>
          <a:p>
            <a:pPr marL="0" indent="0" algn="just">
              <a:buNone/>
            </a:pPr>
            <a:endParaRPr lang="es-ES" b="0" dirty="0"/>
          </a:p>
          <a:p>
            <a:pPr marL="0" indent="0" algn="just">
              <a:buNone/>
            </a:pPr>
            <a:r>
              <a:rPr lang="es-ES" b="0" noProof="0" dirty="0"/>
              <a:t>Los detectores infrarrojos se pueden clasificar en dos categorías: </a:t>
            </a:r>
          </a:p>
          <a:p>
            <a:pPr algn="just"/>
            <a:r>
              <a:rPr lang="es-ES" b="0" noProof="0" dirty="0"/>
              <a:t>Detectores de fotones (formación de pares electrón-hueco).</a:t>
            </a:r>
          </a:p>
          <a:p>
            <a:pPr algn="just"/>
            <a:r>
              <a:rPr lang="es-ES" b="0" dirty="0"/>
              <a:t>D</a:t>
            </a:r>
            <a:r>
              <a:rPr lang="es-ES" b="0" noProof="0" dirty="0" err="1"/>
              <a:t>etectores</a:t>
            </a:r>
            <a:r>
              <a:rPr lang="es-ES" b="0" noProof="0" dirty="0"/>
              <a:t> térmicos (resistencia).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Sensores de 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7</a:t>
            </a:fld>
            <a:endParaRPr lang="en-US" dirty="0"/>
          </a:p>
        </p:txBody>
      </p:sp>
    </p:spTree>
    <p:extLst>
      <p:ext uri="{BB962C8B-B14F-4D97-AF65-F5344CB8AC3E}">
        <p14:creationId xmlns:p14="http://schemas.microsoft.com/office/powerpoint/2010/main" val="407065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normAutofit/>
          </a:bodyPr>
          <a:lstStyle/>
          <a:p>
            <a:pPr algn="just"/>
            <a:r>
              <a:rPr lang="es-ES" noProof="0" dirty="0"/>
              <a:t>Visión nocturna: </a:t>
            </a:r>
            <a:r>
              <a:rPr lang="es-ES" b="0" noProof="0" dirty="0"/>
              <a:t>Las cámaras de visión nocturna trabajan en el espectro infrarrojo para permitir la visión en la oscuridad, estas capturan la radiación térmica emitida por objetos y seres vivos.</a:t>
            </a:r>
          </a:p>
          <a:p>
            <a:pPr algn="just"/>
            <a:r>
              <a:rPr lang="es-ES" noProof="0" dirty="0"/>
              <a:t>Medicina: </a:t>
            </a:r>
            <a:r>
              <a:rPr lang="es-ES" b="0" noProof="0" dirty="0"/>
              <a:t>Diagnóstico de cáncer y diabetes en el cuerpo humano.</a:t>
            </a:r>
          </a:p>
          <a:p>
            <a:pPr algn="just"/>
            <a:r>
              <a:rPr lang="es-ES" noProof="0" dirty="0"/>
              <a:t>Industria: </a:t>
            </a:r>
            <a:r>
              <a:rPr lang="es-ES" b="0" noProof="0" dirty="0"/>
              <a:t>Inspección del estado de equipos eléctricos y mecánicos.</a:t>
            </a:r>
          </a:p>
          <a:p>
            <a:pPr algn="just"/>
            <a:r>
              <a:rPr lang="es-ES" noProof="0" dirty="0"/>
              <a:t>Ambientales: </a:t>
            </a:r>
            <a:r>
              <a:rPr lang="es-ES" b="0" noProof="0" dirty="0"/>
              <a:t>Medición de la concentración de diversos gases contaminantes en la atmósfera.</a:t>
            </a:r>
          </a:p>
          <a:p>
            <a:pPr algn="just"/>
            <a:r>
              <a:rPr lang="es-ES" noProof="0" dirty="0"/>
              <a:t>Agricultura: </a:t>
            </a:r>
            <a:r>
              <a:rPr lang="es-ES" b="0" noProof="0" dirty="0"/>
              <a:t>Monitoreo del estado de los cultivos y la salud de las plantas, la humedad del suelo y la presencia de plagas o enfermedades.</a:t>
            </a:r>
          </a:p>
          <a:p>
            <a:pPr algn="just"/>
            <a:r>
              <a:rPr lang="es-ES" noProof="0" dirty="0"/>
              <a:t>Espectroscopía: </a:t>
            </a:r>
            <a:r>
              <a:rPr lang="es-ES" b="0" noProof="0" dirty="0"/>
              <a:t>Usada en química y biología para identificar y analizar estructuras moleculares de sustancias.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Aplicaciones de la 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8</a:t>
            </a:fld>
            <a:endParaRPr lang="en-US" dirty="0"/>
          </a:p>
        </p:txBody>
      </p:sp>
    </p:spTree>
    <p:extLst>
      <p:ext uri="{BB962C8B-B14F-4D97-AF65-F5344CB8AC3E}">
        <p14:creationId xmlns:p14="http://schemas.microsoft.com/office/powerpoint/2010/main" val="246777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marL="0" indent="0" algn="just">
              <a:buNone/>
            </a:pPr>
            <a:r>
              <a:rPr lang="es-ES" noProof="0" dirty="0"/>
              <a:t>Los </a:t>
            </a:r>
            <a:r>
              <a:rPr lang="es-ES" noProof="0" dirty="0" err="1"/>
              <a:t>microbolómetros</a:t>
            </a:r>
            <a:r>
              <a:rPr lang="es-ES" noProof="0" dirty="0"/>
              <a:t> son dispositivos que detectan la radiación infrarroja mediante el cambio en la resistencia eléctrica de un material al variar su temperatura. Conforme la resistencia absorbe calor, su temperatura aumenta y su resistencia se modifica.</a:t>
            </a:r>
          </a:p>
          <a:p>
            <a:pPr marL="0" indent="0" algn="just">
              <a:buNone/>
            </a:pPr>
            <a:r>
              <a:rPr lang="es-ES" b="0" dirty="0"/>
              <a:t>Los detectores de este tipo ofrecen alta resolución y sensibilidad, distinguiendo mínimas variaciones de temperatura sin necesidad de enfriamiento externo, lo que los hace portátiles y fáciles de operar</a:t>
            </a:r>
            <a:r>
              <a:rPr lang="en-US" b="0" dirty="0"/>
              <a:t> [20]</a:t>
            </a:r>
            <a:r>
              <a:rPr lang="es-ES" b="0" dirty="0"/>
              <a:t>.</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¿Qué son los </a:t>
            </a:r>
            <a:r>
              <a:rPr lang="es-MX" noProof="0" dirty="0" err="1"/>
              <a:t>microbolómetros</a:t>
            </a:r>
            <a:r>
              <a:rPr lang="es-MX"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9</a:t>
            </a:fld>
            <a:endParaRPr lang="en-US" dirty="0"/>
          </a:p>
        </p:txBody>
      </p:sp>
      <p:sp>
        <p:nvSpPr>
          <p:cNvPr id="8" name="Rectangle 7">
            <a:extLst>
              <a:ext uri="{FF2B5EF4-FFF2-40B4-BE49-F238E27FC236}">
                <a16:creationId xmlns:a16="http://schemas.microsoft.com/office/drawing/2014/main" id="{50FBA4F5-0EC4-C1E4-77D4-E35692262D77}"/>
              </a:ext>
            </a:extLst>
          </p:cNvPr>
          <p:cNvSpPr/>
          <p:nvPr/>
        </p:nvSpPr>
        <p:spPr>
          <a:xfrm>
            <a:off x="3559629" y="3614057"/>
            <a:ext cx="5072742" cy="2177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Poner</a:t>
            </a:r>
            <a:r>
              <a:rPr lang="en-US" dirty="0"/>
              <a:t> imagen de </a:t>
            </a:r>
            <a:r>
              <a:rPr lang="en-US" dirty="0" err="1"/>
              <a:t>micr</a:t>
            </a:r>
            <a:r>
              <a:rPr lang="es-MX" dirty="0" err="1"/>
              <a:t>ó</a:t>
            </a:r>
            <a:r>
              <a:rPr lang="en-US" dirty="0" err="1"/>
              <a:t>bolometro</a:t>
            </a:r>
            <a:endParaRPr lang="en-US" dirty="0"/>
          </a:p>
        </p:txBody>
      </p:sp>
    </p:spTree>
    <p:extLst>
      <p:ext uri="{BB962C8B-B14F-4D97-AF65-F5344CB8AC3E}">
        <p14:creationId xmlns:p14="http://schemas.microsoft.com/office/powerpoint/2010/main" val="4279977205"/>
      </p:ext>
    </p:extLst>
  </p:cSld>
  <p:clrMapOvr>
    <a:masterClrMapping/>
  </p:clrMapOvr>
</p:sld>
</file>

<file path=ppt/theme/theme1.xml><?xml version="1.0" encoding="utf-8"?>
<a:theme xmlns:a="http://schemas.openxmlformats.org/drawingml/2006/main" name="Office Theme">
  <a:themeElements>
    <a:clrScheme name="Custom 17">
      <a:dk1>
        <a:srgbClr val="0033A0"/>
      </a:dk1>
      <a:lt1>
        <a:srgbClr val="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C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CERN Corporate_16x9 PPT_v2024.pptx" id="{CF085BE9-E13D-8249-B4F3-B15893DF5078}" vid="{8DC4A9CA-60BF-5142-B3E7-A933F0F95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CERN Corporate_16x9 PPT_v2024</Template>
  <TotalTime>631</TotalTime>
  <Words>2643</Words>
  <Application>Microsoft Office PowerPoint</Application>
  <PresentationFormat>Panorámica</PresentationFormat>
  <Paragraphs>261</Paragraphs>
  <Slides>37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Aptos Serif</vt:lpstr>
      <vt:lpstr>Arial</vt:lpstr>
      <vt:lpstr>Calibri</vt:lpstr>
      <vt:lpstr>Cambria Math</vt:lpstr>
      <vt:lpstr>Office Theme</vt:lpstr>
      <vt:lpstr>Diseño y caracterización del sistema de instrumentación para un arreglo de microbolómetros</vt:lpstr>
      <vt:lpstr>Índice</vt:lpstr>
      <vt:lpstr>Introducción</vt:lpstr>
      <vt:lpstr>Sistemas de adquisición de datos (DAQs)</vt:lpstr>
      <vt:lpstr>Radiación Electromagnética</vt:lpstr>
      <vt:lpstr>Radiación infrarroja</vt:lpstr>
      <vt:lpstr>Sensores de radiación infrarroja</vt:lpstr>
      <vt:lpstr>Aplicaciones de la radiación infrarroja</vt:lpstr>
      <vt:lpstr>¿Qué son los microbolómetros?</vt:lpstr>
      <vt:lpstr>Objetivos</vt:lpstr>
      <vt:lpstr>Objetivos</vt:lpstr>
      <vt:lpstr>Microbolómetros: especificaciones</vt:lpstr>
      <vt:lpstr>Representación como circuito eléctrico.</vt:lpstr>
      <vt:lpstr>Diseño de un arreglo de microbolómetros</vt:lpstr>
      <vt:lpstr>Circuitos de lectura: Divisor resistivo</vt:lpstr>
      <vt:lpstr>Circuitos de lectura: Puente de Wheatstone</vt:lpstr>
      <vt:lpstr>Circuitos de lectura: BCDI (Bolometer Current Direct Injection)</vt:lpstr>
      <vt:lpstr>Circuitos de lectura: CTIA (Capacitive Trans-Impedance Amplifier)</vt:lpstr>
      <vt:lpstr>Circuitos de lectura: WBDA (Wheatstone Bridge Differential Amplifier)</vt:lpstr>
      <vt:lpstr>Circuitos de lectura: CCBDI (Constant Current Buffered Direct Injection)</vt:lpstr>
      <vt:lpstr>Circuitos de lectura: Comparativa</vt:lpstr>
      <vt:lpstr>Generación de imágenes infrarrojas con microbolómetros</vt:lpstr>
      <vt:lpstr>Máquinas de estado finito (FSM)</vt:lpstr>
      <vt:lpstr>Definición de FSM </vt:lpstr>
      <vt:lpstr>Estructura y tipos de FSM</vt:lpstr>
      <vt:lpstr>Representación de FSM</vt:lpstr>
      <vt:lpstr>Diagrama de estados abstracto</vt:lpstr>
      <vt:lpstr>Diagrama ASM (diagrama de máquina de estados algorítmica)</vt:lpstr>
      <vt:lpstr>ADCs y DACs</vt:lpstr>
      <vt:lpstr>Protocolo UART</vt:lpstr>
      <vt:lpstr>Diseño de firmware</vt:lpstr>
      <vt:lpstr>Protocolo UART</vt:lpstr>
      <vt:lpstr>Protocolo SPI</vt:lpstr>
      <vt:lpstr>Diseño de PCB</vt:lpstr>
      <vt:lpstr>Resultados</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Ciro F. Bermudez Marquez</dc:creator>
  <cp:lastModifiedBy>Julisa Verdejo Palacios</cp:lastModifiedBy>
  <cp:revision>82</cp:revision>
  <dcterms:created xsi:type="dcterms:W3CDTF">2024-09-06T09:12:32Z</dcterms:created>
  <dcterms:modified xsi:type="dcterms:W3CDTF">2024-09-18T20:15:49Z</dcterms:modified>
</cp:coreProperties>
</file>