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handoutMasterIdLst>
    <p:handoutMasterId r:id="rId40"/>
  </p:handoutMasterIdLst>
  <p:sldIdLst>
    <p:sldId id="296" r:id="rId2"/>
    <p:sldId id="305" r:id="rId3"/>
    <p:sldId id="308" r:id="rId4"/>
    <p:sldId id="329" r:id="rId5"/>
    <p:sldId id="328" r:id="rId6"/>
    <p:sldId id="341" r:id="rId7"/>
    <p:sldId id="330" r:id="rId8"/>
    <p:sldId id="342" r:id="rId9"/>
    <p:sldId id="299" r:id="rId10"/>
    <p:sldId id="319" r:id="rId11"/>
    <p:sldId id="327" r:id="rId12"/>
    <p:sldId id="320" r:id="rId13"/>
    <p:sldId id="343" r:id="rId14"/>
    <p:sldId id="344" r:id="rId15"/>
    <p:sldId id="345" r:id="rId16"/>
    <p:sldId id="346" r:id="rId17"/>
    <p:sldId id="347" r:id="rId18"/>
    <p:sldId id="348" r:id="rId19"/>
    <p:sldId id="349" r:id="rId20"/>
    <p:sldId id="350" r:id="rId21"/>
    <p:sldId id="351" r:id="rId22"/>
    <p:sldId id="352" r:id="rId23"/>
    <p:sldId id="321" r:id="rId24"/>
    <p:sldId id="338" r:id="rId25"/>
    <p:sldId id="337" r:id="rId26"/>
    <p:sldId id="336" r:id="rId27"/>
    <p:sldId id="339" r:id="rId28"/>
    <p:sldId id="340" r:id="rId29"/>
    <p:sldId id="322" r:id="rId30"/>
    <p:sldId id="335" r:id="rId31"/>
    <p:sldId id="323" r:id="rId32"/>
    <p:sldId id="333" r:id="rId33"/>
    <p:sldId id="334" r:id="rId34"/>
    <p:sldId id="324" r:id="rId35"/>
    <p:sldId id="325" r:id="rId36"/>
    <p:sldId id="326" r:id="rId37"/>
    <p:sldId id="28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a Godinho" initials="AG"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F7A7"/>
    <a:srgbClr val="2F2F2F"/>
    <a:srgbClr val="3030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06" autoAdjust="0"/>
    <p:restoredTop sz="85359" autoAdjust="0"/>
  </p:normalViewPr>
  <p:slideViewPr>
    <p:cSldViewPr snapToGrid="0" snapToObjects="1">
      <p:cViewPr>
        <p:scale>
          <a:sx n="66" d="100"/>
          <a:sy n="66" d="100"/>
        </p:scale>
        <p:origin x="696" y="-204"/>
      </p:cViewPr>
      <p:guideLst/>
    </p:cSldViewPr>
  </p:slideViewPr>
  <p:outlineViewPr>
    <p:cViewPr>
      <p:scale>
        <a:sx n="33" d="100"/>
        <a:sy n="33" d="100"/>
      </p:scale>
      <p:origin x="0" y="-22891"/>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CB0CAB-A528-CD45-8F12-922B94DEC18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47AD8C8-453F-104C-B81F-526301CF402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BB72EAA-2733-D14F-950A-8F4240385864}" type="datetimeFigureOut">
              <a:rPr lang="en-US" smtClean="0"/>
              <a:t>9/19/2024</a:t>
            </a:fld>
            <a:endParaRPr lang="en-US"/>
          </a:p>
        </p:txBody>
      </p:sp>
      <p:sp>
        <p:nvSpPr>
          <p:cNvPr id="4" name="Footer Placeholder 3">
            <a:extLst>
              <a:ext uri="{FF2B5EF4-FFF2-40B4-BE49-F238E27FC236}">
                <a16:creationId xmlns:a16="http://schemas.microsoft.com/office/drawing/2014/main" id="{24EBBD38-63DF-604F-9396-6BB8561251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5D48731-E0D0-B242-9967-4E9E135D8D3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59750F-00B8-E148-9878-D197EE9CB895}" type="slidenum">
              <a:rPr lang="en-US" smtClean="0"/>
              <a:t>‹Nº›</a:t>
            </a:fld>
            <a:endParaRPr lang="en-US"/>
          </a:p>
        </p:txBody>
      </p:sp>
    </p:spTree>
    <p:extLst>
      <p:ext uri="{BB962C8B-B14F-4D97-AF65-F5344CB8AC3E}">
        <p14:creationId xmlns:p14="http://schemas.microsoft.com/office/powerpoint/2010/main" val="245130047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9T14:44:39.508"/>
    </inkml:context>
    <inkml:brush xml:id="br0">
      <inkml:brushProperty name="width" value="0.35" units="cm"/>
      <inkml:brushProperty name="height" value="0.35" units="cm"/>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9T14:44:44.820"/>
    </inkml:context>
    <inkml:brush xml:id="br0">
      <inkml:brushProperty name="width" value="0.35" units="cm"/>
      <inkml:brushProperty name="height" value="0.35" units="cm"/>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9T14:44:49.412"/>
    </inkml:context>
    <inkml:brush xml:id="br0">
      <inkml:brushProperty name="width" value="0.35" units="cm"/>
      <inkml:brushProperty name="height" value="0.35" units="cm"/>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9T14:44:50.787"/>
    </inkml:context>
    <inkml:brush xml:id="br0">
      <inkml:brushProperty name="width" value="0.35" units="cm"/>
      <inkml:brushProperty name="height" value="0.35" units="cm"/>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9T14:44:57.707"/>
    </inkml:context>
    <inkml:brush xml:id="br0">
      <inkml:brushProperty name="width" value="0.35" units="cm"/>
      <inkml:brushProperty name="height" value="0.35" units="cm"/>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9T14:44:58.832"/>
    </inkml:context>
    <inkml:brush xml:id="br0">
      <inkml:brushProperty name="width" value="0.35" units="cm"/>
      <inkml:brushProperty name="height" value="0.35" units="cm"/>
    </inkml:brush>
  </inkml:definitions>
  <inkml:trace contextRef="#ctx0" brushRef="#br0">1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9T14:44:59.738"/>
    </inkml:context>
    <inkml:brush xml:id="br0">
      <inkml:brushProperty name="width" value="0.35" units="cm"/>
      <inkml:brushProperty name="height" value="0.35" units="cm"/>
    </inkml:brush>
  </inkml:definitions>
  <inkml:trace contextRef="#ctx0" brushRef="#br0">0 0 24575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9T14:45:01.566"/>
    </inkml:context>
    <inkml:brush xml:id="br0">
      <inkml:brushProperty name="width" value="0.35" units="cm"/>
      <inkml:brushProperty name="height" value="0.35" units="cm"/>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DD062E-52F7-A14D-A443-1F3854784447}" type="datetimeFigureOut">
              <a:rPr lang="en-US" smtClean="0"/>
              <a:t>9/19/2024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B0EE9E-52B8-AA4F-8DD5-ED0FB4E5CBCC}" type="slidenum">
              <a:rPr lang="en-US" smtClean="0"/>
              <a:t>‹Nº›</a:t>
            </a:fld>
            <a:endParaRPr lang="en-US"/>
          </a:p>
        </p:txBody>
      </p:sp>
    </p:spTree>
    <p:extLst>
      <p:ext uri="{BB962C8B-B14F-4D97-AF65-F5344CB8AC3E}">
        <p14:creationId xmlns:p14="http://schemas.microsoft.com/office/powerpoint/2010/main" val="1864294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B0EE9E-52B8-AA4F-8DD5-ED0FB4E5CBCC}" type="slidenum">
              <a:rPr lang="en-US" smtClean="0"/>
              <a:t>1</a:t>
            </a:fld>
            <a:endParaRPr lang="en-US"/>
          </a:p>
        </p:txBody>
      </p:sp>
    </p:spTree>
    <p:extLst>
      <p:ext uri="{BB962C8B-B14F-4D97-AF65-F5344CB8AC3E}">
        <p14:creationId xmlns:p14="http://schemas.microsoft.com/office/powerpoint/2010/main" val="1178959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Sin embargo, el consumo de potencia es mayor y se tiene mayor área ocupada</a:t>
            </a:r>
          </a:p>
        </p:txBody>
      </p:sp>
      <p:sp>
        <p:nvSpPr>
          <p:cNvPr id="4" name="Marcador de número de diapositiva 3"/>
          <p:cNvSpPr>
            <a:spLocks noGrp="1"/>
          </p:cNvSpPr>
          <p:nvPr>
            <p:ph type="sldNum" sz="quarter" idx="5"/>
          </p:nvPr>
        </p:nvSpPr>
        <p:spPr/>
        <p:txBody>
          <a:bodyPr/>
          <a:lstStyle/>
          <a:p>
            <a:fld id="{8CB0EE9E-52B8-AA4F-8DD5-ED0FB4E5CBCC}" type="slidenum">
              <a:rPr lang="en-US" smtClean="0"/>
              <a:t>18</a:t>
            </a:fld>
            <a:endParaRPr lang="en-US"/>
          </a:p>
        </p:txBody>
      </p:sp>
    </p:spTree>
    <p:extLst>
      <p:ext uri="{BB962C8B-B14F-4D97-AF65-F5344CB8AC3E}">
        <p14:creationId xmlns:p14="http://schemas.microsoft.com/office/powerpoint/2010/main" val="2738199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Para lograr la compensación del calentamiento, se utiliza un puente de Wheatstone, lo que</a:t>
            </a:r>
          </a:p>
          <a:p>
            <a:r>
              <a:rPr lang="es-MX" dirty="0"/>
              <a:t>incrementa el área ocupada. Además, las etapas de amplificación y filtrado de la señal</a:t>
            </a:r>
          </a:p>
          <a:p>
            <a:r>
              <a:rPr lang="es-MX" dirty="0"/>
              <a:t>también contribuyen a un mayor consumo de potencia.</a:t>
            </a:r>
          </a:p>
        </p:txBody>
      </p:sp>
      <p:sp>
        <p:nvSpPr>
          <p:cNvPr id="4" name="Marcador de número de diapositiva 3"/>
          <p:cNvSpPr>
            <a:spLocks noGrp="1"/>
          </p:cNvSpPr>
          <p:nvPr>
            <p:ph type="sldNum" sz="quarter" idx="5"/>
          </p:nvPr>
        </p:nvSpPr>
        <p:spPr/>
        <p:txBody>
          <a:bodyPr/>
          <a:lstStyle/>
          <a:p>
            <a:fld id="{8CB0EE9E-52B8-AA4F-8DD5-ED0FB4E5CBCC}" type="slidenum">
              <a:rPr lang="en-US" smtClean="0"/>
              <a:t>19</a:t>
            </a:fld>
            <a:endParaRPr lang="en-US"/>
          </a:p>
        </p:txBody>
      </p:sp>
    </p:spTree>
    <p:extLst>
      <p:ext uri="{BB962C8B-B14F-4D97-AF65-F5344CB8AC3E}">
        <p14:creationId xmlns:p14="http://schemas.microsoft.com/office/powerpoint/2010/main" val="1993277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Este </a:t>
            </a:r>
            <a:r>
              <a:rPr lang="es-MX" dirty="0" err="1"/>
              <a:t>readout</a:t>
            </a:r>
            <a:r>
              <a:rPr lang="es-MX" dirty="0"/>
              <a:t> reduce en su totalidad el ruido mediante la disminución del ancho de banda en frecuencia a expensas de un mayor consumo de energía y un aumento en el área ocupada.</a:t>
            </a:r>
          </a:p>
        </p:txBody>
      </p:sp>
      <p:sp>
        <p:nvSpPr>
          <p:cNvPr id="4" name="Marcador de número de diapositiva 3"/>
          <p:cNvSpPr>
            <a:spLocks noGrp="1"/>
          </p:cNvSpPr>
          <p:nvPr>
            <p:ph type="sldNum" sz="quarter" idx="5"/>
          </p:nvPr>
        </p:nvSpPr>
        <p:spPr/>
        <p:txBody>
          <a:bodyPr/>
          <a:lstStyle/>
          <a:p>
            <a:fld id="{8CB0EE9E-52B8-AA4F-8DD5-ED0FB4E5CBCC}" type="slidenum">
              <a:rPr lang="en-US" smtClean="0"/>
              <a:t>20</a:t>
            </a:fld>
            <a:endParaRPr lang="en-US"/>
          </a:p>
        </p:txBody>
      </p:sp>
    </p:spTree>
    <p:extLst>
      <p:ext uri="{BB962C8B-B14F-4D97-AF65-F5344CB8AC3E}">
        <p14:creationId xmlns:p14="http://schemas.microsoft.com/office/powerpoint/2010/main" val="319308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8CB0EE9E-52B8-AA4F-8DD5-ED0FB4E5CBCC}" type="slidenum">
              <a:rPr lang="en-US" smtClean="0"/>
              <a:t>21</a:t>
            </a:fld>
            <a:endParaRPr lang="en-US"/>
          </a:p>
        </p:txBody>
      </p:sp>
    </p:spTree>
    <p:extLst>
      <p:ext uri="{BB962C8B-B14F-4D97-AF65-F5344CB8AC3E}">
        <p14:creationId xmlns:p14="http://schemas.microsoft.com/office/powerpoint/2010/main" val="2803203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0" noProof="0" dirty="0"/>
              <a:t>La señal proveniente de los </a:t>
            </a:r>
            <a:r>
              <a:rPr lang="es-ES" b="0" noProof="0" dirty="0" err="1"/>
              <a:t>microbolómetros</a:t>
            </a:r>
            <a:r>
              <a:rPr lang="es-ES" b="0" noProof="0" dirty="0"/>
              <a:t> debe ser acondicionada y convertida a formato digital para su almacenamiento y procesamiento. Estos datos permiten crear una imagen térmica.</a:t>
            </a:r>
          </a:p>
          <a:p>
            <a:endParaRPr lang="en-US" dirty="0"/>
          </a:p>
        </p:txBody>
      </p:sp>
      <p:sp>
        <p:nvSpPr>
          <p:cNvPr id="4" name="Slide Number Placeholder 3"/>
          <p:cNvSpPr>
            <a:spLocks noGrp="1"/>
          </p:cNvSpPr>
          <p:nvPr>
            <p:ph type="sldNum" sz="quarter" idx="5"/>
          </p:nvPr>
        </p:nvSpPr>
        <p:spPr/>
        <p:txBody>
          <a:bodyPr/>
          <a:lstStyle/>
          <a:p>
            <a:fld id="{8CB0EE9E-52B8-AA4F-8DD5-ED0FB4E5CBCC}" type="slidenum">
              <a:rPr lang="en-US" smtClean="0"/>
              <a:t>22</a:t>
            </a:fld>
            <a:endParaRPr lang="en-US"/>
          </a:p>
        </p:txBody>
      </p:sp>
    </p:spTree>
    <p:extLst>
      <p:ext uri="{BB962C8B-B14F-4D97-AF65-F5344CB8AC3E}">
        <p14:creationId xmlns:p14="http://schemas.microsoft.com/office/powerpoint/2010/main" val="476885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Debido a la importancia de los sistemas de adquisición de datos en aplicaciones que utilizan detectores infrarrojos, es fundamental comprender el comportamiento de estos detectores. </a:t>
            </a:r>
            <a:endParaRPr lang="en-US" dirty="0"/>
          </a:p>
        </p:txBody>
      </p:sp>
      <p:sp>
        <p:nvSpPr>
          <p:cNvPr id="4" name="Slide Number Placeholder 3"/>
          <p:cNvSpPr>
            <a:spLocks noGrp="1"/>
          </p:cNvSpPr>
          <p:nvPr>
            <p:ph type="sldNum" sz="quarter" idx="5"/>
          </p:nvPr>
        </p:nvSpPr>
        <p:spPr/>
        <p:txBody>
          <a:bodyPr/>
          <a:lstStyle/>
          <a:p>
            <a:fld id="{8CB0EE9E-52B8-AA4F-8DD5-ED0FB4E5CBCC}" type="slidenum">
              <a:rPr lang="en-US" smtClean="0"/>
              <a:t>4</a:t>
            </a:fld>
            <a:endParaRPr lang="en-US"/>
          </a:p>
        </p:txBody>
      </p:sp>
    </p:spTree>
    <p:extLst>
      <p:ext uri="{BB962C8B-B14F-4D97-AF65-F5344CB8AC3E}">
        <p14:creationId xmlns:p14="http://schemas.microsoft.com/office/powerpoint/2010/main" val="1318783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a:solidFill>
                  <a:srgbClr val="000000"/>
                </a:solidFill>
                <a:effectLst/>
              </a:rPr>
              <a:t>Todos los cuerpos emiten radiación </a:t>
            </a:r>
            <a:r>
              <a:rPr lang="es-MX" dirty="0" err="1">
                <a:solidFill>
                  <a:srgbClr val="000000"/>
                </a:solidFill>
                <a:effectLst/>
              </a:rPr>
              <a:t>e.m</a:t>
            </a:r>
            <a:r>
              <a:rPr lang="es-MX" dirty="0">
                <a:solidFill>
                  <a:srgbClr val="000000"/>
                </a:solidFill>
                <a:effectLst/>
              </a:rPr>
              <a:t> y debido al movimiento de sus átomos y moléculas se genera una temperatura en ellos. La ley de </a:t>
            </a:r>
            <a:r>
              <a:rPr lang="es-MX" dirty="0" err="1">
                <a:solidFill>
                  <a:srgbClr val="000000"/>
                </a:solidFill>
                <a:effectLst/>
              </a:rPr>
              <a:t>Wien</a:t>
            </a:r>
            <a:r>
              <a:rPr lang="es-MX" dirty="0">
                <a:solidFill>
                  <a:srgbClr val="000000"/>
                </a:solidFill>
                <a:effectLst/>
              </a:rPr>
              <a:t> relaciona la longitud de onda con la temperatura y a través de ella se puede deducir que la radiación IR está asociada a la temperatura ambiente.</a:t>
            </a:r>
            <a:endParaRPr lang="en-US" dirty="0"/>
          </a:p>
        </p:txBody>
      </p:sp>
      <p:sp>
        <p:nvSpPr>
          <p:cNvPr id="4" name="Slide Number Placeholder 3"/>
          <p:cNvSpPr>
            <a:spLocks noGrp="1"/>
          </p:cNvSpPr>
          <p:nvPr>
            <p:ph type="sldNum" sz="quarter" idx="5"/>
          </p:nvPr>
        </p:nvSpPr>
        <p:spPr/>
        <p:txBody>
          <a:bodyPr/>
          <a:lstStyle/>
          <a:p>
            <a:fld id="{8CB0EE9E-52B8-AA4F-8DD5-ED0FB4E5CBCC}" type="slidenum">
              <a:rPr lang="en-US" smtClean="0"/>
              <a:t>5</a:t>
            </a:fld>
            <a:endParaRPr lang="en-US"/>
          </a:p>
        </p:txBody>
      </p:sp>
    </p:spTree>
    <p:extLst>
      <p:ext uri="{BB962C8B-B14F-4D97-AF65-F5344CB8AC3E}">
        <p14:creationId xmlns:p14="http://schemas.microsoft.com/office/powerpoint/2010/main" val="2373585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 </a:t>
            </a:r>
            <a:r>
              <a:rPr lang="en-US" dirty="0" err="1"/>
              <a:t>radiación</a:t>
            </a:r>
            <a:r>
              <a:rPr lang="en-US" dirty="0"/>
              <a:t> IR es imperceptible para </a:t>
            </a:r>
            <a:r>
              <a:rPr lang="en-US" dirty="0" err="1"/>
              <a:t>el</a:t>
            </a:r>
            <a:r>
              <a:rPr lang="en-US" dirty="0"/>
              <a:t> </a:t>
            </a:r>
            <a:r>
              <a:rPr lang="en-US" dirty="0" err="1"/>
              <a:t>ojo</a:t>
            </a:r>
            <a:r>
              <a:rPr lang="en-US" dirty="0"/>
              <a:t> </a:t>
            </a:r>
            <a:r>
              <a:rPr lang="en-US" dirty="0" err="1"/>
              <a:t>humano</a:t>
            </a:r>
            <a:r>
              <a:rPr lang="en-US" dirty="0"/>
              <a:t>, se </a:t>
            </a:r>
            <a:r>
              <a:rPr lang="en-US" dirty="0" err="1"/>
              <a:t>necesitan</a:t>
            </a:r>
            <a:r>
              <a:rPr lang="en-US" dirty="0"/>
              <a:t> </a:t>
            </a:r>
            <a:r>
              <a:rPr lang="en-US" dirty="0" err="1"/>
              <a:t>sensores</a:t>
            </a:r>
            <a:r>
              <a:rPr lang="en-US" dirty="0"/>
              <a:t> para </a:t>
            </a:r>
            <a:r>
              <a:rPr lang="en-US" dirty="0" err="1"/>
              <a:t>detectarla</a:t>
            </a:r>
            <a:r>
              <a:rPr lang="en-US" dirty="0"/>
              <a:t>.</a:t>
            </a:r>
          </a:p>
          <a:p>
            <a:r>
              <a:rPr lang="en-US" dirty="0" err="1"/>
              <a:t>Generalmente</a:t>
            </a:r>
            <a:r>
              <a:rPr lang="en-US" dirty="0"/>
              <a:t> </a:t>
            </a:r>
            <a:r>
              <a:rPr lang="en-US" dirty="0" err="1"/>
              <a:t>los</a:t>
            </a:r>
            <a:r>
              <a:rPr lang="en-US" dirty="0"/>
              <a:t> </a:t>
            </a:r>
            <a:r>
              <a:rPr lang="en-US" dirty="0" err="1"/>
              <a:t>sensores</a:t>
            </a:r>
            <a:r>
              <a:rPr lang="en-US" dirty="0"/>
              <a:t> que se </a:t>
            </a:r>
            <a:r>
              <a:rPr lang="en-US" dirty="0" err="1"/>
              <a:t>utilizan</a:t>
            </a:r>
            <a:r>
              <a:rPr lang="en-US" dirty="0"/>
              <a:t> </a:t>
            </a:r>
            <a:r>
              <a:rPr lang="en-US" dirty="0" err="1"/>
              <a:t>en</a:t>
            </a:r>
            <a:r>
              <a:rPr lang="en-US" dirty="0"/>
              <a:t> </a:t>
            </a:r>
            <a:r>
              <a:rPr lang="en-US" dirty="0" err="1"/>
              <a:t>aplicaciones</a:t>
            </a:r>
            <a:r>
              <a:rPr lang="en-US" dirty="0"/>
              <a:t> </a:t>
            </a:r>
            <a:r>
              <a:rPr lang="en-US" dirty="0" err="1"/>
              <a:t>donde</a:t>
            </a:r>
            <a:r>
              <a:rPr lang="en-US" dirty="0"/>
              <a:t> se </a:t>
            </a:r>
            <a:r>
              <a:rPr lang="en-US" dirty="0" err="1"/>
              <a:t>requiera</a:t>
            </a:r>
            <a:r>
              <a:rPr lang="en-US" dirty="0"/>
              <a:t> </a:t>
            </a:r>
            <a:r>
              <a:rPr lang="en-US" dirty="0" err="1"/>
              <a:t>medir</a:t>
            </a:r>
            <a:r>
              <a:rPr lang="en-US" dirty="0"/>
              <a:t> temperature </a:t>
            </a:r>
            <a:r>
              <a:rPr lang="en-US" dirty="0" err="1"/>
              <a:t>ambiente</a:t>
            </a:r>
            <a:r>
              <a:rPr lang="en-US" dirty="0"/>
              <a:t> se </a:t>
            </a:r>
            <a:r>
              <a:rPr lang="en-US" dirty="0" err="1"/>
              <a:t>encuentra</a:t>
            </a:r>
            <a:r>
              <a:rPr lang="en-US" dirty="0"/>
              <a:t> </a:t>
            </a:r>
            <a:r>
              <a:rPr lang="en-US" dirty="0" err="1"/>
              <a:t>en</a:t>
            </a:r>
            <a:r>
              <a:rPr lang="en-US" dirty="0"/>
              <a:t> la region LWIR.</a:t>
            </a:r>
          </a:p>
        </p:txBody>
      </p:sp>
      <p:sp>
        <p:nvSpPr>
          <p:cNvPr id="4" name="Slide Number Placeholder 3"/>
          <p:cNvSpPr>
            <a:spLocks noGrp="1"/>
          </p:cNvSpPr>
          <p:nvPr>
            <p:ph type="sldNum" sz="quarter" idx="5"/>
          </p:nvPr>
        </p:nvSpPr>
        <p:spPr/>
        <p:txBody>
          <a:bodyPr/>
          <a:lstStyle/>
          <a:p>
            <a:fld id="{8CB0EE9E-52B8-AA4F-8DD5-ED0FB4E5CBCC}" type="slidenum">
              <a:rPr lang="en-US" smtClean="0"/>
              <a:t>6</a:t>
            </a:fld>
            <a:endParaRPr lang="en-US"/>
          </a:p>
        </p:txBody>
      </p:sp>
    </p:spTree>
    <p:extLst>
      <p:ext uri="{BB962C8B-B14F-4D97-AF65-F5344CB8AC3E}">
        <p14:creationId xmlns:p14="http://schemas.microsoft.com/office/powerpoint/2010/main" val="3520930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Detectores de fotones: Cuando los fotones llegan al material detector, excitan a los electrones generando una señal eléctrica (cambian su estado energético), temperaturas criogénicas, tiempo-respuesta </a:t>
            </a:r>
            <a:r>
              <a:rPr lang="es-MX" dirty="0" err="1"/>
              <a:t>us</a:t>
            </a:r>
            <a:r>
              <a:rPr lang="es-MX" dirty="0"/>
              <a:t>, sensibilidad baja.</a:t>
            </a:r>
          </a:p>
          <a:p>
            <a:r>
              <a:rPr lang="es-MX" dirty="0"/>
              <a:t>Detectores térmicos: Cambio de temperatura en el detector provocada por la radiación infrarroja absorbida y se genera una señal eléctrica medible.</a:t>
            </a:r>
          </a:p>
        </p:txBody>
      </p:sp>
      <p:sp>
        <p:nvSpPr>
          <p:cNvPr id="4" name="Marcador de número de diapositiva 3"/>
          <p:cNvSpPr>
            <a:spLocks noGrp="1"/>
          </p:cNvSpPr>
          <p:nvPr>
            <p:ph type="sldNum" sz="quarter" idx="5"/>
          </p:nvPr>
        </p:nvSpPr>
        <p:spPr/>
        <p:txBody>
          <a:bodyPr/>
          <a:lstStyle/>
          <a:p>
            <a:fld id="{8CB0EE9E-52B8-AA4F-8DD5-ED0FB4E5CBCC}" type="slidenum">
              <a:rPr lang="en-US" smtClean="0"/>
              <a:t>7</a:t>
            </a:fld>
            <a:endParaRPr lang="en-US"/>
          </a:p>
        </p:txBody>
      </p:sp>
    </p:spTree>
    <p:extLst>
      <p:ext uri="{BB962C8B-B14F-4D97-AF65-F5344CB8AC3E}">
        <p14:creationId xmlns:p14="http://schemas.microsoft.com/office/powerpoint/2010/main" val="2933073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8CB0EE9E-52B8-AA4F-8DD5-ED0FB4E5CBCC}" type="slidenum">
              <a:rPr lang="en-US" smtClean="0"/>
              <a:t>8</a:t>
            </a:fld>
            <a:endParaRPr lang="en-US"/>
          </a:p>
        </p:txBody>
      </p:sp>
    </p:spTree>
    <p:extLst>
      <p:ext uri="{BB962C8B-B14F-4D97-AF65-F5344CB8AC3E}">
        <p14:creationId xmlns:p14="http://schemas.microsoft.com/office/powerpoint/2010/main" val="192378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l-GR" dirty="0"/>
              <a:t>Δ</a:t>
            </a:r>
            <a:r>
              <a:rPr lang="es-MX" dirty="0"/>
              <a:t>R: variación de la resistencia del </a:t>
            </a:r>
            <a:r>
              <a:rPr lang="es-MX" dirty="0" err="1"/>
              <a:t>ubol</a:t>
            </a:r>
            <a:r>
              <a:rPr lang="es-MX" dirty="0"/>
              <a:t> debido a la potencia incidente.</a:t>
            </a:r>
          </a:p>
          <a:p>
            <a:r>
              <a:rPr lang="es-MX" dirty="0"/>
              <a:t>Ventajas de topología: Consumo de potencia bajo, área pequeña ocupada, se disminuye un poco el calentamiento, pero no limita el ruido.</a:t>
            </a:r>
          </a:p>
        </p:txBody>
      </p:sp>
      <p:sp>
        <p:nvSpPr>
          <p:cNvPr id="4" name="Marcador de número de diapositiva 3"/>
          <p:cNvSpPr>
            <a:spLocks noGrp="1"/>
          </p:cNvSpPr>
          <p:nvPr>
            <p:ph type="sldNum" sz="quarter" idx="5"/>
          </p:nvPr>
        </p:nvSpPr>
        <p:spPr/>
        <p:txBody>
          <a:bodyPr/>
          <a:lstStyle/>
          <a:p>
            <a:fld id="{8CB0EE9E-52B8-AA4F-8DD5-ED0FB4E5CBCC}" type="slidenum">
              <a:rPr lang="en-US" smtClean="0"/>
              <a:t>15</a:t>
            </a:fld>
            <a:endParaRPr lang="en-US"/>
          </a:p>
        </p:txBody>
      </p:sp>
    </p:spTree>
    <p:extLst>
      <p:ext uri="{BB962C8B-B14F-4D97-AF65-F5344CB8AC3E}">
        <p14:creationId xmlns:p14="http://schemas.microsoft.com/office/powerpoint/2010/main" val="759108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puente de Wheatstone es un circuito eléctrico que consta de cuatro resistencias.</a:t>
            </a:r>
          </a:p>
          <a:p>
            <a:r>
              <a:rPr lang="es-MX" dirty="0"/>
              <a:t>Normalmente se utiliza para medir la resistencia eléctrica de una de ellas de valor desconocido.</a:t>
            </a:r>
          </a:p>
          <a:p>
            <a:r>
              <a:rPr lang="es-MX" dirty="0"/>
              <a:t>El área ocupada y la potencia es mayor, el calentamiento disminuye un poco y no se reduce el ruido.</a:t>
            </a:r>
          </a:p>
        </p:txBody>
      </p:sp>
      <p:sp>
        <p:nvSpPr>
          <p:cNvPr id="4" name="Marcador de número de diapositiva 3"/>
          <p:cNvSpPr>
            <a:spLocks noGrp="1"/>
          </p:cNvSpPr>
          <p:nvPr>
            <p:ph type="sldNum" sz="quarter" idx="5"/>
          </p:nvPr>
        </p:nvSpPr>
        <p:spPr/>
        <p:txBody>
          <a:bodyPr/>
          <a:lstStyle/>
          <a:p>
            <a:fld id="{8CB0EE9E-52B8-AA4F-8DD5-ED0FB4E5CBCC}" type="slidenum">
              <a:rPr lang="en-US" smtClean="0"/>
              <a:t>16</a:t>
            </a:fld>
            <a:endParaRPr lang="en-US"/>
          </a:p>
        </p:txBody>
      </p:sp>
    </p:spTree>
    <p:extLst>
      <p:ext uri="{BB962C8B-B14F-4D97-AF65-F5344CB8AC3E}">
        <p14:creationId xmlns:p14="http://schemas.microsoft.com/office/powerpoint/2010/main" val="1825484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0" noProof="0" dirty="0"/>
              <a:t>A medida que aumenta la potencia incidente, la resistencia disminuye y la frecuencia de corte se incrementa, su ventaja principal es que limita la frecuencia, lo que mejora la relación señal-ruido.</a:t>
            </a:r>
            <a:endParaRPr lang="es-MX" dirty="0"/>
          </a:p>
        </p:txBody>
      </p:sp>
      <p:sp>
        <p:nvSpPr>
          <p:cNvPr id="4" name="Marcador de número de diapositiva 3"/>
          <p:cNvSpPr>
            <a:spLocks noGrp="1"/>
          </p:cNvSpPr>
          <p:nvPr>
            <p:ph type="sldNum" sz="quarter" idx="5"/>
          </p:nvPr>
        </p:nvSpPr>
        <p:spPr/>
        <p:txBody>
          <a:bodyPr/>
          <a:lstStyle/>
          <a:p>
            <a:fld id="{8CB0EE9E-52B8-AA4F-8DD5-ED0FB4E5CBCC}" type="slidenum">
              <a:rPr lang="en-US" smtClean="0"/>
              <a:t>17</a:t>
            </a:fld>
            <a:endParaRPr lang="en-US"/>
          </a:p>
        </p:txBody>
      </p:sp>
    </p:spTree>
    <p:extLst>
      <p:ext uri="{BB962C8B-B14F-4D97-AF65-F5344CB8AC3E}">
        <p14:creationId xmlns:p14="http://schemas.microsoft.com/office/powerpoint/2010/main" val="33432456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ogo Slide">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CACE9A5D-C6A1-2F70-3B72-5C375A3A301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95825" y="1981200"/>
            <a:ext cx="2800350" cy="2895600"/>
          </a:xfrm>
          <a:prstGeom prst="rect">
            <a:avLst/>
          </a:prstGeom>
        </p:spPr>
      </p:pic>
    </p:spTree>
    <p:extLst>
      <p:ext uri="{BB962C8B-B14F-4D97-AF65-F5344CB8AC3E}">
        <p14:creationId xmlns:p14="http://schemas.microsoft.com/office/powerpoint/2010/main" val="1295105382"/>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07989" y="373593"/>
            <a:ext cx="5616574" cy="106574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07987" y="1598658"/>
            <a:ext cx="5616575" cy="4602117"/>
          </a:xfrm>
        </p:spPr>
        <p:txBody>
          <a:bodyPr/>
          <a:lstStyle>
            <a:lvl1pPr>
              <a:defRPr>
                <a:solidFill>
                  <a:schemeClr val="tx2">
                    <a:lumMod val="50000"/>
                  </a:schemeClr>
                </a:solidFill>
              </a:defRPr>
            </a:lvl1pPr>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8">
            <a:extLst>
              <a:ext uri="{FF2B5EF4-FFF2-40B4-BE49-F238E27FC236}">
                <a16:creationId xmlns:a16="http://schemas.microsoft.com/office/drawing/2014/main" id="{94588863-2E7B-784C-BD2D-8C3D0E7E1D84}"/>
              </a:ext>
            </a:extLst>
          </p:cNvPr>
          <p:cNvSpPr>
            <a:spLocks noGrp="1"/>
          </p:cNvSpPr>
          <p:nvPr>
            <p:ph type="pic" sz="quarter" idx="13" hasCustomPrompt="1"/>
          </p:nvPr>
        </p:nvSpPr>
        <p:spPr>
          <a:xfrm>
            <a:off x="6167438" y="-1"/>
            <a:ext cx="6024562" cy="6366933"/>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4" name="Date Placeholder 3">
            <a:extLst>
              <a:ext uri="{FF2B5EF4-FFF2-40B4-BE49-F238E27FC236}">
                <a16:creationId xmlns:a16="http://schemas.microsoft.com/office/drawing/2014/main" id="{0B2981A2-06D5-5F4B-9504-4CD77560E607}"/>
              </a:ext>
            </a:extLst>
          </p:cNvPr>
          <p:cNvSpPr>
            <a:spLocks noGrp="1"/>
          </p:cNvSpPr>
          <p:nvPr>
            <p:ph type="dt" sz="half" idx="14"/>
          </p:nvPr>
        </p:nvSpPr>
        <p:spPr/>
        <p:txBody>
          <a:bodyPr/>
          <a:lstStyle/>
          <a:p>
            <a:r>
              <a:rPr lang="en-US"/>
              <a:t>23 de Septiembre de 2024</a:t>
            </a:r>
            <a:endParaRPr lang="en-US" dirty="0"/>
          </a:p>
        </p:txBody>
      </p:sp>
      <p:sp>
        <p:nvSpPr>
          <p:cNvPr id="8" name="Footer Placeholder 7">
            <a:extLst>
              <a:ext uri="{FF2B5EF4-FFF2-40B4-BE49-F238E27FC236}">
                <a16:creationId xmlns:a16="http://schemas.microsoft.com/office/drawing/2014/main" id="{70F37B2A-B53F-3C4D-BD2B-2DAF3F47C071}"/>
              </a:ext>
            </a:extLst>
          </p:cNvPr>
          <p:cNvSpPr>
            <a:spLocks noGrp="1"/>
          </p:cNvSpPr>
          <p:nvPr>
            <p:ph type="ftr" sz="quarter" idx="15"/>
          </p:nvPr>
        </p:nvSpPr>
        <p:spPr/>
        <p:txBody>
          <a:bodyPr/>
          <a:lstStyle/>
          <a:p>
            <a:r>
              <a:rPr lang="es-ES"/>
              <a:t>Julisa Verdejo Palacios | Defensa de tesis de maestría</a:t>
            </a:r>
            <a:endParaRPr lang="en-US" dirty="0"/>
          </a:p>
        </p:txBody>
      </p:sp>
      <p:sp>
        <p:nvSpPr>
          <p:cNvPr id="10" name="Slide Number Placeholder 9">
            <a:extLst>
              <a:ext uri="{FF2B5EF4-FFF2-40B4-BE49-F238E27FC236}">
                <a16:creationId xmlns:a16="http://schemas.microsoft.com/office/drawing/2014/main" id="{8DD1311B-199C-CA4B-81C4-F7ADC1D9977D}"/>
              </a:ext>
            </a:extLst>
          </p:cNvPr>
          <p:cNvSpPr>
            <a:spLocks noGrp="1"/>
          </p:cNvSpPr>
          <p:nvPr>
            <p:ph type="sldNum" sz="quarter" idx="16"/>
          </p:nvPr>
        </p:nvSpPr>
        <p:spPr/>
        <p:txBody>
          <a:bodyPr/>
          <a:lstStyle/>
          <a:p>
            <a:fld id="{36B5EA5A-BC32-A742-B11B-8E7414D5B535}" type="slidenum">
              <a:rPr lang="en-US" smtClean="0"/>
              <a:pPr/>
              <a:t>‹Nº›</a:t>
            </a:fld>
            <a:endParaRPr lang="en-US" dirty="0"/>
          </a:p>
        </p:txBody>
      </p:sp>
    </p:spTree>
    <p:extLst>
      <p:ext uri="{BB962C8B-B14F-4D97-AF65-F5344CB8AC3E}">
        <p14:creationId xmlns:p14="http://schemas.microsoft.com/office/powerpoint/2010/main" val="1808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2 Pictures horizontal">
    <p:spTree>
      <p:nvGrpSpPr>
        <p:cNvPr id="1" name=""/>
        <p:cNvGrpSpPr/>
        <p:nvPr/>
      </p:nvGrpSpPr>
      <p:grpSpPr>
        <a:xfrm>
          <a:off x="0" y="0"/>
          <a:ext cx="0" cy="0"/>
          <a:chOff x="0" y="0"/>
          <a:chExt cx="0" cy="0"/>
        </a:xfrm>
      </p:grpSpPr>
      <p:sp>
        <p:nvSpPr>
          <p:cNvPr id="2" name="Title 1"/>
          <p:cNvSpPr>
            <a:spLocks noGrp="1"/>
          </p:cNvSpPr>
          <p:nvPr>
            <p:ph type="title"/>
          </p:nvPr>
        </p:nvSpPr>
        <p:spPr>
          <a:xfrm>
            <a:off x="407989" y="373593"/>
            <a:ext cx="11376024" cy="106574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07987" y="1598658"/>
            <a:ext cx="5616575" cy="4608512"/>
          </a:xfrm>
        </p:spPr>
        <p:txBody>
          <a:bodyPr/>
          <a:lstStyle>
            <a:lvl1pPr>
              <a:defRPr>
                <a:solidFill>
                  <a:schemeClr val="tx2">
                    <a:lumMod val="50000"/>
                  </a:schemeClr>
                </a:solidFill>
              </a:defRPr>
            </a:lvl1pPr>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0B2981A2-06D5-5F4B-9504-4CD77560E607}"/>
              </a:ext>
            </a:extLst>
          </p:cNvPr>
          <p:cNvSpPr>
            <a:spLocks noGrp="1"/>
          </p:cNvSpPr>
          <p:nvPr>
            <p:ph type="dt" sz="half" idx="14"/>
          </p:nvPr>
        </p:nvSpPr>
        <p:spPr/>
        <p:txBody>
          <a:bodyPr/>
          <a:lstStyle/>
          <a:p>
            <a:r>
              <a:rPr lang="en-US"/>
              <a:t>23 de Septiembre de 2024</a:t>
            </a:r>
            <a:endParaRPr lang="en-US" dirty="0"/>
          </a:p>
        </p:txBody>
      </p:sp>
      <p:sp>
        <p:nvSpPr>
          <p:cNvPr id="8" name="Footer Placeholder 7">
            <a:extLst>
              <a:ext uri="{FF2B5EF4-FFF2-40B4-BE49-F238E27FC236}">
                <a16:creationId xmlns:a16="http://schemas.microsoft.com/office/drawing/2014/main" id="{70F37B2A-B53F-3C4D-BD2B-2DAF3F47C071}"/>
              </a:ext>
            </a:extLst>
          </p:cNvPr>
          <p:cNvSpPr>
            <a:spLocks noGrp="1"/>
          </p:cNvSpPr>
          <p:nvPr>
            <p:ph type="ftr" sz="quarter" idx="15"/>
          </p:nvPr>
        </p:nvSpPr>
        <p:spPr/>
        <p:txBody>
          <a:bodyPr/>
          <a:lstStyle/>
          <a:p>
            <a:r>
              <a:rPr lang="es-ES"/>
              <a:t>Julisa Verdejo Palacios | Defensa de tesis de maestría</a:t>
            </a:r>
            <a:endParaRPr lang="en-US" dirty="0"/>
          </a:p>
        </p:txBody>
      </p:sp>
      <p:sp>
        <p:nvSpPr>
          <p:cNvPr id="10" name="Slide Number Placeholder 9">
            <a:extLst>
              <a:ext uri="{FF2B5EF4-FFF2-40B4-BE49-F238E27FC236}">
                <a16:creationId xmlns:a16="http://schemas.microsoft.com/office/drawing/2014/main" id="{8DD1311B-199C-CA4B-81C4-F7ADC1D9977D}"/>
              </a:ext>
            </a:extLst>
          </p:cNvPr>
          <p:cNvSpPr>
            <a:spLocks noGrp="1"/>
          </p:cNvSpPr>
          <p:nvPr>
            <p:ph type="sldNum" sz="quarter" idx="16"/>
          </p:nvPr>
        </p:nvSpPr>
        <p:spPr/>
        <p:txBody>
          <a:bodyPr/>
          <a:lstStyle/>
          <a:p>
            <a:fld id="{36B5EA5A-BC32-A742-B11B-8E7414D5B535}" type="slidenum">
              <a:rPr lang="en-US" smtClean="0"/>
              <a:pPr/>
              <a:t>‹Nº›</a:t>
            </a:fld>
            <a:endParaRPr lang="en-US" dirty="0"/>
          </a:p>
        </p:txBody>
      </p:sp>
      <p:sp>
        <p:nvSpPr>
          <p:cNvPr id="11" name="Picture Placeholder 5">
            <a:extLst>
              <a:ext uri="{FF2B5EF4-FFF2-40B4-BE49-F238E27FC236}">
                <a16:creationId xmlns:a16="http://schemas.microsoft.com/office/drawing/2014/main" id="{47B07ADD-2F17-5640-985B-72FA646913F0}"/>
              </a:ext>
            </a:extLst>
          </p:cNvPr>
          <p:cNvSpPr>
            <a:spLocks noGrp="1"/>
          </p:cNvSpPr>
          <p:nvPr>
            <p:ph type="pic" sz="quarter" idx="13" hasCustomPrompt="1"/>
          </p:nvPr>
        </p:nvSpPr>
        <p:spPr>
          <a:xfrm>
            <a:off x="6167438" y="1592263"/>
            <a:ext cx="5616575" cy="2232025"/>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12" name="Picture Placeholder 5">
            <a:extLst>
              <a:ext uri="{FF2B5EF4-FFF2-40B4-BE49-F238E27FC236}">
                <a16:creationId xmlns:a16="http://schemas.microsoft.com/office/drawing/2014/main" id="{AB41C95B-0CD0-B44F-9130-66CCD53B86BB}"/>
              </a:ext>
            </a:extLst>
          </p:cNvPr>
          <p:cNvSpPr>
            <a:spLocks noGrp="1"/>
          </p:cNvSpPr>
          <p:nvPr>
            <p:ph type="pic" sz="quarter" idx="17" hasCustomPrompt="1"/>
          </p:nvPr>
        </p:nvSpPr>
        <p:spPr>
          <a:xfrm>
            <a:off x="6167438" y="3969703"/>
            <a:ext cx="5616575" cy="2232025"/>
          </a:xfrm>
          <a:pattFill prst="lgCheck">
            <a:fgClr>
              <a:schemeClr val="accent4"/>
            </a:fgClr>
            <a:bgClr>
              <a:schemeClr val="bg1"/>
            </a:bgClr>
          </a:pattFill>
        </p:spPr>
        <p:txBody>
          <a:bodyPr anchor="ctr"/>
          <a:lstStyle>
            <a:lvl1pPr algn="ctr">
              <a:defRPr/>
            </a:lvl1pPr>
          </a:lstStyle>
          <a:p>
            <a:r>
              <a:rPr lang="en-US" dirty="0"/>
              <a:t>Drag and drop picture</a:t>
            </a:r>
          </a:p>
        </p:txBody>
      </p:sp>
    </p:spTree>
    <p:extLst>
      <p:ext uri="{BB962C8B-B14F-4D97-AF65-F5344CB8AC3E}">
        <p14:creationId xmlns:p14="http://schemas.microsoft.com/office/powerpoint/2010/main" val="2036724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4 Pictures">
    <p:spTree>
      <p:nvGrpSpPr>
        <p:cNvPr id="1" name=""/>
        <p:cNvGrpSpPr/>
        <p:nvPr/>
      </p:nvGrpSpPr>
      <p:grpSpPr>
        <a:xfrm>
          <a:off x="0" y="0"/>
          <a:ext cx="0" cy="0"/>
          <a:chOff x="0" y="0"/>
          <a:chExt cx="0" cy="0"/>
        </a:xfrm>
      </p:grpSpPr>
      <p:sp>
        <p:nvSpPr>
          <p:cNvPr id="2" name="Title 1"/>
          <p:cNvSpPr>
            <a:spLocks noGrp="1"/>
          </p:cNvSpPr>
          <p:nvPr>
            <p:ph type="title"/>
          </p:nvPr>
        </p:nvSpPr>
        <p:spPr>
          <a:xfrm>
            <a:off x="407989" y="373593"/>
            <a:ext cx="11376024" cy="106574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07987" y="1598658"/>
            <a:ext cx="3708401" cy="4608512"/>
          </a:xfrm>
        </p:spPr>
        <p:txBody>
          <a:bodyPr/>
          <a:lstStyle>
            <a:lvl1pPr>
              <a:defRPr>
                <a:solidFill>
                  <a:schemeClr val="tx2">
                    <a:lumMod val="50000"/>
                  </a:schemeClr>
                </a:solidFill>
              </a:defRPr>
            </a:lvl1pPr>
            <a:lvl2pPr>
              <a:lnSpc>
                <a:spcPct val="120000"/>
              </a:lnSpc>
              <a:defRPr/>
            </a:lvl2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0B2981A2-06D5-5F4B-9504-4CD77560E607}"/>
              </a:ext>
            </a:extLst>
          </p:cNvPr>
          <p:cNvSpPr>
            <a:spLocks noGrp="1"/>
          </p:cNvSpPr>
          <p:nvPr>
            <p:ph type="dt" sz="half" idx="14"/>
          </p:nvPr>
        </p:nvSpPr>
        <p:spPr/>
        <p:txBody>
          <a:bodyPr/>
          <a:lstStyle/>
          <a:p>
            <a:r>
              <a:rPr lang="en-US"/>
              <a:t>23 de Septiembre de 2024</a:t>
            </a:r>
            <a:endParaRPr lang="en-US" dirty="0"/>
          </a:p>
        </p:txBody>
      </p:sp>
      <p:sp>
        <p:nvSpPr>
          <p:cNvPr id="8" name="Footer Placeholder 7">
            <a:extLst>
              <a:ext uri="{FF2B5EF4-FFF2-40B4-BE49-F238E27FC236}">
                <a16:creationId xmlns:a16="http://schemas.microsoft.com/office/drawing/2014/main" id="{70F37B2A-B53F-3C4D-BD2B-2DAF3F47C071}"/>
              </a:ext>
            </a:extLst>
          </p:cNvPr>
          <p:cNvSpPr>
            <a:spLocks noGrp="1"/>
          </p:cNvSpPr>
          <p:nvPr>
            <p:ph type="ftr" sz="quarter" idx="15"/>
          </p:nvPr>
        </p:nvSpPr>
        <p:spPr/>
        <p:txBody>
          <a:bodyPr/>
          <a:lstStyle/>
          <a:p>
            <a:r>
              <a:rPr lang="es-ES"/>
              <a:t>Julisa Verdejo Palacios | Defensa de tesis de maestría</a:t>
            </a:r>
            <a:endParaRPr lang="en-US" dirty="0"/>
          </a:p>
        </p:txBody>
      </p:sp>
      <p:sp>
        <p:nvSpPr>
          <p:cNvPr id="10" name="Slide Number Placeholder 9">
            <a:extLst>
              <a:ext uri="{FF2B5EF4-FFF2-40B4-BE49-F238E27FC236}">
                <a16:creationId xmlns:a16="http://schemas.microsoft.com/office/drawing/2014/main" id="{8DD1311B-199C-CA4B-81C4-F7ADC1D9977D}"/>
              </a:ext>
            </a:extLst>
          </p:cNvPr>
          <p:cNvSpPr>
            <a:spLocks noGrp="1"/>
          </p:cNvSpPr>
          <p:nvPr>
            <p:ph type="sldNum" sz="quarter" idx="16"/>
          </p:nvPr>
        </p:nvSpPr>
        <p:spPr/>
        <p:txBody>
          <a:bodyPr/>
          <a:lstStyle/>
          <a:p>
            <a:fld id="{36B5EA5A-BC32-A742-B11B-8E7414D5B535}" type="slidenum">
              <a:rPr lang="en-US" smtClean="0"/>
              <a:pPr/>
              <a:t>‹Nº›</a:t>
            </a:fld>
            <a:endParaRPr lang="en-US" dirty="0"/>
          </a:p>
        </p:txBody>
      </p:sp>
      <p:sp>
        <p:nvSpPr>
          <p:cNvPr id="9" name="Picture Placeholder 5">
            <a:extLst>
              <a:ext uri="{FF2B5EF4-FFF2-40B4-BE49-F238E27FC236}">
                <a16:creationId xmlns:a16="http://schemas.microsoft.com/office/drawing/2014/main" id="{255B7D9F-7313-2F46-8079-FEA6DAA0CF20}"/>
              </a:ext>
            </a:extLst>
          </p:cNvPr>
          <p:cNvSpPr>
            <a:spLocks noGrp="1"/>
          </p:cNvSpPr>
          <p:nvPr>
            <p:ph type="pic" sz="quarter" idx="13" hasCustomPrompt="1"/>
          </p:nvPr>
        </p:nvSpPr>
        <p:spPr>
          <a:xfrm>
            <a:off x="8075613" y="1592263"/>
            <a:ext cx="3708400" cy="2232025"/>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13" name="Picture Placeholder 5">
            <a:extLst>
              <a:ext uri="{FF2B5EF4-FFF2-40B4-BE49-F238E27FC236}">
                <a16:creationId xmlns:a16="http://schemas.microsoft.com/office/drawing/2014/main" id="{AECDCA30-A5C6-3549-9DAD-01819664F157}"/>
              </a:ext>
            </a:extLst>
          </p:cNvPr>
          <p:cNvSpPr>
            <a:spLocks noGrp="1"/>
          </p:cNvSpPr>
          <p:nvPr>
            <p:ph type="pic" sz="quarter" idx="17" hasCustomPrompt="1"/>
          </p:nvPr>
        </p:nvSpPr>
        <p:spPr>
          <a:xfrm>
            <a:off x="8124681" y="3969703"/>
            <a:ext cx="3659332" cy="2232025"/>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14" name="Picture Placeholder 5">
            <a:extLst>
              <a:ext uri="{FF2B5EF4-FFF2-40B4-BE49-F238E27FC236}">
                <a16:creationId xmlns:a16="http://schemas.microsoft.com/office/drawing/2014/main" id="{0332EED6-F049-354D-90C1-2CDBDFEB153D}"/>
              </a:ext>
            </a:extLst>
          </p:cNvPr>
          <p:cNvSpPr>
            <a:spLocks noGrp="1"/>
          </p:cNvSpPr>
          <p:nvPr>
            <p:ph type="pic" sz="quarter" idx="18" hasCustomPrompt="1"/>
          </p:nvPr>
        </p:nvSpPr>
        <p:spPr>
          <a:xfrm>
            <a:off x="4259263" y="1592263"/>
            <a:ext cx="3659332" cy="2232025"/>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15" name="Picture Placeholder 5">
            <a:extLst>
              <a:ext uri="{FF2B5EF4-FFF2-40B4-BE49-F238E27FC236}">
                <a16:creationId xmlns:a16="http://schemas.microsoft.com/office/drawing/2014/main" id="{A46E76A3-B525-534D-9396-8E4D08F06F6A}"/>
              </a:ext>
            </a:extLst>
          </p:cNvPr>
          <p:cNvSpPr>
            <a:spLocks noGrp="1"/>
          </p:cNvSpPr>
          <p:nvPr>
            <p:ph type="pic" sz="quarter" idx="19" hasCustomPrompt="1"/>
          </p:nvPr>
        </p:nvSpPr>
        <p:spPr>
          <a:xfrm>
            <a:off x="4259263" y="3978015"/>
            <a:ext cx="3659332" cy="2232025"/>
          </a:xfrm>
          <a:pattFill prst="lgCheck">
            <a:fgClr>
              <a:schemeClr val="accent4"/>
            </a:fgClr>
            <a:bgClr>
              <a:schemeClr val="bg1"/>
            </a:bgClr>
          </a:pattFill>
        </p:spPr>
        <p:txBody>
          <a:bodyPr anchor="ctr"/>
          <a:lstStyle>
            <a:lvl1pPr algn="ctr">
              <a:defRPr/>
            </a:lvl1pPr>
          </a:lstStyle>
          <a:p>
            <a:r>
              <a:rPr lang="en-US" dirty="0"/>
              <a:t>Drag and drop picture</a:t>
            </a:r>
          </a:p>
        </p:txBody>
      </p:sp>
    </p:spTree>
    <p:extLst>
      <p:ext uri="{BB962C8B-B14F-4D97-AF65-F5344CB8AC3E}">
        <p14:creationId xmlns:p14="http://schemas.microsoft.com/office/powerpoint/2010/main" val="3407050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ubtitles and 2 Pictures ">
    <p:spTree>
      <p:nvGrpSpPr>
        <p:cNvPr id="1" name=""/>
        <p:cNvGrpSpPr/>
        <p:nvPr/>
      </p:nvGrpSpPr>
      <p:grpSpPr>
        <a:xfrm>
          <a:off x="0" y="0"/>
          <a:ext cx="0" cy="0"/>
          <a:chOff x="0" y="0"/>
          <a:chExt cx="0" cy="0"/>
        </a:xfrm>
      </p:grpSpPr>
      <p:sp>
        <p:nvSpPr>
          <p:cNvPr id="2" name="Title 1"/>
          <p:cNvSpPr>
            <a:spLocks noGrp="1"/>
          </p:cNvSpPr>
          <p:nvPr>
            <p:ph type="title"/>
          </p:nvPr>
        </p:nvSpPr>
        <p:spPr>
          <a:xfrm>
            <a:off x="407988" y="365125"/>
            <a:ext cx="11380812" cy="10842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407987" y="1592263"/>
            <a:ext cx="5616575" cy="668337"/>
          </a:xfrm>
        </p:spPr>
        <p:txBody>
          <a:bodyPr anchor="t" anchorCtr="0"/>
          <a:lstStyle>
            <a:lvl1pPr marL="0" indent="0">
              <a:buNone/>
              <a:defRPr sz="24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72200" y="1604966"/>
            <a:ext cx="5616600" cy="655634"/>
          </a:xfrm>
        </p:spPr>
        <p:txBody>
          <a:bodyPr anchor="t" anchorCtr="0"/>
          <a:lstStyle>
            <a:lvl1pPr marL="0" indent="0">
              <a:buNone/>
              <a:defRPr sz="24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Picture Placeholder 10">
            <a:extLst>
              <a:ext uri="{FF2B5EF4-FFF2-40B4-BE49-F238E27FC236}">
                <a16:creationId xmlns:a16="http://schemas.microsoft.com/office/drawing/2014/main" id="{8C125C7E-94FD-9B43-A74A-5A12DA74F2D5}"/>
              </a:ext>
            </a:extLst>
          </p:cNvPr>
          <p:cNvSpPr>
            <a:spLocks noGrp="1"/>
          </p:cNvSpPr>
          <p:nvPr>
            <p:ph type="pic" sz="quarter" idx="13" hasCustomPrompt="1"/>
          </p:nvPr>
        </p:nvSpPr>
        <p:spPr>
          <a:xfrm>
            <a:off x="407988" y="2429405"/>
            <a:ext cx="5616575" cy="3779837"/>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4" name="Date Placeholder 3">
            <a:extLst>
              <a:ext uri="{FF2B5EF4-FFF2-40B4-BE49-F238E27FC236}">
                <a16:creationId xmlns:a16="http://schemas.microsoft.com/office/drawing/2014/main" id="{ED4B0609-1753-094D-A27B-B1604B6E44F9}"/>
              </a:ext>
            </a:extLst>
          </p:cNvPr>
          <p:cNvSpPr>
            <a:spLocks noGrp="1"/>
          </p:cNvSpPr>
          <p:nvPr>
            <p:ph type="dt" sz="half" idx="15"/>
          </p:nvPr>
        </p:nvSpPr>
        <p:spPr/>
        <p:txBody>
          <a:bodyPr/>
          <a:lstStyle/>
          <a:p>
            <a:r>
              <a:rPr lang="en-US"/>
              <a:t>23 de Septiembre de 2024</a:t>
            </a:r>
            <a:endParaRPr lang="en-US" dirty="0"/>
          </a:p>
        </p:txBody>
      </p:sp>
      <p:sp>
        <p:nvSpPr>
          <p:cNvPr id="6" name="Footer Placeholder 5">
            <a:extLst>
              <a:ext uri="{FF2B5EF4-FFF2-40B4-BE49-F238E27FC236}">
                <a16:creationId xmlns:a16="http://schemas.microsoft.com/office/drawing/2014/main" id="{D3380C24-4584-494A-B2E2-7C02911E02E7}"/>
              </a:ext>
            </a:extLst>
          </p:cNvPr>
          <p:cNvSpPr>
            <a:spLocks noGrp="1"/>
          </p:cNvSpPr>
          <p:nvPr>
            <p:ph type="ftr" sz="quarter" idx="16"/>
          </p:nvPr>
        </p:nvSpPr>
        <p:spPr/>
        <p:txBody>
          <a:bodyPr/>
          <a:lstStyle/>
          <a:p>
            <a:r>
              <a:rPr lang="es-ES"/>
              <a:t>Julisa Verdejo Palacios | Defensa de tesis de maestría</a:t>
            </a:r>
            <a:endParaRPr lang="en-US" dirty="0"/>
          </a:p>
        </p:txBody>
      </p:sp>
      <p:sp>
        <p:nvSpPr>
          <p:cNvPr id="10" name="Slide Number Placeholder 9">
            <a:extLst>
              <a:ext uri="{FF2B5EF4-FFF2-40B4-BE49-F238E27FC236}">
                <a16:creationId xmlns:a16="http://schemas.microsoft.com/office/drawing/2014/main" id="{89BEDBAA-E014-4E48-AA09-5D0DC18C0C76}"/>
              </a:ext>
            </a:extLst>
          </p:cNvPr>
          <p:cNvSpPr>
            <a:spLocks noGrp="1"/>
          </p:cNvSpPr>
          <p:nvPr>
            <p:ph type="sldNum" sz="quarter" idx="17"/>
          </p:nvPr>
        </p:nvSpPr>
        <p:spPr/>
        <p:txBody>
          <a:bodyPr/>
          <a:lstStyle/>
          <a:p>
            <a:fld id="{36B5EA5A-BC32-A742-B11B-8E7414D5B535}" type="slidenum">
              <a:rPr lang="en-US" smtClean="0"/>
              <a:pPr/>
              <a:t>‹Nº›</a:t>
            </a:fld>
            <a:endParaRPr lang="en-US" dirty="0"/>
          </a:p>
        </p:txBody>
      </p:sp>
      <p:sp>
        <p:nvSpPr>
          <p:cNvPr id="8" name="Picture Placeholder 7">
            <a:extLst>
              <a:ext uri="{FF2B5EF4-FFF2-40B4-BE49-F238E27FC236}">
                <a16:creationId xmlns:a16="http://schemas.microsoft.com/office/drawing/2014/main" id="{D35BE112-10C7-F548-91D2-DD3128654F33}"/>
              </a:ext>
            </a:extLst>
          </p:cNvPr>
          <p:cNvSpPr>
            <a:spLocks noGrp="1"/>
          </p:cNvSpPr>
          <p:nvPr>
            <p:ph type="pic" sz="quarter" idx="18" hasCustomPrompt="1"/>
          </p:nvPr>
        </p:nvSpPr>
        <p:spPr>
          <a:xfrm>
            <a:off x="6172200" y="2420938"/>
            <a:ext cx="5616575" cy="3779837"/>
          </a:xfrm>
          <a:pattFill prst="lgCheck">
            <a:fgClr>
              <a:schemeClr val="accent4"/>
            </a:fgClr>
            <a:bgClr>
              <a:schemeClr val="bg1"/>
            </a:bgClr>
          </a:pattFill>
        </p:spPr>
        <p:txBody>
          <a:bodyPr anchor="ctr" anchorCtr="0"/>
          <a:lstStyle>
            <a:lvl1pPr algn="ctr">
              <a:defRPr/>
            </a:lvl1pPr>
          </a:lstStyle>
          <a:p>
            <a:r>
              <a:rPr lang="en-GB" dirty="0"/>
              <a:t>Drag and Drop picture</a:t>
            </a:r>
          </a:p>
        </p:txBody>
      </p:sp>
    </p:spTree>
    <p:extLst>
      <p:ext uri="{BB962C8B-B14F-4D97-AF65-F5344CB8AC3E}">
        <p14:creationId xmlns:p14="http://schemas.microsoft.com/office/powerpoint/2010/main" val="2845831817"/>
      </p:ext>
    </p:extLst>
  </p:cSld>
  <p:clrMapOvr>
    <a:masterClrMapping/>
  </p:clrMapOvr>
  <p:extLst>
    <p:ext uri="{DCECCB84-F9BA-43D5-87BE-67443E8EF086}">
      <p15:sldGuideLst xmlns:p15="http://schemas.microsoft.com/office/powerpoint/2012/main">
        <p15:guide id="1" orient="horz" pos="1434">
          <p15:clr>
            <a:srgbClr val="FBAE40"/>
          </p15:clr>
        </p15:guide>
        <p15:guide id="2" orient="horz" pos="152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btitle and 3 Pictures">
    <p:spTree>
      <p:nvGrpSpPr>
        <p:cNvPr id="1" name=""/>
        <p:cNvGrpSpPr/>
        <p:nvPr/>
      </p:nvGrpSpPr>
      <p:grpSpPr>
        <a:xfrm>
          <a:off x="0" y="0"/>
          <a:ext cx="0" cy="0"/>
          <a:chOff x="0" y="0"/>
          <a:chExt cx="0" cy="0"/>
        </a:xfrm>
      </p:grpSpPr>
      <p:sp>
        <p:nvSpPr>
          <p:cNvPr id="2" name="Title 1"/>
          <p:cNvSpPr>
            <a:spLocks noGrp="1"/>
          </p:cNvSpPr>
          <p:nvPr>
            <p:ph type="title"/>
          </p:nvPr>
        </p:nvSpPr>
        <p:spPr>
          <a:xfrm>
            <a:off x="407988" y="365125"/>
            <a:ext cx="11380812" cy="10842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407987" y="1592263"/>
            <a:ext cx="3708401" cy="668337"/>
          </a:xfrm>
        </p:spPr>
        <p:txBody>
          <a:bodyPr anchor="t" anchorCtr="0"/>
          <a:lstStyle>
            <a:lvl1pPr marL="0" indent="0">
              <a:lnSpc>
                <a:spcPct val="100000"/>
              </a:lnSpc>
              <a:spcBef>
                <a:spcPts val="400"/>
              </a:spcBef>
              <a:spcAft>
                <a:spcPts val="0"/>
              </a:spcAft>
              <a:buNone/>
              <a:defRPr sz="21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8075612" y="1604966"/>
            <a:ext cx="3713187" cy="655634"/>
          </a:xfrm>
        </p:spPr>
        <p:txBody>
          <a:bodyPr anchor="t" anchorCtr="0"/>
          <a:lstStyle>
            <a:lvl1pPr marL="0" indent="0">
              <a:spcBef>
                <a:spcPts val="400"/>
              </a:spcBef>
              <a:spcAft>
                <a:spcPts val="0"/>
              </a:spcAft>
              <a:buNone/>
              <a:defRPr sz="24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Picture Placeholder 10">
            <a:extLst>
              <a:ext uri="{FF2B5EF4-FFF2-40B4-BE49-F238E27FC236}">
                <a16:creationId xmlns:a16="http://schemas.microsoft.com/office/drawing/2014/main" id="{8C125C7E-94FD-9B43-A74A-5A12DA74F2D5}"/>
              </a:ext>
            </a:extLst>
          </p:cNvPr>
          <p:cNvSpPr>
            <a:spLocks noGrp="1"/>
          </p:cNvSpPr>
          <p:nvPr>
            <p:ph type="pic" sz="quarter" idx="13" hasCustomPrompt="1"/>
          </p:nvPr>
        </p:nvSpPr>
        <p:spPr>
          <a:xfrm>
            <a:off x="407989" y="2420938"/>
            <a:ext cx="3708400" cy="3779837"/>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13" name="Picture Placeholder 12">
            <a:extLst>
              <a:ext uri="{FF2B5EF4-FFF2-40B4-BE49-F238E27FC236}">
                <a16:creationId xmlns:a16="http://schemas.microsoft.com/office/drawing/2014/main" id="{EC779F7E-9707-2542-A19F-DD09A53038A7}"/>
              </a:ext>
            </a:extLst>
          </p:cNvPr>
          <p:cNvSpPr>
            <a:spLocks noGrp="1"/>
          </p:cNvSpPr>
          <p:nvPr>
            <p:ph type="pic" sz="quarter" idx="14" hasCustomPrompt="1"/>
          </p:nvPr>
        </p:nvSpPr>
        <p:spPr>
          <a:xfrm>
            <a:off x="8075613" y="2416175"/>
            <a:ext cx="3713187" cy="3779837"/>
          </a:xfrm>
          <a:pattFill prst="lgCheck">
            <a:fgClr>
              <a:schemeClr val="accent4"/>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a:buNone/>
              <a:tabLst/>
              <a:defRPr b="1"/>
            </a:lvl1pPr>
          </a:lstStyle>
          <a:p>
            <a:r>
              <a:rPr lang="en-US"/>
              <a:t>Drag and Drop picture</a:t>
            </a:r>
            <a:endParaRPr lang="en-US" dirty="0"/>
          </a:p>
        </p:txBody>
      </p:sp>
      <p:sp>
        <p:nvSpPr>
          <p:cNvPr id="10" name="Text Placeholder 2">
            <a:extLst>
              <a:ext uri="{FF2B5EF4-FFF2-40B4-BE49-F238E27FC236}">
                <a16:creationId xmlns:a16="http://schemas.microsoft.com/office/drawing/2014/main" id="{86494478-3D3E-894B-9652-AD035750548C}"/>
              </a:ext>
            </a:extLst>
          </p:cNvPr>
          <p:cNvSpPr>
            <a:spLocks noGrp="1"/>
          </p:cNvSpPr>
          <p:nvPr>
            <p:ph type="body" idx="15"/>
          </p:nvPr>
        </p:nvSpPr>
        <p:spPr>
          <a:xfrm>
            <a:off x="4253846" y="1601227"/>
            <a:ext cx="3708401" cy="668337"/>
          </a:xfrm>
        </p:spPr>
        <p:txBody>
          <a:bodyPr anchor="t" anchorCtr="0"/>
          <a:lstStyle>
            <a:lvl1pPr marL="0" indent="0">
              <a:spcBef>
                <a:spcPts val="400"/>
              </a:spcBef>
              <a:spcAft>
                <a:spcPts val="0"/>
              </a:spcAft>
              <a:buNone/>
              <a:defRPr sz="21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Picture Placeholder 10">
            <a:extLst>
              <a:ext uri="{FF2B5EF4-FFF2-40B4-BE49-F238E27FC236}">
                <a16:creationId xmlns:a16="http://schemas.microsoft.com/office/drawing/2014/main" id="{CF540559-B2D9-2E46-A3D6-32F0B01F69A5}"/>
              </a:ext>
            </a:extLst>
          </p:cNvPr>
          <p:cNvSpPr>
            <a:spLocks noGrp="1"/>
          </p:cNvSpPr>
          <p:nvPr>
            <p:ph type="pic" sz="quarter" idx="16" hasCustomPrompt="1"/>
          </p:nvPr>
        </p:nvSpPr>
        <p:spPr>
          <a:xfrm>
            <a:off x="4253848" y="2429902"/>
            <a:ext cx="3708400" cy="3779837"/>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4" name="Date Placeholder 3">
            <a:extLst>
              <a:ext uri="{FF2B5EF4-FFF2-40B4-BE49-F238E27FC236}">
                <a16:creationId xmlns:a16="http://schemas.microsoft.com/office/drawing/2014/main" id="{E485D2BF-D955-984C-BC88-5F6A8BCB9E71}"/>
              </a:ext>
            </a:extLst>
          </p:cNvPr>
          <p:cNvSpPr>
            <a:spLocks noGrp="1"/>
          </p:cNvSpPr>
          <p:nvPr>
            <p:ph type="dt" sz="half" idx="17"/>
          </p:nvPr>
        </p:nvSpPr>
        <p:spPr/>
        <p:txBody>
          <a:bodyPr/>
          <a:lstStyle/>
          <a:p>
            <a:r>
              <a:rPr lang="en-US"/>
              <a:t>23 de Septiembre de 2024</a:t>
            </a:r>
            <a:endParaRPr lang="en-US" dirty="0"/>
          </a:p>
        </p:txBody>
      </p:sp>
      <p:sp>
        <p:nvSpPr>
          <p:cNvPr id="6" name="Footer Placeholder 5">
            <a:extLst>
              <a:ext uri="{FF2B5EF4-FFF2-40B4-BE49-F238E27FC236}">
                <a16:creationId xmlns:a16="http://schemas.microsoft.com/office/drawing/2014/main" id="{26EC0286-4FA5-DB4D-961C-C9035150A22E}"/>
              </a:ext>
            </a:extLst>
          </p:cNvPr>
          <p:cNvSpPr>
            <a:spLocks noGrp="1"/>
          </p:cNvSpPr>
          <p:nvPr>
            <p:ph type="ftr" sz="quarter" idx="18"/>
          </p:nvPr>
        </p:nvSpPr>
        <p:spPr/>
        <p:txBody>
          <a:bodyPr/>
          <a:lstStyle/>
          <a:p>
            <a:r>
              <a:rPr lang="es-ES"/>
              <a:t>Julisa Verdejo Palacios | Defensa de tesis de maestría</a:t>
            </a:r>
            <a:endParaRPr lang="en-US" dirty="0"/>
          </a:p>
        </p:txBody>
      </p:sp>
      <p:sp>
        <p:nvSpPr>
          <p:cNvPr id="14" name="Slide Number Placeholder 13">
            <a:extLst>
              <a:ext uri="{FF2B5EF4-FFF2-40B4-BE49-F238E27FC236}">
                <a16:creationId xmlns:a16="http://schemas.microsoft.com/office/drawing/2014/main" id="{D3A103EE-A109-9549-821B-7193CDF3E17F}"/>
              </a:ext>
            </a:extLst>
          </p:cNvPr>
          <p:cNvSpPr>
            <a:spLocks noGrp="1"/>
          </p:cNvSpPr>
          <p:nvPr>
            <p:ph type="sldNum" sz="quarter" idx="19"/>
          </p:nvPr>
        </p:nvSpPr>
        <p:spPr/>
        <p:txBody>
          <a:bodyPr/>
          <a:lstStyle/>
          <a:p>
            <a:fld id="{36B5EA5A-BC32-A742-B11B-8E7414D5B535}" type="slidenum">
              <a:rPr lang="en-US" smtClean="0"/>
              <a:pPr/>
              <a:t>‹Nº›</a:t>
            </a:fld>
            <a:endParaRPr lang="en-US" dirty="0"/>
          </a:p>
        </p:txBody>
      </p:sp>
    </p:spTree>
    <p:extLst>
      <p:ext uri="{BB962C8B-B14F-4D97-AF65-F5344CB8AC3E}">
        <p14:creationId xmlns:p14="http://schemas.microsoft.com/office/powerpoint/2010/main" val="2201835388"/>
      </p:ext>
    </p:extLst>
  </p:cSld>
  <p:clrMapOvr>
    <a:masterClrMapping/>
  </p:clrMapOvr>
  <p:extLst>
    <p:ext uri="{DCECCB84-F9BA-43D5-87BE-67443E8EF086}">
      <p15:sldGuideLst xmlns:p15="http://schemas.microsoft.com/office/powerpoint/2012/main">
        <p15:guide id="1" orient="horz" pos="1434">
          <p15:clr>
            <a:srgbClr val="FBAE40"/>
          </p15:clr>
        </p15:guide>
        <p15:guide id="2" orient="horz" pos="152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3 Pictures with boxes">
    <p:spTree>
      <p:nvGrpSpPr>
        <p:cNvPr id="1" name=""/>
        <p:cNvGrpSpPr/>
        <p:nvPr/>
      </p:nvGrpSpPr>
      <p:grpSpPr>
        <a:xfrm>
          <a:off x="0" y="0"/>
          <a:ext cx="0" cy="0"/>
          <a:chOff x="0" y="0"/>
          <a:chExt cx="0" cy="0"/>
        </a:xfrm>
      </p:grpSpPr>
      <p:sp>
        <p:nvSpPr>
          <p:cNvPr id="2" name="Title 1"/>
          <p:cNvSpPr>
            <a:spLocks noGrp="1"/>
          </p:cNvSpPr>
          <p:nvPr>
            <p:ph type="title"/>
          </p:nvPr>
        </p:nvSpPr>
        <p:spPr>
          <a:xfrm>
            <a:off x="407988" y="365125"/>
            <a:ext cx="11380812" cy="1084263"/>
          </a:xfrm>
        </p:spPr>
        <p:txBody>
          <a:bodyPr/>
          <a:lstStyle/>
          <a:p>
            <a:r>
              <a:rPr lang="en-US"/>
              <a:t>Click to edit Master title style</a:t>
            </a:r>
            <a:endParaRPr lang="en-US" dirty="0"/>
          </a:p>
        </p:txBody>
      </p:sp>
      <p:sp>
        <p:nvSpPr>
          <p:cNvPr id="10" name="Text Placeholder 2">
            <a:extLst>
              <a:ext uri="{FF2B5EF4-FFF2-40B4-BE49-F238E27FC236}">
                <a16:creationId xmlns:a16="http://schemas.microsoft.com/office/drawing/2014/main" id="{86494478-3D3E-894B-9652-AD035750548C}"/>
              </a:ext>
            </a:extLst>
          </p:cNvPr>
          <p:cNvSpPr>
            <a:spLocks noGrp="1"/>
          </p:cNvSpPr>
          <p:nvPr>
            <p:ph type="body" idx="15"/>
          </p:nvPr>
        </p:nvSpPr>
        <p:spPr>
          <a:xfrm>
            <a:off x="4116386" y="1601376"/>
            <a:ext cx="3960000" cy="1131215"/>
          </a:xfrm>
          <a:solidFill>
            <a:schemeClr val="tx1"/>
          </a:solidFill>
          <a:ln>
            <a:noFill/>
          </a:ln>
        </p:spPr>
        <p:txBody>
          <a:bodyPr lIns="36000" tIns="36000" rIns="36000" bIns="36000" anchor="ctr" anchorCtr="0"/>
          <a:lstStyle>
            <a:lvl1pPr marL="0" indent="0" algn="ctr">
              <a:spcBef>
                <a:spcPts val="0"/>
              </a:spcBef>
              <a:spcAft>
                <a:spcPts val="0"/>
              </a:spcAft>
              <a:buNone/>
              <a:defRPr sz="21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Picture Placeholder 10">
            <a:extLst>
              <a:ext uri="{FF2B5EF4-FFF2-40B4-BE49-F238E27FC236}">
                <a16:creationId xmlns:a16="http://schemas.microsoft.com/office/drawing/2014/main" id="{CF540559-B2D9-2E46-A3D6-32F0B01F69A5}"/>
              </a:ext>
            </a:extLst>
          </p:cNvPr>
          <p:cNvSpPr>
            <a:spLocks noGrp="1"/>
          </p:cNvSpPr>
          <p:nvPr>
            <p:ph type="pic" sz="quarter" idx="16" hasCustomPrompt="1"/>
          </p:nvPr>
        </p:nvSpPr>
        <p:spPr>
          <a:xfrm>
            <a:off x="4116386" y="2732442"/>
            <a:ext cx="3959225" cy="3477297"/>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4" name="Date Placeholder 3">
            <a:extLst>
              <a:ext uri="{FF2B5EF4-FFF2-40B4-BE49-F238E27FC236}">
                <a16:creationId xmlns:a16="http://schemas.microsoft.com/office/drawing/2014/main" id="{E485D2BF-D955-984C-BC88-5F6A8BCB9E71}"/>
              </a:ext>
            </a:extLst>
          </p:cNvPr>
          <p:cNvSpPr>
            <a:spLocks noGrp="1"/>
          </p:cNvSpPr>
          <p:nvPr>
            <p:ph type="dt" sz="half" idx="17"/>
          </p:nvPr>
        </p:nvSpPr>
        <p:spPr/>
        <p:txBody>
          <a:bodyPr/>
          <a:lstStyle/>
          <a:p>
            <a:r>
              <a:rPr lang="en-US"/>
              <a:t>23 de Septiembre de 2024</a:t>
            </a:r>
            <a:endParaRPr lang="en-US" dirty="0"/>
          </a:p>
        </p:txBody>
      </p:sp>
      <p:sp>
        <p:nvSpPr>
          <p:cNvPr id="6" name="Footer Placeholder 5">
            <a:extLst>
              <a:ext uri="{FF2B5EF4-FFF2-40B4-BE49-F238E27FC236}">
                <a16:creationId xmlns:a16="http://schemas.microsoft.com/office/drawing/2014/main" id="{26EC0286-4FA5-DB4D-961C-C9035150A22E}"/>
              </a:ext>
            </a:extLst>
          </p:cNvPr>
          <p:cNvSpPr>
            <a:spLocks noGrp="1"/>
          </p:cNvSpPr>
          <p:nvPr>
            <p:ph type="ftr" sz="quarter" idx="18"/>
          </p:nvPr>
        </p:nvSpPr>
        <p:spPr/>
        <p:txBody>
          <a:bodyPr/>
          <a:lstStyle/>
          <a:p>
            <a:r>
              <a:rPr lang="es-ES"/>
              <a:t>Julisa Verdejo Palacios | Defensa de tesis de maestría</a:t>
            </a:r>
            <a:endParaRPr lang="en-US" dirty="0"/>
          </a:p>
        </p:txBody>
      </p:sp>
      <p:sp>
        <p:nvSpPr>
          <p:cNvPr id="14" name="Slide Number Placeholder 13">
            <a:extLst>
              <a:ext uri="{FF2B5EF4-FFF2-40B4-BE49-F238E27FC236}">
                <a16:creationId xmlns:a16="http://schemas.microsoft.com/office/drawing/2014/main" id="{D3A103EE-A109-9549-821B-7193CDF3E17F}"/>
              </a:ext>
            </a:extLst>
          </p:cNvPr>
          <p:cNvSpPr>
            <a:spLocks noGrp="1"/>
          </p:cNvSpPr>
          <p:nvPr>
            <p:ph type="sldNum" sz="quarter" idx="19"/>
          </p:nvPr>
        </p:nvSpPr>
        <p:spPr/>
        <p:txBody>
          <a:bodyPr/>
          <a:lstStyle/>
          <a:p>
            <a:fld id="{36B5EA5A-BC32-A742-B11B-8E7414D5B535}" type="slidenum">
              <a:rPr lang="en-US" smtClean="0"/>
              <a:pPr/>
              <a:t>‹Nº›</a:t>
            </a:fld>
            <a:endParaRPr lang="en-US" dirty="0"/>
          </a:p>
        </p:txBody>
      </p:sp>
      <p:sp>
        <p:nvSpPr>
          <p:cNvPr id="15" name="Text Placeholder 2">
            <a:extLst>
              <a:ext uri="{FF2B5EF4-FFF2-40B4-BE49-F238E27FC236}">
                <a16:creationId xmlns:a16="http://schemas.microsoft.com/office/drawing/2014/main" id="{F0E95B09-A858-4A4A-B159-8C5B917D41E5}"/>
              </a:ext>
            </a:extLst>
          </p:cNvPr>
          <p:cNvSpPr>
            <a:spLocks noGrp="1"/>
          </p:cNvSpPr>
          <p:nvPr>
            <p:ph type="body" idx="20"/>
          </p:nvPr>
        </p:nvSpPr>
        <p:spPr>
          <a:xfrm>
            <a:off x="3275" y="5078524"/>
            <a:ext cx="3960000" cy="1131215"/>
          </a:xfrm>
          <a:solidFill>
            <a:schemeClr val="tx1"/>
          </a:solidFill>
          <a:ln>
            <a:noFill/>
          </a:ln>
        </p:spPr>
        <p:txBody>
          <a:bodyPr lIns="36000" tIns="36000" rIns="36000" bIns="36000" anchor="ctr" anchorCtr="0"/>
          <a:lstStyle>
            <a:lvl1pPr marL="0" indent="0" algn="ctr">
              <a:spcBef>
                <a:spcPts val="0"/>
              </a:spcBef>
              <a:spcAft>
                <a:spcPts val="0"/>
              </a:spcAft>
              <a:buNone/>
              <a:defRPr sz="21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Picture Placeholder 10">
            <a:extLst>
              <a:ext uri="{FF2B5EF4-FFF2-40B4-BE49-F238E27FC236}">
                <a16:creationId xmlns:a16="http://schemas.microsoft.com/office/drawing/2014/main" id="{2FF76D54-8841-EA4B-B514-DFCE90D05C81}"/>
              </a:ext>
            </a:extLst>
          </p:cNvPr>
          <p:cNvSpPr>
            <a:spLocks noGrp="1"/>
          </p:cNvSpPr>
          <p:nvPr>
            <p:ph type="pic" sz="quarter" idx="21" hasCustomPrompt="1"/>
          </p:nvPr>
        </p:nvSpPr>
        <p:spPr>
          <a:xfrm>
            <a:off x="4050" y="1601376"/>
            <a:ext cx="3959225" cy="3477297"/>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17" name="Text Placeholder 2">
            <a:extLst>
              <a:ext uri="{FF2B5EF4-FFF2-40B4-BE49-F238E27FC236}">
                <a16:creationId xmlns:a16="http://schemas.microsoft.com/office/drawing/2014/main" id="{DED6363A-4107-5A4F-9E1E-0E88F802ABE9}"/>
              </a:ext>
            </a:extLst>
          </p:cNvPr>
          <p:cNvSpPr>
            <a:spLocks noGrp="1"/>
          </p:cNvSpPr>
          <p:nvPr>
            <p:ph type="body" idx="22"/>
          </p:nvPr>
        </p:nvSpPr>
        <p:spPr>
          <a:xfrm>
            <a:off x="8232388" y="5078524"/>
            <a:ext cx="3960000" cy="1131215"/>
          </a:xfrm>
          <a:solidFill>
            <a:schemeClr val="tx1"/>
          </a:solidFill>
          <a:ln>
            <a:noFill/>
          </a:ln>
        </p:spPr>
        <p:txBody>
          <a:bodyPr lIns="36000" tIns="36000" rIns="36000" bIns="36000" anchor="ctr" anchorCtr="0"/>
          <a:lstStyle>
            <a:lvl1pPr marL="0" indent="0" algn="ctr">
              <a:spcBef>
                <a:spcPts val="0"/>
              </a:spcBef>
              <a:spcAft>
                <a:spcPts val="0"/>
              </a:spcAft>
              <a:buNone/>
              <a:defRPr sz="21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Picture Placeholder 10">
            <a:extLst>
              <a:ext uri="{FF2B5EF4-FFF2-40B4-BE49-F238E27FC236}">
                <a16:creationId xmlns:a16="http://schemas.microsoft.com/office/drawing/2014/main" id="{91039F33-9CD5-004A-9F94-52D16B2EB081}"/>
              </a:ext>
            </a:extLst>
          </p:cNvPr>
          <p:cNvSpPr>
            <a:spLocks noGrp="1"/>
          </p:cNvSpPr>
          <p:nvPr>
            <p:ph type="pic" sz="quarter" idx="23" hasCustomPrompt="1"/>
          </p:nvPr>
        </p:nvSpPr>
        <p:spPr>
          <a:xfrm>
            <a:off x="8232388" y="1601376"/>
            <a:ext cx="3959225" cy="3477297"/>
          </a:xfrm>
          <a:pattFill prst="lgCheck">
            <a:fgClr>
              <a:schemeClr val="accent4"/>
            </a:fgClr>
            <a:bgClr>
              <a:schemeClr val="bg1"/>
            </a:bgClr>
          </a:pattFill>
        </p:spPr>
        <p:txBody>
          <a:bodyPr anchor="ctr"/>
          <a:lstStyle>
            <a:lvl1pPr algn="ctr">
              <a:defRPr/>
            </a:lvl1pPr>
          </a:lstStyle>
          <a:p>
            <a:r>
              <a:rPr lang="en-US" dirty="0"/>
              <a:t>Drag and Drop picture</a:t>
            </a:r>
          </a:p>
        </p:txBody>
      </p:sp>
    </p:spTree>
    <p:extLst>
      <p:ext uri="{BB962C8B-B14F-4D97-AF65-F5344CB8AC3E}">
        <p14:creationId xmlns:p14="http://schemas.microsoft.com/office/powerpoint/2010/main" val="3550207374"/>
      </p:ext>
    </p:extLst>
  </p:cSld>
  <p:clrMapOvr>
    <a:masterClrMapping/>
  </p:clrMapOvr>
  <p:extLst>
    <p:ext uri="{DCECCB84-F9BA-43D5-87BE-67443E8EF086}">
      <p15:sldGuideLst xmlns:p15="http://schemas.microsoft.com/office/powerpoint/2012/main">
        <p15:guide id="1" orient="horz" pos="1434">
          <p15:clr>
            <a:srgbClr val="FBAE40"/>
          </p15:clr>
        </p15:guide>
        <p15:guide id="2" orient="horz" pos="152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Horizontal and texts">
    <p:spTree>
      <p:nvGrpSpPr>
        <p:cNvPr id="1" name=""/>
        <p:cNvGrpSpPr/>
        <p:nvPr/>
      </p:nvGrpSpPr>
      <p:grpSpPr>
        <a:xfrm>
          <a:off x="0" y="0"/>
          <a:ext cx="0" cy="0"/>
          <a:chOff x="0" y="0"/>
          <a:chExt cx="0" cy="0"/>
        </a:xfrm>
      </p:grpSpPr>
      <p:sp>
        <p:nvSpPr>
          <p:cNvPr id="2" name="Title 1"/>
          <p:cNvSpPr>
            <a:spLocks noGrp="1"/>
          </p:cNvSpPr>
          <p:nvPr>
            <p:ph type="title"/>
          </p:nvPr>
        </p:nvSpPr>
        <p:spPr>
          <a:xfrm>
            <a:off x="407988" y="365125"/>
            <a:ext cx="11380812" cy="1084263"/>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8C125C7E-94FD-9B43-A74A-5A12DA74F2D5}"/>
              </a:ext>
            </a:extLst>
          </p:cNvPr>
          <p:cNvSpPr>
            <a:spLocks noGrp="1"/>
          </p:cNvSpPr>
          <p:nvPr>
            <p:ph type="pic" sz="quarter" idx="13" hasCustomPrompt="1"/>
          </p:nvPr>
        </p:nvSpPr>
        <p:spPr>
          <a:xfrm>
            <a:off x="412776" y="1592263"/>
            <a:ext cx="11376024" cy="2563906"/>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6" name="Text Placeholder 5">
            <a:extLst>
              <a:ext uri="{FF2B5EF4-FFF2-40B4-BE49-F238E27FC236}">
                <a16:creationId xmlns:a16="http://schemas.microsoft.com/office/drawing/2014/main" id="{FB7AFC8C-E604-7447-B130-D845972B5A81}"/>
              </a:ext>
            </a:extLst>
          </p:cNvPr>
          <p:cNvSpPr>
            <a:spLocks noGrp="1"/>
          </p:cNvSpPr>
          <p:nvPr>
            <p:ph type="body" sz="quarter" idx="14"/>
          </p:nvPr>
        </p:nvSpPr>
        <p:spPr>
          <a:xfrm>
            <a:off x="407989" y="4294188"/>
            <a:ext cx="3708400" cy="1906587"/>
          </a:xfrm>
        </p:spPr>
        <p:txBody>
          <a:bodyPr/>
          <a:lstStyle/>
          <a:p>
            <a:pPr lvl="0"/>
            <a:r>
              <a:rPr lang="en-US"/>
              <a:t>Click to edit Master text styles</a:t>
            </a:r>
          </a:p>
          <a:p>
            <a:pPr lvl="1"/>
            <a:r>
              <a:rPr lang="en-US"/>
              <a:t>Second level</a:t>
            </a:r>
          </a:p>
          <a:p>
            <a:pPr lvl="2"/>
            <a:r>
              <a:rPr lang="en-US"/>
              <a:t>Third level</a:t>
            </a:r>
          </a:p>
        </p:txBody>
      </p:sp>
      <p:sp>
        <p:nvSpPr>
          <p:cNvPr id="14" name="Text Placeholder 5">
            <a:extLst>
              <a:ext uri="{FF2B5EF4-FFF2-40B4-BE49-F238E27FC236}">
                <a16:creationId xmlns:a16="http://schemas.microsoft.com/office/drawing/2014/main" id="{3933DD4F-F84F-4A45-A378-099F8963A574}"/>
              </a:ext>
            </a:extLst>
          </p:cNvPr>
          <p:cNvSpPr>
            <a:spLocks noGrp="1"/>
          </p:cNvSpPr>
          <p:nvPr>
            <p:ph type="body" sz="quarter" idx="15"/>
          </p:nvPr>
        </p:nvSpPr>
        <p:spPr>
          <a:xfrm>
            <a:off x="4267201" y="4294188"/>
            <a:ext cx="3665537" cy="1906587"/>
          </a:xfrm>
        </p:spPr>
        <p:txBody>
          <a:bodyPr/>
          <a:lstStyle/>
          <a:p>
            <a:pPr lvl="0"/>
            <a:r>
              <a:rPr lang="en-US"/>
              <a:t>Click to edit Master text styles</a:t>
            </a:r>
          </a:p>
          <a:p>
            <a:pPr lvl="1"/>
            <a:r>
              <a:rPr lang="en-US"/>
              <a:t>Second level</a:t>
            </a:r>
          </a:p>
          <a:p>
            <a:pPr lvl="2"/>
            <a:r>
              <a:rPr lang="en-US"/>
              <a:t>Third level</a:t>
            </a:r>
          </a:p>
        </p:txBody>
      </p:sp>
      <p:sp>
        <p:nvSpPr>
          <p:cNvPr id="3" name="Date Placeholder 2">
            <a:extLst>
              <a:ext uri="{FF2B5EF4-FFF2-40B4-BE49-F238E27FC236}">
                <a16:creationId xmlns:a16="http://schemas.microsoft.com/office/drawing/2014/main" id="{E423D880-B3D6-7548-AFF1-D644AAD7B366}"/>
              </a:ext>
            </a:extLst>
          </p:cNvPr>
          <p:cNvSpPr>
            <a:spLocks noGrp="1"/>
          </p:cNvSpPr>
          <p:nvPr>
            <p:ph type="dt" sz="half" idx="16"/>
          </p:nvPr>
        </p:nvSpPr>
        <p:spPr/>
        <p:txBody>
          <a:bodyPr/>
          <a:lstStyle/>
          <a:p>
            <a:r>
              <a:rPr lang="en-US"/>
              <a:t>23 de Septiembre de 2024</a:t>
            </a:r>
            <a:endParaRPr lang="en-US" dirty="0"/>
          </a:p>
        </p:txBody>
      </p:sp>
      <p:sp>
        <p:nvSpPr>
          <p:cNvPr id="4" name="Footer Placeholder 3">
            <a:extLst>
              <a:ext uri="{FF2B5EF4-FFF2-40B4-BE49-F238E27FC236}">
                <a16:creationId xmlns:a16="http://schemas.microsoft.com/office/drawing/2014/main" id="{62487D45-A6BD-6040-8ECE-F9608F53134E}"/>
              </a:ext>
            </a:extLst>
          </p:cNvPr>
          <p:cNvSpPr>
            <a:spLocks noGrp="1"/>
          </p:cNvSpPr>
          <p:nvPr>
            <p:ph type="ftr" sz="quarter" idx="17"/>
          </p:nvPr>
        </p:nvSpPr>
        <p:spPr/>
        <p:txBody>
          <a:bodyPr/>
          <a:lstStyle/>
          <a:p>
            <a:r>
              <a:rPr lang="es-ES"/>
              <a:t>Julisa Verdejo Palacios | Defensa de tesis de maestría</a:t>
            </a:r>
            <a:endParaRPr lang="en-US" dirty="0"/>
          </a:p>
        </p:txBody>
      </p:sp>
      <p:sp>
        <p:nvSpPr>
          <p:cNvPr id="5" name="Slide Number Placeholder 4">
            <a:extLst>
              <a:ext uri="{FF2B5EF4-FFF2-40B4-BE49-F238E27FC236}">
                <a16:creationId xmlns:a16="http://schemas.microsoft.com/office/drawing/2014/main" id="{381D3D89-638E-6949-858F-F83F83B33D28}"/>
              </a:ext>
            </a:extLst>
          </p:cNvPr>
          <p:cNvSpPr>
            <a:spLocks noGrp="1"/>
          </p:cNvSpPr>
          <p:nvPr>
            <p:ph type="sldNum" sz="quarter" idx="18"/>
          </p:nvPr>
        </p:nvSpPr>
        <p:spPr/>
        <p:txBody>
          <a:bodyPr/>
          <a:lstStyle/>
          <a:p>
            <a:fld id="{36B5EA5A-BC32-A742-B11B-8E7414D5B535}" type="slidenum">
              <a:rPr lang="en-US" smtClean="0"/>
              <a:pPr/>
              <a:t>‹Nº›</a:t>
            </a:fld>
            <a:endParaRPr lang="en-US" dirty="0"/>
          </a:p>
        </p:txBody>
      </p:sp>
      <p:sp>
        <p:nvSpPr>
          <p:cNvPr id="9" name="Text Placeholder 5">
            <a:extLst>
              <a:ext uri="{FF2B5EF4-FFF2-40B4-BE49-F238E27FC236}">
                <a16:creationId xmlns:a16="http://schemas.microsoft.com/office/drawing/2014/main" id="{6A3085A2-8BF3-9742-B023-7524E7B1C8EB}"/>
              </a:ext>
            </a:extLst>
          </p:cNvPr>
          <p:cNvSpPr>
            <a:spLocks noGrp="1"/>
          </p:cNvSpPr>
          <p:nvPr>
            <p:ph type="body" sz="quarter" idx="19"/>
          </p:nvPr>
        </p:nvSpPr>
        <p:spPr>
          <a:xfrm>
            <a:off x="8085668" y="4294188"/>
            <a:ext cx="3703132" cy="1906587"/>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5685515"/>
      </p:ext>
    </p:extLst>
  </p:cSld>
  <p:clrMapOvr>
    <a:masterClrMapping/>
  </p:clrMapOvr>
  <p:extLst>
    <p:ext uri="{DCECCB84-F9BA-43D5-87BE-67443E8EF086}">
      <p15:sldGuideLst xmlns:p15="http://schemas.microsoft.com/office/powerpoint/2012/main">
        <p15:guide id="1" orient="horz" pos="1434">
          <p15:clr>
            <a:srgbClr val="FBAE40"/>
          </p15:clr>
        </p15:guide>
        <p15:guide id="2" orient="horz" pos="152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Horizontal and text in boxes">
    <p:spTree>
      <p:nvGrpSpPr>
        <p:cNvPr id="1" name=""/>
        <p:cNvGrpSpPr/>
        <p:nvPr/>
      </p:nvGrpSpPr>
      <p:grpSpPr>
        <a:xfrm>
          <a:off x="0" y="0"/>
          <a:ext cx="0" cy="0"/>
          <a:chOff x="0" y="0"/>
          <a:chExt cx="0" cy="0"/>
        </a:xfrm>
      </p:grpSpPr>
      <p:sp>
        <p:nvSpPr>
          <p:cNvPr id="2" name="Title 1"/>
          <p:cNvSpPr>
            <a:spLocks noGrp="1"/>
          </p:cNvSpPr>
          <p:nvPr>
            <p:ph type="title"/>
          </p:nvPr>
        </p:nvSpPr>
        <p:spPr>
          <a:xfrm>
            <a:off x="407988" y="365125"/>
            <a:ext cx="11380812" cy="1084263"/>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8C125C7E-94FD-9B43-A74A-5A12DA74F2D5}"/>
              </a:ext>
            </a:extLst>
          </p:cNvPr>
          <p:cNvSpPr>
            <a:spLocks noGrp="1"/>
          </p:cNvSpPr>
          <p:nvPr>
            <p:ph type="pic" sz="quarter" idx="13" hasCustomPrompt="1"/>
          </p:nvPr>
        </p:nvSpPr>
        <p:spPr>
          <a:xfrm>
            <a:off x="0" y="1592263"/>
            <a:ext cx="12192000" cy="2945870"/>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6" name="Text Placeholder 5">
            <a:extLst>
              <a:ext uri="{FF2B5EF4-FFF2-40B4-BE49-F238E27FC236}">
                <a16:creationId xmlns:a16="http://schemas.microsoft.com/office/drawing/2014/main" id="{FB7AFC8C-E604-7447-B130-D845972B5A81}"/>
              </a:ext>
            </a:extLst>
          </p:cNvPr>
          <p:cNvSpPr>
            <a:spLocks noGrp="1"/>
          </p:cNvSpPr>
          <p:nvPr>
            <p:ph type="body" sz="quarter" idx="14"/>
          </p:nvPr>
        </p:nvSpPr>
        <p:spPr>
          <a:xfrm>
            <a:off x="407989" y="4294188"/>
            <a:ext cx="3708400" cy="1906587"/>
          </a:xfrm>
          <a:solidFill>
            <a:schemeClr val="tx1"/>
          </a:solidFill>
        </p:spPr>
        <p:txBody>
          <a:bodyPr tIns="72000"/>
          <a:lstStyle>
            <a:lvl1pPr algn="ctr">
              <a:defRPr>
                <a:solidFill>
                  <a:schemeClr val="bg2"/>
                </a:solidFill>
              </a:defRPr>
            </a:lvl1pPr>
            <a:lvl2pPr algn="ctr">
              <a:defRPr>
                <a:solidFill>
                  <a:schemeClr val="bg2"/>
                </a:solidFill>
              </a:defRPr>
            </a:lvl2pPr>
            <a:lvl3pPr algn="ctr">
              <a:defRPr>
                <a:solidFill>
                  <a:schemeClr val="bg2"/>
                </a:solidFill>
              </a:defRPr>
            </a:lvl3pPr>
          </a:lstStyle>
          <a:p>
            <a:pPr lvl="0"/>
            <a:r>
              <a:rPr lang="en-US"/>
              <a:t>Click to edit Master text styles</a:t>
            </a:r>
          </a:p>
          <a:p>
            <a:pPr lvl="1"/>
            <a:r>
              <a:rPr lang="en-US"/>
              <a:t>Second level</a:t>
            </a:r>
          </a:p>
          <a:p>
            <a:pPr lvl="2"/>
            <a:r>
              <a:rPr lang="en-US"/>
              <a:t>Third level</a:t>
            </a:r>
          </a:p>
        </p:txBody>
      </p:sp>
      <p:sp>
        <p:nvSpPr>
          <p:cNvPr id="14" name="Text Placeholder 5">
            <a:extLst>
              <a:ext uri="{FF2B5EF4-FFF2-40B4-BE49-F238E27FC236}">
                <a16:creationId xmlns:a16="http://schemas.microsoft.com/office/drawing/2014/main" id="{3933DD4F-F84F-4A45-A378-099F8963A574}"/>
              </a:ext>
            </a:extLst>
          </p:cNvPr>
          <p:cNvSpPr>
            <a:spLocks noGrp="1"/>
          </p:cNvSpPr>
          <p:nvPr>
            <p:ph type="body" sz="quarter" idx="15"/>
          </p:nvPr>
        </p:nvSpPr>
        <p:spPr>
          <a:xfrm>
            <a:off x="4267201" y="4294188"/>
            <a:ext cx="3665537" cy="1906587"/>
          </a:xfrm>
          <a:solidFill>
            <a:schemeClr val="tx1"/>
          </a:solidFill>
        </p:spPr>
        <p:txBody>
          <a:bodyPr tIns="72000"/>
          <a:lstStyle>
            <a:lvl1pPr algn="ctr">
              <a:defRPr>
                <a:solidFill>
                  <a:schemeClr val="bg2"/>
                </a:solidFill>
              </a:defRPr>
            </a:lvl1pPr>
            <a:lvl2pPr algn="ctr">
              <a:defRPr>
                <a:solidFill>
                  <a:schemeClr val="bg2"/>
                </a:solidFill>
              </a:defRPr>
            </a:lvl2pPr>
            <a:lvl3pPr algn="ctr">
              <a:defRPr>
                <a:solidFill>
                  <a:schemeClr val="bg2"/>
                </a:solidFill>
              </a:defRPr>
            </a:lvl3pPr>
          </a:lstStyle>
          <a:p>
            <a:pPr lvl="0"/>
            <a:r>
              <a:rPr lang="en-US"/>
              <a:t>Click to edit Master text styles</a:t>
            </a:r>
          </a:p>
          <a:p>
            <a:pPr lvl="1"/>
            <a:r>
              <a:rPr lang="en-US"/>
              <a:t>Second level</a:t>
            </a:r>
          </a:p>
          <a:p>
            <a:pPr lvl="2"/>
            <a:r>
              <a:rPr lang="en-US"/>
              <a:t>Third level</a:t>
            </a:r>
          </a:p>
        </p:txBody>
      </p:sp>
      <p:sp>
        <p:nvSpPr>
          <p:cNvPr id="3" name="Date Placeholder 2">
            <a:extLst>
              <a:ext uri="{FF2B5EF4-FFF2-40B4-BE49-F238E27FC236}">
                <a16:creationId xmlns:a16="http://schemas.microsoft.com/office/drawing/2014/main" id="{E423D880-B3D6-7548-AFF1-D644AAD7B366}"/>
              </a:ext>
            </a:extLst>
          </p:cNvPr>
          <p:cNvSpPr>
            <a:spLocks noGrp="1"/>
          </p:cNvSpPr>
          <p:nvPr>
            <p:ph type="dt" sz="half" idx="16"/>
          </p:nvPr>
        </p:nvSpPr>
        <p:spPr/>
        <p:txBody>
          <a:bodyPr/>
          <a:lstStyle/>
          <a:p>
            <a:r>
              <a:rPr lang="en-US"/>
              <a:t>23 de Septiembre de 2024</a:t>
            </a:r>
            <a:endParaRPr lang="en-US" dirty="0"/>
          </a:p>
        </p:txBody>
      </p:sp>
      <p:sp>
        <p:nvSpPr>
          <p:cNvPr id="4" name="Footer Placeholder 3">
            <a:extLst>
              <a:ext uri="{FF2B5EF4-FFF2-40B4-BE49-F238E27FC236}">
                <a16:creationId xmlns:a16="http://schemas.microsoft.com/office/drawing/2014/main" id="{62487D45-A6BD-6040-8ECE-F9608F53134E}"/>
              </a:ext>
            </a:extLst>
          </p:cNvPr>
          <p:cNvSpPr>
            <a:spLocks noGrp="1"/>
          </p:cNvSpPr>
          <p:nvPr>
            <p:ph type="ftr" sz="quarter" idx="17"/>
          </p:nvPr>
        </p:nvSpPr>
        <p:spPr/>
        <p:txBody>
          <a:bodyPr/>
          <a:lstStyle/>
          <a:p>
            <a:r>
              <a:rPr lang="es-ES"/>
              <a:t>Julisa Verdejo Palacios | Defensa de tesis de maestría</a:t>
            </a:r>
            <a:endParaRPr lang="en-US" dirty="0"/>
          </a:p>
        </p:txBody>
      </p:sp>
      <p:sp>
        <p:nvSpPr>
          <p:cNvPr id="5" name="Slide Number Placeholder 4">
            <a:extLst>
              <a:ext uri="{FF2B5EF4-FFF2-40B4-BE49-F238E27FC236}">
                <a16:creationId xmlns:a16="http://schemas.microsoft.com/office/drawing/2014/main" id="{381D3D89-638E-6949-858F-F83F83B33D28}"/>
              </a:ext>
            </a:extLst>
          </p:cNvPr>
          <p:cNvSpPr>
            <a:spLocks noGrp="1"/>
          </p:cNvSpPr>
          <p:nvPr>
            <p:ph type="sldNum" sz="quarter" idx="18"/>
          </p:nvPr>
        </p:nvSpPr>
        <p:spPr/>
        <p:txBody>
          <a:bodyPr/>
          <a:lstStyle/>
          <a:p>
            <a:fld id="{36B5EA5A-BC32-A742-B11B-8E7414D5B535}" type="slidenum">
              <a:rPr lang="en-US" smtClean="0"/>
              <a:pPr/>
              <a:t>‹Nº›</a:t>
            </a:fld>
            <a:endParaRPr lang="en-US" dirty="0"/>
          </a:p>
        </p:txBody>
      </p:sp>
      <p:sp>
        <p:nvSpPr>
          <p:cNvPr id="9" name="Text Placeholder 5">
            <a:extLst>
              <a:ext uri="{FF2B5EF4-FFF2-40B4-BE49-F238E27FC236}">
                <a16:creationId xmlns:a16="http://schemas.microsoft.com/office/drawing/2014/main" id="{6A3085A2-8BF3-9742-B023-7524E7B1C8EB}"/>
              </a:ext>
            </a:extLst>
          </p:cNvPr>
          <p:cNvSpPr>
            <a:spLocks noGrp="1"/>
          </p:cNvSpPr>
          <p:nvPr>
            <p:ph type="body" sz="quarter" idx="19"/>
          </p:nvPr>
        </p:nvSpPr>
        <p:spPr>
          <a:xfrm>
            <a:off x="8085668" y="4294188"/>
            <a:ext cx="3703132" cy="1906587"/>
          </a:xfrm>
          <a:solidFill>
            <a:schemeClr val="tx1"/>
          </a:solidFill>
        </p:spPr>
        <p:txBody>
          <a:bodyPr tIns="72000"/>
          <a:lstStyle>
            <a:lvl1pPr algn="ctr">
              <a:defRPr>
                <a:solidFill>
                  <a:schemeClr val="bg2"/>
                </a:solidFill>
              </a:defRPr>
            </a:lvl1pPr>
            <a:lvl2pPr algn="ctr">
              <a:defRPr>
                <a:solidFill>
                  <a:schemeClr val="bg2"/>
                </a:solidFill>
              </a:defRPr>
            </a:lvl2pPr>
            <a:lvl3pPr algn="ctr">
              <a:defRPr>
                <a:solidFill>
                  <a:schemeClr val="bg2"/>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783906186"/>
      </p:ext>
    </p:extLst>
  </p:cSld>
  <p:clrMapOvr>
    <a:masterClrMapping/>
  </p:clrMapOvr>
  <p:extLst>
    <p:ext uri="{DCECCB84-F9BA-43D5-87BE-67443E8EF086}">
      <p15:sldGuideLst xmlns:p15="http://schemas.microsoft.com/office/powerpoint/2012/main">
        <p15:guide id="1" orient="horz" pos="1434">
          <p15:clr>
            <a:srgbClr val="FBAE40"/>
          </p15:clr>
        </p15:guide>
        <p15:guide id="2" orient="horz" pos="1525">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Chapter Header">
    <p:spTree>
      <p:nvGrpSpPr>
        <p:cNvPr id="1" name=""/>
        <p:cNvGrpSpPr/>
        <p:nvPr/>
      </p:nvGrpSpPr>
      <p:grpSpPr>
        <a:xfrm>
          <a:off x="0" y="0"/>
          <a:ext cx="0" cy="0"/>
          <a:chOff x="0" y="0"/>
          <a:chExt cx="0" cy="0"/>
        </a:xfrm>
      </p:grpSpPr>
      <p:sp>
        <p:nvSpPr>
          <p:cNvPr id="2" name="Title 1"/>
          <p:cNvSpPr>
            <a:spLocks noGrp="1"/>
          </p:cNvSpPr>
          <p:nvPr>
            <p:ph type="title"/>
          </p:nvPr>
        </p:nvSpPr>
        <p:spPr>
          <a:xfrm>
            <a:off x="407987" y="1709738"/>
            <a:ext cx="11376025" cy="2852737"/>
          </a:xfrm>
        </p:spPr>
        <p:txBody>
          <a:bodyPr anchor="b"/>
          <a:lstStyle>
            <a:lvl1pPr>
              <a:defRPr sz="5000"/>
            </a:lvl1pPr>
          </a:lstStyle>
          <a:p>
            <a:r>
              <a:rPr lang="en-US"/>
              <a:t>Click to edit Master title style</a:t>
            </a:r>
            <a:endParaRPr lang="en-US" dirty="0"/>
          </a:p>
        </p:txBody>
      </p:sp>
      <p:sp>
        <p:nvSpPr>
          <p:cNvPr id="3" name="Text Placeholder 2"/>
          <p:cNvSpPr>
            <a:spLocks noGrp="1"/>
          </p:cNvSpPr>
          <p:nvPr>
            <p:ph type="body" idx="1"/>
          </p:nvPr>
        </p:nvSpPr>
        <p:spPr>
          <a:xfrm>
            <a:off x="407987" y="4589463"/>
            <a:ext cx="11376026" cy="1500187"/>
          </a:xfrm>
        </p:spPr>
        <p:txBody>
          <a:bodyPr/>
          <a:lstStyle>
            <a:lvl1pPr marL="0" indent="0">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3FFEBF6-CE90-CC4E-8695-4D9E4AF1C9F7}"/>
              </a:ext>
            </a:extLst>
          </p:cNvPr>
          <p:cNvSpPr>
            <a:spLocks noGrp="1"/>
          </p:cNvSpPr>
          <p:nvPr>
            <p:ph type="dt" sz="half" idx="10"/>
          </p:nvPr>
        </p:nvSpPr>
        <p:spPr/>
        <p:txBody>
          <a:bodyPr/>
          <a:lstStyle/>
          <a:p>
            <a:r>
              <a:rPr lang="en-US"/>
              <a:t>23 de Septiembre de 2024</a:t>
            </a:r>
            <a:endParaRPr lang="en-US" dirty="0"/>
          </a:p>
        </p:txBody>
      </p:sp>
      <p:sp>
        <p:nvSpPr>
          <p:cNvPr id="8" name="Footer Placeholder 7">
            <a:extLst>
              <a:ext uri="{FF2B5EF4-FFF2-40B4-BE49-F238E27FC236}">
                <a16:creationId xmlns:a16="http://schemas.microsoft.com/office/drawing/2014/main" id="{106BCDCA-F2B2-9249-AB85-06169E64A567}"/>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9" name="Slide Number Placeholder 8">
            <a:extLst>
              <a:ext uri="{FF2B5EF4-FFF2-40B4-BE49-F238E27FC236}">
                <a16:creationId xmlns:a16="http://schemas.microsoft.com/office/drawing/2014/main" id="{46B4A1B0-EF49-4F43-ACA9-496419739709}"/>
              </a:ext>
            </a:extLst>
          </p:cNvPr>
          <p:cNvSpPr>
            <a:spLocks noGrp="1"/>
          </p:cNvSpPr>
          <p:nvPr>
            <p:ph type="sldNum" sz="quarter" idx="12"/>
          </p:nvPr>
        </p:nvSpPr>
        <p:spPr/>
        <p:txBody>
          <a:bodyPr/>
          <a:lstStyle/>
          <a:p>
            <a:fld id="{36B5EA5A-BC32-A742-B11B-8E7414D5B535}" type="slidenum">
              <a:rPr lang="en-US" smtClean="0"/>
              <a:pPr/>
              <a:t>‹Nº›</a:t>
            </a:fld>
            <a:endParaRPr lang="en-US" dirty="0"/>
          </a:p>
        </p:txBody>
      </p:sp>
    </p:spTree>
    <p:extLst>
      <p:ext uri="{BB962C8B-B14F-4D97-AF65-F5344CB8AC3E}">
        <p14:creationId xmlns:p14="http://schemas.microsoft.com/office/powerpoint/2010/main" val="18063233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2F8F7083-D188-D543-8008-F25F138E955C}"/>
              </a:ext>
            </a:extLst>
          </p:cNvPr>
          <p:cNvSpPr>
            <a:spLocks noGrp="1"/>
          </p:cNvSpPr>
          <p:nvPr>
            <p:ph type="dt" sz="half" idx="10"/>
          </p:nvPr>
        </p:nvSpPr>
        <p:spPr/>
        <p:txBody>
          <a:bodyPr/>
          <a:lstStyle/>
          <a:p>
            <a:r>
              <a:rPr lang="en-US"/>
              <a:t>23 de Septiembre de 2024</a:t>
            </a:r>
            <a:endParaRPr lang="en-US" dirty="0"/>
          </a:p>
        </p:txBody>
      </p:sp>
      <p:sp>
        <p:nvSpPr>
          <p:cNvPr id="7" name="Footer Placeholder 6">
            <a:extLst>
              <a:ext uri="{FF2B5EF4-FFF2-40B4-BE49-F238E27FC236}">
                <a16:creationId xmlns:a16="http://schemas.microsoft.com/office/drawing/2014/main" id="{DA980EB7-C2CB-9D4D-8C5E-3EB093178EB7}"/>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8" name="Slide Number Placeholder 7">
            <a:extLst>
              <a:ext uri="{FF2B5EF4-FFF2-40B4-BE49-F238E27FC236}">
                <a16:creationId xmlns:a16="http://schemas.microsoft.com/office/drawing/2014/main" id="{2F74050C-1801-2345-9DC3-F06B163A28D3}"/>
              </a:ext>
            </a:extLst>
          </p:cNvPr>
          <p:cNvSpPr>
            <a:spLocks noGrp="1"/>
          </p:cNvSpPr>
          <p:nvPr>
            <p:ph type="sldNum" sz="quarter" idx="12"/>
          </p:nvPr>
        </p:nvSpPr>
        <p:spPr/>
        <p:txBody>
          <a:bodyPr/>
          <a:lstStyle/>
          <a:p>
            <a:fld id="{36B5EA5A-BC32-A742-B11B-8E7414D5B535}" type="slidenum">
              <a:rPr lang="en-US" smtClean="0"/>
              <a:pPr/>
              <a:t>‹Nº›</a:t>
            </a:fld>
            <a:endParaRPr lang="en-US" dirty="0"/>
          </a:p>
        </p:txBody>
      </p:sp>
    </p:spTree>
    <p:extLst>
      <p:ext uri="{BB962C8B-B14F-4D97-AF65-F5344CB8AC3E}">
        <p14:creationId xmlns:p14="http://schemas.microsoft.com/office/powerpoint/2010/main" val="2045708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61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119B3E2A-0B0F-434E-B8B5-23D05F72C797}"/>
              </a:ext>
            </a:extLst>
          </p:cNvPr>
          <p:cNvSpPr>
            <a:spLocks noGrp="1"/>
          </p:cNvSpPr>
          <p:nvPr>
            <p:ph type="dt" sz="half" idx="10"/>
          </p:nvPr>
        </p:nvSpPr>
        <p:spPr/>
        <p:txBody>
          <a:bodyPr/>
          <a:lstStyle/>
          <a:p>
            <a:r>
              <a:rPr lang="en-US"/>
              <a:t>23 de Septiembre de 2024</a:t>
            </a:r>
            <a:endParaRPr lang="en-US" dirty="0"/>
          </a:p>
        </p:txBody>
      </p:sp>
      <p:sp>
        <p:nvSpPr>
          <p:cNvPr id="8" name="Footer Placeholder 7">
            <a:extLst>
              <a:ext uri="{FF2B5EF4-FFF2-40B4-BE49-F238E27FC236}">
                <a16:creationId xmlns:a16="http://schemas.microsoft.com/office/drawing/2014/main" id="{33CECA80-B569-3D47-B163-138B2BA81B88}"/>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9" name="Slide Number Placeholder 8">
            <a:extLst>
              <a:ext uri="{FF2B5EF4-FFF2-40B4-BE49-F238E27FC236}">
                <a16:creationId xmlns:a16="http://schemas.microsoft.com/office/drawing/2014/main" id="{EFD8CA65-7C13-A442-AF74-D3BBDBCB28BF}"/>
              </a:ext>
            </a:extLst>
          </p:cNvPr>
          <p:cNvSpPr>
            <a:spLocks noGrp="1"/>
          </p:cNvSpPr>
          <p:nvPr>
            <p:ph type="sldNum" sz="quarter" idx="12"/>
          </p:nvPr>
        </p:nvSpPr>
        <p:spPr/>
        <p:txBody>
          <a:bodyPr/>
          <a:lstStyle/>
          <a:p>
            <a:fld id="{36B5EA5A-BC32-A742-B11B-8E7414D5B535}" type="slidenum">
              <a:rPr lang="en-US" smtClean="0"/>
              <a:pPr/>
              <a:t>‹Nº›</a:t>
            </a:fld>
            <a:endParaRPr lang="en-US" dirty="0"/>
          </a:p>
        </p:txBody>
      </p:sp>
    </p:spTree>
    <p:extLst>
      <p:ext uri="{BB962C8B-B14F-4D97-AF65-F5344CB8AC3E}">
        <p14:creationId xmlns:p14="http://schemas.microsoft.com/office/powerpoint/2010/main" val="7444251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F763763-5414-8544-AF6D-F8D5C9B1117C}"/>
              </a:ext>
            </a:extLst>
          </p:cNvPr>
          <p:cNvSpPr>
            <a:spLocks noGrp="1"/>
          </p:cNvSpPr>
          <p:nvPr>
            <p:ph type="dt" sz="half" idx="10"/>
          </p:nvPr>
        </p:nvSpPr>
        <p:spPr/>
        <p:txBody>
          <a:bodyPr/>
          <a:lstStyle/>
          <a:p>
            <a:r>
              <a:rPr lang="en-US"/>
              <a:t>23 de Septiembre de 2024</a:t>
            </a:r>
            <a:endParaRPr lang="en-US" dirty="0"/>
          </a:p>
        </p:txBody>
      </p:sp>
      <p:sp>
        <p:nvSpPr>
          <p:cNvPr id="6" name="Footer Placeholder 5">
            <a:extLst>
              <a:ext uri="{FF2B5EF4-FFF2-40B4-BE49-F238E27FC236}">
                <a16:creationId xmlns:a16="http://schemas.microsoft.com/office/drawing/2014/main" id="{7618A5D0-906E-0046-B0F3-96283308CD40}"/>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7" name="Slide Number Placeholder 6">
            <a:extLst>
              <a:ext uri="{FF2B5EF4-FFF2-40B4-BE49-F238E27FC236}">
                <a16:creationId xmlns:a16="http://schemas.microsoft.com/office/drawing/2014/main" id="{414B140E-F283-BD43-9D8C-905BDA421CF5}"/>
              </a:ext>
            </a:extLst>
          </p:cNvPr>
          <p:cNvSpPr>
            <a:spLocks noGrp="1"/>
          </p:cNvSpPr>
          <p:nvPr>
            <p:ph type="sldNum" sz="quarter" idx="12"/>
          </p:nvPr>
        </p:nvSpPr>
        <p:spPr/>
        <p:txBody>
          <a:bodyPr/>
          <a:lstStyle/>
          <a:p>
            <a:fld id="{36B5EA5A-BC32-A742-B11B-8E7414D5B535}" type="slidenum">
              <a:rPr lang="en-US" smtClean="0"/>
              <a:pPr/>
              <a:t>‹Nº›</a:t>
            </a:fld>
            <a:endParaRPr lang="en-US" dirty="0"/>
          </a:p>
        </p:txBody>
      </p:sp>
    </p:spTree>
    <p:extLst>
      <p:ext uri="{BB962C8B-B14F-4D97-AF65-F5344CB8AC3E}">
        <p14:creationId xmlns:p14="http://schemas.microsoft.com/office/powerpoint/2010/main" val="2370437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Last slide">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059AC4-96B9-704B-82C7-32D5BEFF3254}"/>
              </a:ext>
            </a:extLst>
          </p:cNvPr>
          <p:cNvSpPr txBox="1"/>
          <p:nvPr userDrawn="1"/>
        </p:nvSpPr>
        <p:spPr>
          <a:xfrm>
            <a:off x="407988" y="6196406"/>
            <a:ext cx="11376025" cy="369332"/>
          </a:xfrm>
          <a:prstGeom prst="rect">
            <a:avLst/>
          </a:prstGeom>
          <a:noFill/>
        </p:spPr>
        <p:txBody>
          <a:bodyPr wrap="square" rtlCol="0">
            <a:spAutoFit/>
          </a:bodyPr>
          <a:lstStyle/>
          <a:p>
            <a:pPr algn="ctr"/>
            <a:r>
              <a:rPr kumimoji="0" lang="fr-CH" dirty="0"/>
              <a:t>inaoep.mx</a:t>
            </a:r>
            <a:endParaRPr lang="en-US" dirty="0"/>
          </a:p>
        </p:txBody>
      </p:sp>
      <p:pic>
        <p:nvPicPr>
          <p:cNvPr id="5" name="Graphic 4">
            <a:extLst>
              <a:ext uri="{FF2B5EF4-FFF2-40B4-BE49-F238E27FC236}">
                <a16:creationId xmlns:a16="http://schemas.microsoft.com/office/drawing/2014/main" id="{E0081581-5DC0-E83C-B1EF-C9799EBFC9B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356833" y="4502727"/>
            <a:ext cx="1478334" cy="1528618"/>
          </a:xfrm>
          <a:prstGeom prst="rect">
            <a:avLst/>
          </a:prstGeom>
        </p:spPr>
      </p:pic>
    </p:spTree>
    <p:extLst>
      <p:ext uri="{BB962C8B-B14F-4D97-AF65-F5344CB8AC3E}">
        <p14:creationId xmlns:p14="http://schemas.microsoft.com/office/powerpoint/2010/main" val="1015873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logo">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6F8ADC9-30DB-1243-8F69-09A7AAEA849D}"/>
              </a:ext>
            </a:extLst>
          </p:cNvPr>
          <p:cNvSpPr>
            <a:spLocks noGrp="1"/>
          </p:cNvSpPr>
          <p:nvPr>
            <p:ph type="ctrTitle" hasCustomPrompt="1"/>
          </p:nvPr>
        </p:nvSpPr>
        <p:spPr>
          <a:xfrm>
            <a:off x="407987" y="3429000"/>
            <a:ext cx="11376025" cy="2153265"/>
          </a:xfrm>
        </p:spPr>
        <p:txBody>
          <a:bodyPr anchor="t" anchorCtr="0"/>
          <a:lstStyle>
            <a:lvl1pPr algn="l">
              <a:defRPr sz="5000">
                <a:solidFill>
                  <a:schemeClr val="tx1"/>
                </a:solidFill>
              </a:defRPr>
            </a:lvl1pPr>
          </a:lstStyle>
          <a:p>
            <a:r>
              <a:rPr lang="en-US" dirty="0"/>
              <a:t>Click to edit Master title style</a:t>
            </a:r>
            <a:br>
              <a:rPr lang="en-US" dirty="0"/>
            </a:br>
            <a:endParaRPr lang="en-US" dirty="0"/>
          </a:p>
        </p:txBody>
      </p:sp>
      <p:sp>
        <p:nvSpPr>
          <p:cNvPr id="5" name="Subtitle 2">
            <a:extLst>
              <a:ext uri="{FF2B5EF4-FFF2-40B4-BE49-F238E27FC236}">
                <a16:creationId xmlns:a16="http://schemas.microsoft.com/office/drawing/2014/main" id="{D56D6D28-7860-E045-9091-E722B9476DB3}"/>
              </a:ext>
            </a:extLst>
          </p:cNvPr>
          <p:cNvSpPr>
            <a:spLocks noGrp="1"/>
          </p:cNvSpPr>
          <p:nvPr>
            <p:ph type="subTitle" idx="1"/>
          </p:nvPr>
        </p:nvSpPr>
        <p:spPr>
          <a:xfrm>
            <a:off x="407988" y="5650824"/>
            <a:ext cx="11376026" cy="549951"/>
          </a:xfrm>
        </p:spPr>
        <p:txBody>
          <a:bodyPr>
            <a:noAutofit/>
          </a:bodyPr>
          <a:lstStyle>
            <a:lvl1pPr marL="0" indent="0" algn="l">
              <a:buNone/>
              <a:defRPr sz="17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pic>
        <p:nvPicPr>
          <p:cNvPr id="4" name="Graphic 3">
            <a:extLst>
              <a:ext uri="{FF2B5EF4-FFF2-40B4-BE49-F238E27FC236}">
                <a16:creationId xmlns:a16="http://schemas.microsoft.com/office/drawing/2014/main" id="{D1151AAF-D6F0-1DCC-CA73-FB0B7E68BF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2052" y="323280"/>
            <a:ext cx="1755242" cy="1814944"/>
          </a:xfrm>
          <a:prstGeom prst="rect">
            <a:avLst/>
          </a:prstGeom>
        </p:spPr>
      </p:pic>
    </p:spTree>
    <p:extLst>
      <p:ext uri="{BB962C8B-B14F-4D97-AF65-F5344CB8AC3E}">
        <p14:creationId xmlns:p14="http://schemas.microsoft.com/office/powerpoint/2010/main" val="3351894295"/>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tx2"/>
                </a:solidFill>
              </a:defRPr>
            </a:lvl1pPr>
            <a:lvl2pPr marL="324000" indent="-324000">
              <a:buFont typeface="Arial" charset="0"/>
              <a:buChar char="•"/>
              <a:tabLst/>
              <a:defRPr sz="1800">
                <a:solidFill>
                  <a:schemeClr val="tx2"/>
                </a:solidFill>
              </a:defRPr>
            </a:lvl2pPr>
            <a:lvl3pPr marL="648000" indent="-324000">
              <a:buSzPct val="100000"/>
              <a:buFont typeface="Arial" panose="020B0604020202020204" pitchFamily="34" charset="0"/>
              <a:buChar char="•"/>
              <a:tabLst/>
              <a:defRPr>
                <a:solidFill>
                  <a:schemeClr val="tx2"/>
                </a:solidFill>
              </a:defRPr>
            </a:lvl3pPr>
            <a:lvl4pPr marL="972000" indent="-324000">
              <a:buSzPct val="100000"/>
              <a:buFont typeface="Arial" charset="0"/>
              <a:buChar char="•"/>
              <a:tabLst/>
              <a:defRPr>
                <a:solidFill>
                  <a:schemeClr val="tx2"/>
                </a:solidFill>
              </a:defRPr>
            </a:lvl4pPr>
            <a:lvl5pPr marL="2057400" indent="-228600">
              <a:buSzPct val="100000"/>
              <a:buFont typeface="Arial" charset="0"/>
              <a:buChar char="•"/>
              <a:defRPr>
                <a:solidFill>
                  <a:schemeClr val="tx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itle 6">
            <a:extLst>
              <a:ext uri="{FF2B5EF4-FFF2-40B4-BE49-F238E27FC236}">
                <a16:creationId xmlns:a16="http://schemas.microsoft.com/office/drawing/2014/main" id="{2ED6D585-D452-F44C-919B-4BD50B663172}"/>
              </a:ext>
            </a:extLst>
          </p:cNvPr>
          <p:cNvSpPr>
            <a:spLocks noGrp="1"/>
          </p:cNvSpPr>
          <p:nvPr>
            <p:ph type="title"/>
          </p:nvPr>
        </p:nvSpPr>
        <p:spPr/>
        <p:txBody>
          <a:bodyPr/>
          <a:lstStyle/>
          <a:p>
            <a:r>
              <a:rPr lang="en-US"/>
              <a:t>Click to edit Master title style</a:t>
            </a:r>
            <a:endParaRPr lang="en-US" dirty="0"/>
          </a:p>
        </p:txBody>
      </p:sp>
      <p:sp>
        <p:nvSpPr>
          <p:cNvPr id="11" name="Date Placeholder 10">
            <a:extLst>
              <a:ext uri="{FF2B5EF4-FFF2-40B4-BE49-F238E27FC236}">
                <a16:creationId xmlns:a16="http://schemas.microsoft.com/office/drawing/2014/main" id="{1B478EFE-6141-4244-92ED-79EEE9222B1A}"/>
              </a:ext>
            </a:extLst>
          </p:cNvPr>
          <p:cNvSpPr>
            <a:spLocks noGrp="1"/>
          </p:cNvSpPr>
          <p:nvPr>
            <p:ph type="dt" sz="half" idx="10"/>
          </p:nvPr>
        </p:nvSpPr>
        <p:spPr/>
        <p:txBody>
          <a:bodyPr/>
          <a:lstStyle/>
          <a:p>
            <a:r>
              <a:rPr lang="en-US"/>
              <a:t>23 de Septiembre de 2024</a:t>
            </a:r>
            <a:endParaRPr lang="en-US" dirty="0"/>
          </a:p>
        </p:txBody>
      </p:sp>
      <p:sp>
        <p:nvSpPr>
          <p:cNvPr id="12" name="Footer Placeholder 11">
            <a:extLst>
              <a:ext uri="{FF2B5EF4-FFF2-40B4-BE49-F238E27FC236}">
                <a16:creationId xmlns:a16="http://schemas.microsoft.com/office/drawing/2014/main" id="{8FF044A7-6055-B744-AD25-E9D675BBE602}"/>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13" name="Slide Number Placeholder 12">
            <a:extLst>
              <a:ext uri="{FF2B5EF4-FFF2-40B4-BE49-F238E27FC236}">
                <a16:creationId xmlns:a16="http://schemas.microsoft.com/office/drawing/2014/main" id="{372E3875-F7E3-A247-8E75-A4EC4E79429B}"/>
              </a:ext>
            </a:extLst>
          </p:cNvPr>
          <p:cNvSpPr>
            <a:spLocks noGrp="1"/>
          </p:cNvSpPr>
          <p:nvPr>
            <p:ph type="sldNum" sz="quarter" idx="12"/>
          </p:nvPr>
        </p:nvSpPr>
        <p:spPr/>
        <p:txBody>
          <a:bodyPr/>
          <a:lstStyle/>
          <a:p>
            <a:fld id="{36B5EA5A-BC32-A742-B11B-8E7414D5B535}" type="slidenum">
              <a:rPr lang="en-US" smtClean="0"/>
              <a:pPr/>
              <a:t>‹Nº›</a:t>
            </a:fld>
            <a:endParaRPr lang="en-US" dirty="0"/>
          </a:p>
        </p:txBody>
      </p:sp>
    </p:spTree>
    <p:extLst>
      <p:ext uri="{BB962C8B-B14F-4D97-AF65-F5344CB8AC3E}">
        <p14:creationId xmlns:p14="http://schemas.microsoft.com/office/powerpoint/2010/main" val="1872367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buFont typeface="Arial" panose="020B0604020202020204" pitchFamily="34" charset="0"/>
              <a:buChar char="•"/>
              <a:defRPr>
                <a:solidFill>
                  <a:schemeClr val="tx2">
                    <a:lumMod val="50000"/>
                  </a:schemeClr>
                </a:solidFill>
              </a:defRPr>
            </a:lvl1pPr>
            <a:lvl2pPr marL="628650" indent="-261938">
              <a:buFont typeface="Arial" panose="020B0604020202020204" pitchFamily="34" charset="0"/>
              <a:buChar char="•"/>
              <a:tabLst/>
              <a:defRPr sz="1800">
                <a:solidFill>
                  <a:schemeClr val="tx2">
                    <a:lumMod val="50000"/>
                  </a:schemeClr>
                </a:solidFill>
              </a:defRPr>
            </a:lvl2pPr>
            <a:lvl3pPr marL="889000" indent="-260350">
              <a:buSzPct val="100000"/>
              <a:buFont typeface="Arial" panose="020B0604020202020204" pitchFamily="34" charset="0"/>
              <a:buChar char="•"/>
              <a:tabLst/>
              <a:defRPr sz="1800">
                <a:solidFill>
                  <a:schemeClr val="tx2">
                    <a:lumMod val="50000"/>
                  </a:schemeClr>
                </a:solidFill>
              </a:defRPr>
            </a:lvl3pPr>
            <a:lvl4pPr marL="1209675" indent="-269875">
              <a:buSzPct val="100000"/>
              <a:buFont typeface="Arial" panose="020B0604020202020204" pitchFamily="34" charset="0"/>
              <a:buChar char="•"/>
              <a:tabLst/>
              <a:defRPr sz="1600">
                <a:solidFill>
                  <a:schemeClr val="tx2">
                    <a:lumMod val="50000"/>
                  </a:schemeClr>
                </a:solidFill>
              </a:defRPr>
            </a:lvl4pPr>
            <a:lvl5pPr marL="2057400" indent="-228600">
              <a:buSzPct val="100000"/>
              <a:buFont typeface="Arial" charset="0"/>
              <a:buChar char="•"/>
              <a:defRPr>
                <a:solidFill>
                  <a:schemeClr val="tx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itle 6">
            <a:extLst>
              <a:ext uri="{FF2B5EF4-FFF2-40B4-BE49-F238E27FC236}">
                <a16:creationId xmlns:a16="http://schemas.microsoft.com/office/drawing/2014/main" id="{2ED6D585-D452-F44C-919B-4BD50B663172}"/>
              </a:ext>
            </a:extLst>
          </p:cNvPr>
          <p:cNvSpPr>
            <a:spLocks noGrp="1"/>
          </p:cNvSpPr>
          <p:nvPr>
            <p:ph type="title"/>
          </p:nvPr>
        </p:nvSpPr>
        <p:spPr/>
        <p:txBody>
          <a:bodyPr/>
          <a:lstStyle/>
          <a:p>
            <a:r>
              <a:rPr lang="en-US"/>
              <a:t>Click to edit Master title style</a:t>
            </a:r>
            <a:endParaRPr lang="en-US" dirty="0"/>
          </a:p>
        </p:txBody>
      </p:sp>
      <p:sp>
        <p:nvSpPr>
          <p:cNvPr id="11" name="Date Placeholder 10">
            <a:extLst>
              <a:ext uri="{FF2B5EF4-FFF2-40B4-BE49-F238E27FC236}">
                <a16:creationId xmlns:a16="http://schemas.microsoft.com/office/drawing/2014/main" id="{1B478EFE-6141-4244-92ED-79EEE9222B1A}"/>
              </a:ext>
            </a:extLst>
          </p:cNvPr>
          <p:cNvSpPr>
            <a:spLocks noGrp="1"/>
          </p:cNvSpPr>
          <p:nvPr>
            <p:ph type="dt" sz="half" idx="10"/>
          </p:nvPr>
        </p:nvSpPr>
        <p:spPr/>
        <p:txBody>
          <a:bodyPr/>
          <a:lstStyle/>
          <a:p>
            <a:r>
              <a:rPr lang="en-US"/>
              <a:t>23 de Septiembre de 2024</a:t>
            </a:r>
            <a:endParaRPr lang="en-US" dirty="0"/>
          </a:p>
        </p:txBody>
      </p:sp>
      <p:sp>
        <p:nvSpPr>
          <p:cNvPr id="12" name="Footer Placeholder 11">
            <a:extLst>
              <a:ext uri="{FF2B5EF4-FFF2-40B4-BE49-F238E27FC236}">
                <a16:creationId xmlns:a16="http://schemas.microsoft.com/office/drawing/2014/main" id="{8FF044A7-6055-B744-AD25-E9D675BBE602}"/>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13" name="Slide Number Placeholder 12">
            <a:extLst>
              <a:ext uri="{FF2B5EF4-FFF2-40B4-BE49-F238E27FC236}">
                <a16:creationId xmlns:a16="http://schemas.microsoft.com/office/drawing/2014/main" id="{372E3875-F7E3-A247-8E75-A4EC4E79429B}"/>
              </a:ext>
            </a:extLst>
          </p:cNvPr>
          <p:cNvSpPr>
            <a:spLocks noGrp="1"/>
          </p:cNvSpPr>
          <p:nvPr>
            <p:ph type="sldNum" sz="quarter" idx="12"/>
          </p:nvPr>
        </p:nvSpPr>
        <p:spPr/>
        <p:txBody>
          <a:bodyPr/>
          <a:lstStyle/>
          <a:p>
            <a:fld id="{36B5EA5A-BC32-A742-B11B-8E7414D5B535}" type="slidenum">
              <a:rPr lang="en-US" smtClean="0"/>
              <a:pPr/>
              <a:t>‹Nº›</a:t>
            </a:fld>
            <a:endParaRPr lang="en-US" dirty="0"/>
          </a:p>
        </p:txBody>
      </p:sp>
    </p:spTree>
    <p:extLst>
      <p:ext uri="{BB962C8B-B14F-4D97-AF65-F5344CB8AC3E}">
        <p14:creationId xmlns:p14="http://schemas.microsoft.com/office/powerpoint/2010/main" val="865512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D6D585-D452-F44C-919B-4BD50B663172}"/>
              </a:ext>
            </a:extLst>
          </p:cNvPr>
          <p:cNvSpPr>
            <a:spLocks noGrp="1"/>
          </p:cNvSpPr>
          <p:nvPr>
            <p:ph type="title"/>
          </p:nvPr>
        </p:nvSpPr>
        <p:spPr/>
        <p:txBody>
          <a:bodyPr/>
          <a:lstStyle/>
          <a:p>
            <a:r>
              <a:rPr lang="en-US"/>
              <a:t>Click to edit Master title style</a:t>
            </a:r>
            <a:endParaRPr lang="en-US" dirty="0"/>
          </a:p>
        </p:txBody>
      </p:sp>
      <p:sp>
        <p:nvSpPr>
          <p:cNvPr id="11" name="Date Placeholder 10">
            <a:extLst>
              <a:ext uri="{FF2B5EF4-FFF2-40B4-BE49-F238E27FC236}">
                <a16:creationId xmlns:a16="http://schemas.microsoft.com/office/drawing/2014/main" id="{1B478EFE-6141-4244-92ED-79EEE9222B1A}"/>
              </a:ext>
            </a:extLst>
          </p:cNvPr>
          <p:cNvSpPr>
            <a:spLocks noGrp="1"/>
          </p:cNvSpPr>
          <p:nvPr>
            <p:ph type="dt" sz="half" idx="10"/>
          </p:nvPr>
        </p:nvSpPr>
        <p:spPr/>
        <p:txBody>
          <a:bodyPr/>
          <a:lstStyle/>
          <a:p>
            <a:r>
              <a:rPr lang="en-US"/>
              <a:t>23 de Septiembre de 2024</a:t>
            </a:r>
            <a:endParaRPr lang="en-US" dirty="0"/>
          </a:p>
        </p:txBody>
      </p:sp>
      <p:sp>
        <p:nvSpPr>
          <p:cNvPr id="12" name="Footer Placeholder 11">
            <a:extLst>
              <a:ext uri="{FF2B5EF4-FFF2-40B4-BE49-F238E27FC236}">
                <a16:creationId xmlns:a16="http://schemas.microsoft.com/office/drawing/2014/main" id="{8FF044A7-6055-B744-AD25-E9D675BBE602}"/>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13" name="Slide Number Placeholder 12">
            <a:extLst>
              <a:ext uri="{FF2B5EF4-FFF2-40B4-BE49-F238E27FC236}">
                <a16:creationId xmlns:a16="http://schemas.microsoft.com/office/drawing/2014/main" id="{372E3875-F7E3-A247-8E75-A4EC4E79429B}"/>
              </a:ext>
            </a:extLst>
          </p:cNvPr>
          <p:cNvSpPr>
            <a:spLocks noGrp="1"/>
          </p:cNvSpPr>
          <p:nvPr>
            <p:ph type="sldNum" sz="quarter" idx="12"/>
          </p:nvPr>
        </p:nvSpPr>
        <p:spPr/>
        <p:txBody>
          <a:bodyPr/>
          <a:lstStyle/>
          <a:p>
            <a:fld id="{36B5EA5A-BC32-A742-B11B-8E7414D5B535}" type="slidenum">
              <a:rPr lang="en-US" smtClean="0"/>
              <a:pPr/>
              <a:t>‹Nº›</a:t>
            </a:fld>
            <a:endParaRPr lang="en-US" dirty="0"/>
          </a:p>
        </p:txBody>
      </p:sp>
      <p:sp>
        <p:nvSpPr>
          <p:cNvPr id="4" name="Picture Placeholder 3">
            <a:extLst>
              <a:ext uri="{FF2B5EF4-FFF2-40B4-BE49-F238E27FC236}">
                <a16:creationId xmlns:a16="http://schemas.microsoft.com/office/drawing/2014/main" id="{1CBAAC3B-64E8-6A4D-B184-3057E6D0D079}"/>
              </a:ext>
            </a:extLst>
          </p:cNvPr>
          <p:cNvSpPr>
            <a:spLocks noGrp="1"/>
          </p:cNvSpPr>
          <p:nvPr>
            <p:ph type="pic" sz="quarter" idx="13" hasCustomPrompt="1"/>
          </p:nvPr>
        </p:nvSpPr>
        <p:spPr>
          <a:xfrm>
            <a:off x="407988" y="1439863"/>
            <a:ext cx="11376025" cy="4760912"/>
          </a:xfrm>
          <a:pattFill prst="lgCheck">
            <a:fgClr>
              <a:schemeClr val="accent4"/>
            </a:fgClr>
            <a:bgClr>
              <a:schemeClr val="bg1"/>
            </a:bgClr>
          </a:pattFill>
        </p:spPr>
        <p:txBody>
          <a:bodyPr anchor="ctr"/>
          <a:lstStyle>
            <a:lvl1pPr algn="ctr">
              <a:defRPr/>
            </a:lvl1pPr>
          </a:lstStyle>
          <a:p>
            <a:r>
              <a:rPr lang="en-US" dirty="0"/>
              <a:t>Drag and drop picture</a:t>
            </a:r>
          </a:p>
        </p:txBody>
      </p:sp>
    </p:spTree>
    <p:extLst>
      <p:ext uri="{BB962C8B-B14F-4D97-AF65-F5344CB8AC3E}">
        <p14:creationId xmlns:p14="http://schemas.microsoft.com/office/powerpoint/2010/main" val="291332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page Picture">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01A8103C-80BA-7941-AEF5-FB81302B57A9}"/>
              </a:ext>
            </a:extLst>
          </p:cNvPr>
          <p:cNvSpPr>
            <a:spLocks noGrp="1"/>
          </p:cNvSpPr>
          <p:nvPr>
            <p:ph type="pic" sz="quarter" idx="13" hasCustomPrompt="1"/>
          </p:nvPr>
        </p:nvSpPr>
        <p:spPr>
          <a:xfrm>
            <a:off x="0" y="3200"/>
            <a:ext cx="12192000" cy="6373323"/>
          </a:xfrm>
          <a:pattFill prst="lgCheck">
            <a:fgClr>
              <a:schemeClr val="accent4"/>
            </a:fgClr>
            <a:bgClr>
              <a:schemeClr val="bg1"/>
            </a:bgClr>
          </a:pattFill>
        </p:spPr>
        <p:txBody>
          <a:bodyPr anchor="ctr" anchorCtr="0"/>
          <a:lstStyle>
            <a:lvl1pPr algn="ctr">
              <a:defRPr/>
            </a:lvl1pPr>
          </a:lstStyle>
          <a:p>
            <a:r>
              <a:rPr lang="en-US" dirty="0"/>
              <a:t>Drag and drop picture</a:t>
            </a:r>
          </a:p>
        </p:txBody>
      </p:sp>
      <p:sp>
        <p:nvSpPr>
          <p:cNvPr id="3" name="Content Placeholder 2"/>
          <p:cNvSpPr>
            <a:spLocks noGrp="1"/>
          </p:cNvSpPr>
          <p:nvPr>
            <p:ph idx="1"/>
          </p:nvPr>
        </p:nvSpPr>
        <p:spPr>
          <a:xfrm>
            <a:off x="8075612" y="-18162"/>
            <a:ext cx="4116387" cy="6394685"/>
          </a:xfrm>
          <a:solidFill>
            <a:schemeClr val="tx1">
              <a:alpha val="80000"/>
            </a:schemeClr>
          </a:solidFill>
        </p:spPr>
        <p:txBody>
          <a:bodyPr lIns="180000" tIns="180000" rIns="180000" bIns="180000"/>
          <a:lstStyle>
            <a:lvl1pPr>
              <a:defRPr sz="2800">
                <a:solidFill>
                  <a:schemeClr val="bg1"/>
                </a:solidFill>
              </a:defRPr>
            </a:lvl1pPr>
            <a:lvl2pPr marL="324000" indent="-324000">
              <a:buFont typeface="Arial" charset="0"/>
              <a:buChar char="•"/>
              <a:tabLst/>
              <a:defRPr sz="2100">
                <a:solidFill>
                  <a:schemeClr val="bg1"/>
                </a:solidFill>
              </a:defRPr>
            </a:lvl2pPr>
            <a:lvl3pPr marL="648000" indent="-324000">
              <a:buSzPct val="100000"/>
              <a:buFont typeface="Arial" panose="020B0604020202020204" pitchFamily="34" charset="0"/>
              <a:buChar char="•"/>
              <a:tabLst/>
              <a:defRPr sz="1800">
                <a:solidFill>
                  <a:schemeClr val="bg1"/>
                </a:solidFill>
              </a:defRPr>
            </a:lvl3pPr>
            <a:lvl4pPr marL="972000" indent="-324000">
              <a:buSzPct val="100000"/>
              <a:buFont typeface="Arial" charset="0"/>
              <a:buChar char="•"/>
              <a:tabLst/>
              <a:defRPr>
                <a:solidFill>
                  <a:schemeClr val="bg1"/>
                </a:solidFill>
              </a:defRPr>
            </a:lvl4pPr>
            <a:lvl5pPr marL="2057400" indent="-228600">
              <a:buSzPct val="100000"/>
              <a:buFont typeface="Arial" charset="0"/>
              <a:buChar char="•"/>
              <a:defRPr>
                <a:solidFill>
                  <a:schemeClr val="tx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Date Placeholder 10">
            <a:extLst>
              <a:ext uri="{FF2B5EF4-FFF2-40B4-BE49-F238E27FC236}">
                <a16:creationId xmlns:a16="http://schemas.microsoft.com/office/drawing/2014/main" id="{1B478EFE-6141-4244-92ED-79EEE9222B1A}"/>
              </a:ext>
            </a:extLst>
          </p:cNvPr>
          <p:cNvSpPr>
            <a:spLocks noGrp="1"/>
          </p:cNvSpPr>
          <p:nvPr>
            <p:ph type="dt" sz="half" idx="10"/>
          </p:nvPr>
        </p:nvSpPr>
        <p:spPr/>
        <p:txBody>
          <a:bodyPr/>
          <a:lstStyle/>
          <a:p>
            <a:r>
              <a:rPr lang="en-US"/>
              <a:t>23 de Septiembre de 2024</a:t>
            </a:r>
            <a:endParaRPr lang="en-US" dirty="0"/>
          </a:p>
        </p:txBody>
      </p:sp>
      <p:sp>
        <p:nvSpPr>
          <p:cNvPr id="12" name="Footer Placeholder 11">
            <a:extLst>
              <a:ext uri="{FF2B5EF4-FFF2-40B4-BE49-F238E27FC236}">
                <a16:creationId xmlns:a16="http://schemas.microsoft.com/office/drawing/2014/main" id="{8FF044A7-6055-B744-AD25-E9D675BBE602}"/>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13" name="Slide Number Placeholder 12">
            <a:extLst>
              <a:ext uri="{FF2B5EF4-FFF2-40B4-BE49-F238E27FC236}">
                <a16:creationId xmlns:a16="http://schemas.microsoft.com/office/drawing/2014/main" id="{372E3875-F7E3-A247-8E75-A4EC4E79429B}"/>
              </a:ext>
            </a:extLst>
          </p:cNvPr>
          <p:cNvSpPr>
            <a:spLocks noGrp="1"/>
          </p:cNvSpPr>
          <p:nvPr>
            <p:ph type="sldNum" sz="quarter" idx="12"/>
          </p:nvPr>
        </p:nvSpPr>
        <p:spPr/>
        <p:txBody>
          <a:bodyPr/>
          <a:lstStyle/>
          <a:p>
            <a:fld id="{36B5EA5A-BC32-A742-B11B-8E7414D5B535}" type="slidenum">
              <a:rPr lang="en-US" smtClean="0"/>
              <a:pPr/>
              <a:t>‹Nº›</a:t>
            </a:fld>
            <a:endParaRPr lang="en-US" dirty="0"/>
          </a:p>
        </p:txBody>
      </p:sp>
    </p:spTree>
    <p:extLst>
      <p:ext uri="{BB962C8B-B14F-4D97-AF65-F5344CB8AC3E}">
        <p14:creationId xmlns:p14="http://schemas.microsoft.com/office/powerpoint/2010/main" val="1758805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7987" y="1592264"/>
            <a:ext cx="5616575" cy="460851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172199" y="1592264"/>
            <a:ext cx="5611813" cy="4608511"/>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Date Placeholder 7">
            <a:extLst>
              <a:ext uri="{FF2B5EF4-FFF2-40B4-BE49-F238E27FC236}">
                <a16:creationId xmlns:a16="http://schemas.microsoft.com/office/drawing/2014/main" id="{E3A8A69A-7619-C44B-A930-6AC38A3F8BC7}"/>
              </a:ext>
            </a:extLst>
          </p:cNvPr>
          <p:cNvSpPr>
            <a:spLocks noGrp="1"/>
          </p:cNvSpPr>
          <p:nvPr>
            <p:ph type="dt" sz="half" idx="10"/>
          </p:nvPr>
        </p:nvSpPr>
        <p:spPr/>
        <p:txBody>
          <a:bodyPr/>
          <a:lstStyle/>
          <a:p>
            <a:r>
              <a:rPr lang="en-US"/>
              <a:t>23 de Septiembre de 2024</a:t>
            </a:r>
            <a:endParaRPr lang="en-US" dirty="0"/>
          </a:p>
        </p:txBody>
      </p:sp>
      <p:sp>
        <p:nvSpPr>
          <p:cNvPr id="9" name="Footer Placeholder 8">
            <a:extLst>
              <a:ext uri="{FF2B5EF4-FFF2-40B4-BE49-F238E27FC236}">
                <a16:creationId xmlns:a16="http://schemas.microsoft.com/office/drawing/2014/main" id="{9B55D6E3-4871-704B-B795-99BD30EABFEE}"/>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10" name="Slide Number Placeholder 9">
            <a:extLst>
              <a:ext uri="{FF2B5EF4-FFF2-40B4-BE49-F238E27FC236}">
                <a16:creationId xmlns:a16="http://schemas.microsoft.com/office/drawing/2014/main" id="{BEE4B464-E744-A34F-B223-6B554979B8EC}"/>
              </a:ext>
            </a:extLst>
          </p:cNvPr>
          <p:cNvSpPr>
            <a:spLocks noGrp="1"/>
          </p:cNvSpPr>
          <p:nvPr>
            <p:ph type="sldNum" sz="quarter" idx="12"/>
          </p:nvPr>
        </p:nvSpPr>
        <p:spPr/>
        <p:txBody>
          <a:bodyPr/>
          <a:lstStyle/>
          <a:p>
            <a:fld id="{36B5EA5A-BC32-A742-B11B-8E7414D5B535}" type="slidenum">
              <a:rPr lang="en-US" smtClean="0"/>
              <a:pPr/>
              <a:t>‹Nº›</a:t>
            </a:fld>
            <a:endParaRPr lang="en-US" dirty="0"/>
          </a:p>
        </p:txBody>
      </p:sp>
    </p:spTree>
    <p:extLst>
      <p:ext uri="{BB962C8B-B14F-4D97-AF65-F5344CB8AC3E}">
        <p14:creationId xmlns:p14="http://schemas.microsoft.com/office/powerpoint/2010/main" val="2047222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title and 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7988" y="365125"/>
            <a:ext cx="11380812" cy="10842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407987" y="1592263"/>
            <a:ext cx="5616575" cy="668337"/>
          </a:xfrm>
        </p:spPr>
        <p:txBody>
          <a:bodyPr anchor="t" anchorCtr="0"/>
          <a:lstStyle>
            <a:lvl1pPr marL="0" indent="0">
              <a:buNone/>
              <a:defRPr sz="24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7987" y="2427287"/>
            <a:ext cx="5616575" cy="3762376"/>
          </a:xfrm>
        </p:spPr>
        <p:txBody>
          <a:bodyPr/>
          <a:lstStyle>
            <a:lvl1pPr marL="324000" indent="-324000">
              <a:buFont typeface="Arial" panose="020B0604020202020204" pitchFamily="34" charset="0"/>
              <a:buChar char="•"/>
              <a:defRPr/>
            </a:lvl1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72200" y="1604966"/>
            <a:ext cx="5616600" cy="655634"/>
          </a:xfrm>
        </p:spPr>
        <p:txBody>
          <a:bodyPr anchor="t" anchorCtr="0"/>
          <a:lstStyle>
            <a:lvl1pPr marL="0" indent="0">
              <a:buNone/>
              <a:defRPr sz="24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27287"/>
            <a:ext cx="5611813" cy="3762376"/>
          </a:xfrm>
        </p:spPr>
        <p:txBody>
          <a:bodyPr/>
          <a:lstStyle>
            <a:lvl1pPr marL="324000" indent="-324000">
              <a:buFont typeface="Arial" panose="020B0604020202020204" pitchFamily="34" charset="0"/>
              <a:buChar char="•"/>
              <a:defRPr/>
            </a:lvl1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Date Placeholder 9">
            <a:extLst>
              <a:ext uri="{FF2B5EF4-FFF2-40B4-BE49-F238E27FC236}">
                <a16:creationId xmlns:a16="http://schemas.microsoft.com/office/drawing/2014/main" id="{0B511762-E0C9-6C4A-9015-D9D3D4FF97C2}"/>
              </a:ext>
            </a:extLst>
          </p:cNvPr>
          <p:cNvSpPr>
            <a:spLocks noGrp="1"/>
          </p:cNvSpPr>
          <p:nvPr>
            <p:ph type="dt" sz="half" idx="10"/>
          </p:nvPr>
        </p:nvSpPr>
        <p:spPr/>
        <p:txBody>
          <a:bodyPr/>
          <a:lstStyle/>
          <a:p>
            <a:r>
              <a:rPr lang="en-US"/>
              <a:t>23 de Septiembre de 2024</a:t>
            </a:r>
            <a:endParaRPr lang="en-US" dirty="0"/>
          </a:p>
        </p:txBody>
      </p:sp>
      <p:sp>
        <p:nvSpPr>
          <p:cNvPr id="11" name="Footer Placeholder 10">
            <a:extLst>
              <a:ext uri="{FF2B5EF4-FFF2-40B4-BE49-F238E27FC236}">
                <a16:creationId xmlns:a16="http://schemas.microsoft.com/office/drawing/2014/main" id="{E2689900-D127-9840-8E06-B694B9FE1267}"/>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12" name="Slide Number Placeholder 11">
            <a:extLst>
              <a:ext uri="{FF2B5EF4-FFF2-40B4-BE49-F238E27FC236}">
                <a16:creationId xmlns:a16="http://schemas.microsoft.com/office/drawing/2014/main" id="{7B398DFD-572D-D549-8BBF-A86A1DFF026F}"/>
              </a:ext>
            </a:extLst>
          </p:cNvPr>
          <p:cNvSpPr>
            <a:spLocks noGrp="1"/>
          </p:cNvSpPr>
          <p:nvPr>
            <p:ph type="sldNum" sz="quarter" idx="12"/>
          </p:nvPr>
        </p:nvSpPr>
        <p:spPr/>
        <p:txBody>
          <a:bodyPr/>
          <a:lstStyle/>
          <a:p>
            <a:fld id="{36B5EA5A-BC32-A742-B11B-8E7414D5B535}" type="slidenum">
              <a:rPr lang="en-US" smtClean="0"/>
              <a:pPr/>
              <a:t>‹Nº›</a:t>
            </a:fld>
            <a:endParaRPr lang="en-US" dirty="0"/>
          </a:p>
        </p:txBody>
      </p:sp>
    </p:spTree>
    <p:extLst>
      <p:ext uri="{BB962C8B-B14F-4D97-AF65-F5344CB8AC3E}">
        <p14:creationId xmlns:p14="http://schemas.microsoft.com/office/powerpoint/2010/main" val="678086151"/>
      </p:ext>
    </p:extLst>
  </p:cSld>
  <p:clrMapOvr>
    <a:masterClrMapping/>
  </p:clrMapOvr>
  <p:extLst>
    <p:ext uri="{DCECCB84-F9BA-43D5-87BE-67443E8EF086}">
      <p15:sldGuideLst xmlns:p15="http://schemas.microsoft.com/office/powerpoint/2012/main">
        <p15:guide id="1" orient="horz" pos="1434" userDrawn="1">
          <p15:clr>
            <a:srgbClr val="FBAE40"/>
          </p15:clr>
        </p15:guide>
        <p15:guide id="2" orient="horz" pos="152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7988" y="373593"/>
            <a:ext cx="11376025" cy="1065742"/>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07989" y="1592263"/>
            <a:ext cx="11376024" cy="460851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Date Placeholder 3"/>
          <p:cNvSpPr>
            <a:spLocks noGrp="1"/>
          </p:cNvSpPr>
          <p:nvPr>
            <p:ph type="dt" sz="half" idx="2"/>
          </p:nvPr>
        </p:nvSpPr>
        <p:spPr>
          <a:xfrm>
            <a:off x="8101915" y="6424993"/>
            <a:ext cx="1773923" cy="365125"/>
          </a:xfrm>
          <a:prstGeom prst="rect">
            <a:avLst/>
          </a:prstGeom>
        </p:spPr>
        <p:txBody>
          <a:bodyPr vert="horz" lIns="0" tIns="0" rIns="0" bIns="0" rtlCol="0" anchor="ctr"/>
          <a:lstStyle>
            <a:lvl1pPr algn="l">
              <a:defRPr sz="850">
                <a:solidFill>
                  <a:schemeClr val="tx1"/>
                </a:solidFill>
              </a:defRPr>
            </a:lvl1pPr>
          </a:lstStyle>
          <a:p>
            <a:r>
              <a:rPr lang="en-US"/>
              <a:t>23 de Septiembre de 2024</a:t>
            </a:r>
            <a:endParaRPr lang="en-US" dirty="0"/>
          </a:p>
        </p:txBody>
      </p:sp>
      <p:sp>
        <p:nvSpPr>
          <p:cNvPr id="6" name="Slide Number Placeholder 5"/>
          <p:cNvSpPr>
            <a:spLocks noGrp="1"/>
          </p:cNvSpPr>
          <p:nvPr>
            <p:ph type="sldNum" sz="quarter" idx="4"/>
          </p:nvPr>
        </p:nvSpPr>
        <p:spPr>
          <a:xfrm>
            <a:off x="11107546" y="6424993"/>
            <a:ext cx="681254" cy="365125"/>
          </a:xfrm>
          <a:prstGeom prst="rect">
            <a:avLst/>
          </a:prstGeom>
        </p:spPr>
        <p:txBody>
          <a:bodyPr vert="horz" lIns="0" tIns="0" rIns="0" bIns="0" rtlCol="0" anchor="ctr"/>
          <a:lstStyle>
            <a:lvl1pPr algn="r">
              <a:defRPr sz="850" b="1">
                <a:solidFill>
                  <a:schemeClr val="tx1"/>
                </a:solidFill>
              </a:defRPr>
            </a:lvl1pPr>
          </a:lstStyle>
          <a:p>
            <a:r>
              <a:rPr lang="en-US" dirty="0"/>
              <a:t>Slide </a:t>
            </a:r>
            <a:fld id="{36B5EA5A-BC32-A742-B11B-8E7414D5B535}" type="slidenum">
              <a:rPr lang="en-US" smtClean="0"/>
              <a:pPr/>
              <a:t>‹Nº›</a:t>
            </a:fld>
            <a:endParaRPr lang="en-US" dirty="0"/>
          </a:p>
        </p:txBody>
      </p:sp>
      <p:sp>
        <p:nvSpPr>
          <p:cNvPr id="7" name="Footer Placeholder 6">
            <a:extLst>
              <a:ext uri="{FF2B5EF4-FFF2-40B4-BE49-F238E27FC236}">
                <a16:creationId xmlns:a16="http://schemas.microsoft.com/office/drawing/2014/main" id="{7AB22024-69B4-1F4F-8860-CB954517F654}"/>
              </a:ext>
            </a:extLst>
          </p:cNvPr>
          <p:cNvSpPr>
            <a:spLocks noGrp="1"/>
          </p:cNvSpPr>
          <p:nvPr>
            <p:ph type="ftr" sz="quarter" idx="3"/>
          </p:nvPr>
        </p:nvSpPr>
        <p:spPr>
          <a:xfrm>
            <a:off x="835152" y="6424993"/>
            <a:ext cx="6190488" cy="365125"/>
          </a:xfrm>
          <a:prstGeom prst="rect">
            <a:avLst/>
          </a:prstGeom>
        </p:spPr>
        <p:txBody>
          <a:bodyPr vert="horz" lIns="0" tIns="0" rIns="0" bIns="0" rtlCol="0" anchor="ctr"/>
          <a:lstStyle>
            <a:lvl1pPr algn="l">
              <a:defRPr sz="850">
                <a:solidFill>
                  <a:schemeClr val="tx1"/>
                </a:solidFill>
              </a:defRPr>
            </a:lvl1pPr>
          </a:lstStyle>
          <a:p>
            <a:r>
              <a:rPr lang="es-ES"/>
              <a:t>Julisa Verdejo Palacios | Defensa de tesis de maestría</a:t>
            </a:r>
            <a:endParaRPr lang="en-US" dirty="0"/>
          </a:p>
        </p:txBody>
      </p:sp>
      <p:cxnSp>
        <p:nvCxnSpPr>
          <p:cNvPr id="8" name="Straight Connector 7">
            <a:extLst>
              <a:ext uri="{FF2B5EF4-FFF2-40B4-BE49-F238E27FC236}">
                <a16:creationId xmlns:a16="http://schemas.microsoft.com/office/drawing/2014/main" id="{CC7B0EED-0D00-C37F-0787-98F0B94C9550}"/>
              </a:ext>
            </a:extLst>
          </p:cNvPr>
          <p:cNvCxnSpPr>
            <a:cxnSpLocks/>
          </p:cNvCxnSpPr>
          <p:nvPr userDrawn="1"/>
        </p:nvCxnSpPr>
        <p:spPr>
          <a:xfrm>
            <a:off x="404070" y="6370802"/>
            <a:ext cx="11379943" cy="0"/>
          </a:xfrm>
          <a:prstGeom prst="line">
            <a:avLst/>
          </a:prstGeom>
          <a:ln w="6350"/>
        </p:spPr>
        <p:style>
          <a:lnRef idx="1">
            <a:schemeClr val="accent1"/>
          </a:lnRef>
          <a:fillRef idx="0">
            <a:schemeClr val="accent1"/>
          </a:fillRef>
          <a:effectRef idx="0">
            <a:schemeClr val="accent1"/>
          </a:effectRef>
          <a:fontRef idx="minor">
            <a:schemeClr val="tx1"/>
          </a:fontRef>
        </p:style>
      </p:cxnSp>
      <p:pic>
        <p:nvPicPr>
          <p:cNvPr id="9" name="Graphic 8">
            <a:extLst>
              <a:ext uri="{FF2B5EF4-FFF2-40B4-BE49-F238E27FC236}">
                <a16:creationId xmlns:a16="http://schemas.microsoft.com/office/drawing/2014/main" id="{43B70D50-1486-3F30-1EE2-ABA881F89C80}"/>
              </a:ext>
            </a:extLst>
          </p:cNvPr>
          <p:cNvPicPr>
            <a:picLocks noChangeAspect="1"/>
          </p:cNvPicPr>
          <p:nvPr userDrawn="1"/>
        </p:nvPicPr>
        <p:blipFill>
          <a:blip r:embed="rId23">
            <a:extLst>
              <a:ext uri="{96DAC541-7B7A-43D3-8B79-37D633B846F1}">
                <asvg:svgBlip xmlns:asvg="http://schemas.microsoft.com/office/drawing/2016/SVG/main" r:embed="rId24"/>
              </a:ext>
            </a:extLst>
          </a:blip>
          <a:stretch>
            <a:fillRect/>
          </a:stretch>
        </p:blipFill>
        <p:spPr>
          <a:xfrm>
            <a:off x="403200" y="6424993"/>
            <a:ext cx="336042" cy="347472"/>
          </a:xfrm>
          <a:prstGeom prst="rect">
            <a:avLst/>
          </a:prstGeom>
        </p:spPr>
      </p:pic>
    </p:spTree>
    <p:extLst>
      <p:ext uri="{BB962C8B-B14F-4D97-AF65-F5344CB8AC3E}">
        <p14:creationId xmlns:p14="http://schemas.microsoft.com/office/powerpoint/2010/main" val="1598869953"/>
      </p:ext>
    </p:extLst>
  </p:cSld>
  <p:clrMap bg1="lt1" tx1="dk1" bg2="lt2" tx2="dk2" accent1="accent1" accent2="accent2" accent3="accent3" accent4="accent4" accent5="accent5" accent6="accent6" hlink="hlink" folHlink="folHlink"/>
  <p:sldLayoutIdLst>
    <p:sldLayoutId id="2147483657" r:id="rId1"/>
    <p:sldLayoutId id="2147483649" r:id="rId2"/>
    <p:sldLayoutId id="2147483662" r:id="rId3"/>
    <p:sldLayoutId id="2147483650" r:id="rId4"/>
    <p:sldLayoutId id="2147483665" r:id="rId5"/>
    <p:sldLayoutId id="2147483668" r:id="rId6"/>
    <p:sldLayoutId id="2147483674" r:id="rId7"/>
    <p:sldLayoutId id="2147483652" r:id="rId8"/>
    <p:sldLayoutId id="2147483653" r:id="rId9"/>
    <p:sldLayoutId id="2147483661" r:id="rId10"/>
    <p:sldLayoutId id="2147483666" r:id="rId11"/>
    <p:sldLayoutId id="2147483667" r:id="rId12"/>
    <p:sldLayoutId id="2147483658" r:id="rId13"/>
    <p:sldLayoutId id="2147483659" r:id="rId14"/>
    <p:sldLayoutId id="2147483673" r:id="rId15"/>
    <p:sldLayoutId id="2147483660" r:id="rId16"/>
    <p:sldLayoutId id="2147483671" r:id="rId17"/>
    <p:sldLayoutId id="2147483651" r:id="rId18"/>
    <p:sldLayoutId id="2147483654" r:id="rId19"/>
    <p:sldLayoutId id="2147483669" r:id="rId20"/>
    <p:sldLayoutId id="2147483655" r:id="rId21"/>
  </p:sldLayoutIdLst>
  <p:hf hd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spcAft>
          <a:spcPts val="0"/>
        </a:spcAft>
        <a:buFont typeface="Arial"/>
        <a:buNone/>
        <a:tabLst/>
        <a:defRPr sz="2100" b="1" kern="1200">
          <a:solidFill>
            <a:schemeClr val="tx2">
              <a:lumMod val="50000"/>
            </a:schemeClr>
          </a:solidFill>
          <a:latin typeface="+mn-lt"/>
          <a:ea typeface="+mn-ea"/>
          <a:cs typeface="+mn-cs"/>
        </a:defRPr>
      </a:lvl1pPr>
      <a:lvl2pPr marL="323850" indent="-324000" algn="l" defTabSz="914400" rtl="0" eaLnBrk="1" latinLnBrk="0" hangingPunct="1">
        <a:lnSpc>
          <a:spcPct val="100000"/>
        </a:lnSpc>
        <a:spcBef>
          <a:spcPts val="500"/>
        </a:spcBef>
        <a:spcAft>
          <a:spcPts val="300"/>
        </a:spcAft>
        <a:buFont typeface="Arial" charset="0"/>
        <a:buChar char="•"/>
        <a:tabLst/>
        <a:defRPr sz="1800" kern="1200">
          <a:solidFill>
            <a:schemeClr val="tx2">
              <a:lumMod val="50000"/>
            </a:schemeClr>
          </a:solidFill>
          <a:latin typeface="+mn-lt"/>
          <a:ea typeface="+mn-ea"/>
          <a:cs typeface="+mn-cs"/>
        </a:defRPr>
      </a:lvl2pPr>
      <a:lvl3pPr marL="648000" indent="-324000" algn="l" defTabSz="914400" rtl="0" eaLnBrk="1" latinLnBrk="0" hangingPunct="1">
        <a:lnSpc>
          <a:spcPct val="100000"/>
        </a:lnSpc>
        <a:spcBef>
          <a:spcPts val="500"/>
        </a:spcBef>
        <a:spcAft>
          <a:spcPts val="300"/>
        </a:spcAft>
        <a:buFont typeface="Arial" panose="020B0604020202020204" pitchFamily="34" charset="0"/>
        <a:buChar char="•"/>
        <a:tabLst/>
        <a:defRPr sz="1700" kern="1200">
          <a:solidFill>
            <a:schemeClr val="tx2">
              <a:lumMod val="50000"/>
            </a:schemeClr>
          </a:solidFill>
          <a:latin typeface="+mn-lt"/>
          <a:ea typeface="+mn-ea"/>
          <a:cs typeface="+mn-cs"/>
        </a:defRPr>
      </a:lvl3pPr>
      <a:lvl4pPr marL="972000" indent="-324000" algn="l" defTabSz="914400" rtl="0" eaLnBrk="1" latinLnBrk="0" hangingPunct="1">
        <a:lnSpc>
          <a:spcPct val="100000"/>
        </a:lnSpc>
        <a:spcBef>
          <a:spcPts val="500"/>
        </a:spcBef>
        <a:spcAft>
          <a:spcPts val="300"/>
        </a:spcAft>
        <a:buFont typeface="Arial" panose="020B0604020202020204" pitchFamily="34" charset="0"/>
        <a:buChar char="•"/>
        <a:tabLst/>
        <a:defRPr sz="1600" kern="1200">
          <a:solidFill>
            <a:schemeClr val="tx2">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6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2" userDrawn="1">
          <p15:clr>
            <a:srgbClr val="F26B43"/>
          </p15:clr>
        </p15:guide>
        <p15:guide id="2" pos="3840" userDrawn="1">
          <p15:clr>
            <a:srgbClr val="F26B43"/>
          </p15:clr>
        </p15:guide>
        <p15:guide id="3" pos="7423" userDrawn="1">
          <p15:clr>
            <a:srgbClr val="F26B43"/>
          </p15:clr>
        </p15:guide>
        <p15:guide id="4" pos="257" userDrawn="1">
          <p15:clr>
            <a:srgbClr val="F26B43"/>
          </p15:clr>
        </p15:guide>
        <p15:guide id="6" pos="3795" userDrawn="1">
          <p15:clr>
            <a:srgbClr val="F26B43"/>
          </p15:clr>
        </p15:guide>
        <p15:guide id="7" pos="3885" userDrawn="1">
          <p15:clr>
            <a:srgbClr val="F26B43"/>
          </p15:clr>
        </p15:guide>
        <p15:guide id="8" pos="5087" userDrawn="1">
          <p15:clr>
            <a:srgbClr val="F26B43"/>
          </p15:clr>
        </p15:guide>
        <p15:guide id="9" pos="4997" userDrawn="1">
          <p15:clr>
            <a:srgbClr val="F26B43"/>
          </p15:clr>
        </p15:guide>
        <p15:guide id="10" pos="2683" userDrawn="1">
          <p15:clr>
            <a:srgbClr val="F26B43"/>
          </p15:clr>
        </p15:guide>
        <p15:guide id="11" pos="2593" userDrawn="1">
          <p15:clr>
            <a:srgbClr val="F26B43"/>
          </p15:clr>
        </p15:guide>
        <p15:guide id="12" orient="horz" pos="3906" userDrawn="1">
          <p15:clr>
            <a:srgbClr val="F26B43"/>
          </p15:clr>
        </p15:guide>
        <p15:guide id="13" orient="horz" pos="2409" userDrawn="1">
          <p15:clr>
            <a:srgbClr val="F26B43"/>
          </p15:clr>
        </p15:guide>
        <p15:guide id="14" orient="horz" pos="913" userDrawn="1">
          <p15:clr>
            <a:srgbClr val="F26B43"/>
          </p15:clr>
        </p15:guide>
        <p15:guide id="15" orient="horz" pos="1003" userDrawn="1">
          <p15:clr>
            <a:srgbClr val="F26B43"/>
          </p15:clr>
        </p15:guide>
        <p15:guide id="16" orient="horz" pos="2500" userDrawn="1">
          <p15:clr>
            <a:srgbClr val="F26B43"/>
          </p15:clr>
        </p15:guide>
        <p15:guide id="17" pos="6312" userDrawn="1">
          <p15:clr>
            <a:srgbClr val="F26B43"/>
          </p15:clr>
        </p15:guide>
        <p15:guide id="18" pos="622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customXml" Target="../ink/ink1.xml"/><Relationship Id="rId7" Type="http://schemas.openxmlformats.org/officeDocument/2006/relationships/customXml" Target="../ink/ink4.xm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customXml" Target="../ink/ink2.xml"/><Relationship Id="rId10" Type="http://schemas.openxmlformats.org/officeDocument/2006/relationships/customXml" Target="../ink/ink7.xml"/><Relationship Id="rId4" Type="http://schemas.openxmlformats.org/officeDocument/2006/relationships/image" Target="../media/image19.png"/><Relationship Id="rId9" Type="http://schemas.openxmlformats.org/officeDocument/2006/relationships/customXml" Target="../ink/ink6.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C55D0-EF65-5184-5180-70C748F9ECB3}"/>
              </a:ext>
            </a:extLst>
          </p:cNvPr>
          <p:cNvSpPr>
            <a:spLocks noGrp="1"/>
          </p:cNvSpPr>
          <p:nvPr>
            <p:ph type="ctrTitle"/>
          </p:nvPr>
        </p:nvSpPr>
        <p:spPr>
          <a:xfrm>
            <a:off x="407987" y="2347455"/>
            <a:ext cx="11376025" cy="2153265"/>
          </a:xfrm>
        </p:spPr>
        <p:txBody>
          <a:bodyPr/>
          <a:lstStyle/>
          <a:p>
            <a:pPr algn="just"/>
            <a:r>
              <a:rPr lang="es-MX" sz="4800" noProof="0" dirty="0"/>
              <a:t>Diseño y caracterización del sistema de instrumentación para un arreglo de </a:t>
            </a:r>
            <a:r>
              <a:rPr lang="es-MX" sz="4800" noProof="0" dirty="0" err="1"/>
              <a:t>microbolómetros</a:t>
            </a:r>
            <a:endParaRPr lang="es-MX" sz="4800" noProof="0" dirty="0"/>
          </a:p>
        </p:txBody>
      </p:sp>
      <p:sp>
        <p:nvSpPr>
          <p:cNvPr id="3" name="Subtitle 2">
            <a:extLst>
              <a:ext uri="{FF2B5EF4-FFF2-40B4-BE49-F238E27FC236}">
                <a16:creationId xmlns:a16="http://schemas.microsoft.com/office/drawing/2014/main" id="{F7B0DD35-25FE-650C-D3E7-DA9E47CBB676}"/>
              </a:ext>
            </a:extLst>
          </p:cNvPr>
          <p:cNvSpPr>
            <a:spLocks noGrp="1"/>
          </p:cNvSpPr>
          <p:nvPr>
            <p:ph type="subTitle" idx="1"/>
          </p:nvPr>
        </p:nvSpPr>
        <p:spPr>
          <a:xfrm>
            <a:off x="419139" y="4530216"/>
            <a:ext cx="11376026" cy="1723825"/>
          </a:xfrm>
        </p:spPr>
        <p:txBody>
          <a:bodyPr/>
          <a:lstStyle/>
          <a:p>
            <a:pPr algn="ctr"/>
            <a:r>
              <a:rPr lang="es-MX" noProof="0" dirty="0"/>
              <a:t>Instituto Nacional de Astrofísica, Óptica y Electrónica (INAOE)</a:t>
            </a:r>
          </a:p>
          <a:p>
            <a:pPr algn="ctr"/>
            <a:r>
              <a:rPr lang="es-MX" noProof="0" dirty="0"/>
              <a:t>Maestría en Ciencias en Electrónica</a:t>
            </a:r>
          </a:p>
          <a:p>
            <a:pPr algn="ctr"/>
            <a:r>
              <a:rPr lang="es-MX" noProof="0" dirty="0"/>
              <a:t>Autor: Julisa Verdejo Palacios</a:t>
            </a:r>
          </a:p>
          <a:p>
            <a:pPr algn="ctr"/>
            <a:endParaRPr lang="es-MX" noProof="0" dirty="0"/>
          </a:p>
          <a:p>
            <a:r>
              <a:rPr lang="es-MX" noProof="0" dirty="0"/>
              <a:t>Asesor: </a:t>
            </a:r>
            <a:r>
              <a:rPr lang="es-MX" b="0" noProof="0" dirty="0"/>
              <a:t>Dr. Mario Moreno </a:t>
            </a:r>
            <a:r>
              <a:rPr lang="es-MX" b="0" noProof="0" dirty="0" err="1"/>
              <a:t>Moreno</a:t>
            </a:r>
            <a:r>
              <a:rPr lang="es-MX" b="0" noProof="0" dirty="0"/>
              <a:t> (INAOE)</a:t>
            </a:r>
          </a:p>
          <a:p>
            <a:pPr algn="r"/>
            <a:r>
              <a:rPr lang="es-MX" b="0" noProof="0" dirty="0"/>
              <a:t>23 de Septiembre de 2024</a:t>
            </a:r>
          </a:p>
        </p:txBody>
      </p:sp>
    </p:spTree>
    <p:extLst>
      <p:ext uri="{BB962C8B-B14F-4D97-AF65-F5344CB8AC3E}">
        <p14:creationId xmlns:p14="http://schemas.microsoft.com/office/powerpoint/2010/main" val="3816345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95AA-4A37-E463-6476-9ACB0C4023A5}"/>
              </a:ext>
            </a:extLst>
          </p:cNvPr>
          <p:cNvSpPr>
            <a:spLocks noGrp="1"/>
          </p:cNvSpPr>
          <p:nvPr>
            <p:ph type="ctrTitle"/>
          </p:nvPr>
        </p:nvSpPr>
        <p:spPr/>
        <p:txBody>
          <a:bodyPr/>
          <a:lstStyle/>
          <a:p>
            <a:r>
              <a:rPr lang="es-MX" noProof="0" dirty="0"/>
              <a:t>Objetivos</a:t>
            </a:r>
          </a:p>
        </p:txBody>
      </p:sp>
      <p:sp>
        <p:nvSpPr>
          <p:cNvPr id="3" name="Subtitle 2">
            <a:extLst>
              <a:ext uri="{FF2B5EF4-FFF2-40B4-BE49-F238E27FC236}">
                <a16:creationId xmlns:a16="http://schemas.microsoft.com/office/drawing/2014/main" id="{D84140F7-8425-C993-E34E-99C89BF3F339}"/>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75A7162D-D612-6FA5-8E00-6C033C9D1343}"/>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B6E32D0C-E644-BCDD-2D86-EFE84602CF8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9B6C52DA-AFD7-A4DC-D721-0BD931241DAA}"/>
              </a:ext>
            </a:extLst>
          </p:cNvPr>
          <p:cNvSpPr>
            <a:spLocks noGrp="1"/>
          </p:cNvSpPr>
          <p:nvPr>
            <p:ph type="sldNum" sz="quarter" idx="12"/>
          </p:nvPr>
        </p:nvSpPr>
        <p:spPr/>
        <p:txBody>
          <a:bodyPr/>
          <a:lstStyle/>
          <a:p>
            <a:fld id="{36B5EA5A-BC32-A742-B11B-8E7414D5B535}" type="slidenum">
              <a:rPr lang="en-US" smtClean="0"/>
              <a:pPr/>
              <a:t>10</a:t>
            </a:fld>
            <a:endParaRPr lang="en-US" dirty="0"/>
          </a:p>
        </p:txBody>
      </p:sp>
    </p:spTree>
    <p:extLst>
      <p:ext uri="{BB962C8B-B14F-4D97-AF65-F5344CB8AC3E}">
        <p14:creationId xmlns:p14="http://schemas.microsoft.com/office/powerpoint/2010/main" val="2901929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4DD42-43DA-6180-E67E-10B956FA29D7}"/>
              </a:ext>
            </a:extLst>
          </p:cNvPr>
          <p:cNvSpPr>
            <a:spLocks noGrp="1"/>
          </p:cNvSpPr>
          <p:nvPr>
            <p:ph type="title"/>
          </p:nvPr>
        </p:nvSpPr>
        <p:spPr/>
        <p:txBody>
          <a:bodyPr/>
          <a:lstStyle/>
          <a:p>
            <a:r>
              <a:rPr lang="es-MX" noProof="0" dirty="0"/>
              <a:t>Objetivos</a:t>
            </a:r>
          </a:p>
        </p:txBody>
      </p:sp>
      <p:sp>
        <p:nvSpPr>
          <p:cNvPr id="3" name="Content Placeholder 2">
            <a:extLst>
              <a:ext uri="{FF2B5EF4-FFF2-40B4-BE49-F238E27FC236}">
                <a16:creationId xmlns:a16="http://schemas.microsoft.com/office/drawing/2014/main" id="{5070CC9A-B491-A30C-A704-C6A478AC5513}"/>
              </a:ext>
            </a:extLst>
          </p:cNvPr>
          <p:cNvSpPr>
            <a:spLocks noGrp="1"/>
          </p:cNvSpPr>
          <p:nvPr>
            <p:ph sz="half" idx="1"/>
          </p:nvPr>
        </p:nvSpPr>
        <p:spPr>
          <a:xfrm>
            <a:off x="407987" y="1592264"/>
            <a:ext cx="11380813" cy="4608512"/>
          </a:xfrm>
        </p:spPr>
        <p:txBody>
          <a:bodyPr>
            <a:normAutofit fontScale="92500" lnSpcReduction="20000"/>
          </a:bodyPr>
          <a:lstStyle/>
          <a:p>
            <a:pPr marL="342900" indent="-342900" algn="just">
              <a:buFont typeface="Arial" panose="020B0604020202020204" pitchFamily="34" charset="0"/>
              <a:buChar char="•"/>
            </a:pPr>
            <a:r>
              <a:rPr lang="es-MX" noProof="0" dirty="0"/>
              <a:t>Objetivo general:</a:t>
            </a:r>
          </a:p>
          <a:p>
            <a:pPr marL="666750" lvl="1" indent="-342900" algn="just">
              <a:buFont typeface="Arial" panose="020B0604020202020204" pitchFamily="34" charset="0"/>
              <a:buChar char="•"/>
            </a:pPr>
            <a:r>
              <a:rPr lang="es-MX" noProof="0" dirty="0"/>
              <a:t>Diseño de un sistema de adquisición de datos basado en FPGA para la medición de una matriz de pixeles de un </a:t>
            </a:r>
            <a:r>
              <a:rPr lang="es-MX" noProof="0" dirty="0" err="1"/>
              <a:t>microbolómetro</a:t>
            </a:r>
            <a:r>
              <a:rPr lang="es-MX" noProof="0" dirty="0"/>
              <a:t>.</a:t>
            </a:r>
          </a:p>
          <a:p>
            <a:pPr marL="342900" indent="-342900" algn="just">
              <a:buFont typeface="Arial" panose="020B0604020202020204" pitchFamily="34" charset="0"/>
              <a:buChar char="•"/>
            </a:pPr>
            <a:r>
              <a:rPr lang="es-MX" dirty="0"/>
              <a:t>Objetivos específicos:</a:t>
            </a:r>
          </a:p>
          <a:p>
            <a:pPr marL="666750" lvl="1" indent="-342900" algn="just">
              <a:buFont typeface="Arial" panose="020B0604020202020204" pitchFamily="34" charset="0"/>
              <a:buChar char="•"/>
            </a:pPr>
            <a:r>
              <a:rPr lang="es-MX" dirty="0"/>
              <a:t>Analizar las propiedades físicas y características de los </a:t>
            </a:r>
            <a:r>
              <a:rPr lang="es-MX" dirty="0" err="1"/>
              <a:t>microbolómetros</a:t>
            </a:r>
            <a:r>
              <a:rPr lang="es-MX" dirty="0"/>
              <a:t>, así como su funcionamiento y sus diferentes circuitos de lectura con el fin de fundamentar las decisiones en el diseño del sistema.</a:t>
            </a:r>
          </a:p>
          <a:p>
            <a:pPr marL="666750" lvl="1" indent="-342900" algn="just">
              <a:buFont typeface="Arial" panose="020B0604020202020204" pitchFamily="34" charset="0"/>
              <a:buChar char="•"/>
            </a:pPr>
            <a:r>
              <a:rPr lang="es-MX" dirty="0"/>
              <a:t>Estudiar las máquinas de estado finito (FSM) de tipo Moore y </a:t>
            </a:r>
            <a:r>
              <a:rPr lang="es-MX" dirty="0" err="1"/>
              <a:t>Mealy</a:t>
            </a:r>
            <a:r>
              <a:rPr lang="es-MX" dirty="0"/>
              <a:t>, los tipos de codificación en </a:t>
            </a:r>
            <a:r>
              <a:rPr lang="es-MX" dirty="0" err="1"/>
              <a:t>Verilog</a:t>
            </a:r>
            <a:r>
              <a:rPr lang="es-MX" dirty="0"/>
              <a:t> y las técnicas de diseño, con el fin de aplicar este conocimiento en la implementación y optimización del sistema de adquisición y procesamiento de datos.</a:t>
            </a:r>
          </a:p>
          <a:p>
            <a:pPr marL="666750" lvl="1" indent="-342900" algn="just">
              <a:buFont typeface="Arial" panose="020B0604020202020204" pitchFamily="34" charset="0"/>
              <a:buChar char="•"/>
            </a:pPr>
            <a:r>
              <a:rPr lang="es-MX" dirty="0"/>
              <a:t>Diseñar un firmware en el lenguaje </a:t>
            </a:r>
            <a:r>
              <a:rPr lang="es-MX" dirty="0" err="1"/>
              <a:t>Verilog</a:t>
            </a:r>
            <a:r>
              <a:rPr lang="es-MX" dirty="0"/>
              <a:t> para implementar los protocolos de comunicación SPI y UART reconfigurables y robustos, que permitan adaptabilidad y confiabilidad en aplicaciones de adquisición de datos y control.</a:t>
            </a:r>
          </a:p>
          <a:p>
            <a:pPr marL="666750" lvl="1" indent="-342900" algn="just">
              <a:buFont typeface="Arial" panose="020B0604020202020204" pitchFamily="34" charset="0"/>
              <a:buChar char="•"/>
            </a:pPr>
            <a:r>
              <a:rPr lang="es-MX" dirty="0"/>
              <a:t>Seleccionar los convertidores analógico-digital (ADC) y digital-analógico (DAC) más adecuados para el sistema de adquisición de datos y probarlos utilizando el firmware previamente diseñado.</a:t>
            </a:r>
          </a:p>
          <a:p>
            <a:pPr marL="666750" lvl="1" indent="-342900" algn="just">
              <a:buFont typeface="Arial" panose="020B0604020202020204" pitchFamily="34" charset="0"/>
              <a:buChar char="•"/>
            </a:pPr>
            <a:r>
              <a:rPr lang="es-MX" dirty="0"/>
              <a:t>Diseñar una PCB con una matriz de 8x8 fototransistores que funcione como banco de prueba para validar el funcionamiento del sistema de adquisición de datos.</a:t>
            </a:r>
          </a:p>
          <a:p>
            <a:pPr marL="666750" lvl="1" indent="-342900" algn="just">
              <a:buFont typeface="Arial" panose="020B0604020202020204" pitchFamily="34" charset="0"/>
              <a:buChar char="•"/>
            </a:pPr>
            <a:r>
              <a:rPr lang="es-MX" dirty="0"/>
              <a:t>Integrar los convertidores ADC y DAC, multiplexores, y la matriz de fototransistores en un sistema unificado para realizar pruebas y validar su capacidad de adquirir y procesar imágenes de manera eficiente.</a:t>
            </a:r>
          </a:p>
        </p:txBody>
      </p:sp>
      <p:sp>
        <p:nvSpPr>
          <p:cNvPr id="5" name="Date Placeholder 4">
            <a:extLst>
              <a:ext uri="{FF2B5EF4-FFF2-40B4-BE49-F238E27FC236}">
                <a16:creationId xmlns:a16="http://schemas.microsoft.com/office/drawing/2014/main" id="{39738A5D-185C-7371-FB5D-3160F6C7EBB0}"/>
              </a:ext>
            </a:extLst>
          </p:cNvPr>
          <p:cNvSpPr>
            <a:spLocks noGrp="1"/>
          </p:cNvSpPr>
          <p:nvPr>
            <p:ph type="dt" sz="half" idx="10"/>
          </p:nvPr>
        </p:nvSpPr>
        <p:spPr/>
        <p:txBody>
          <a:bodyPr/>
          <a:lstStyle/>
          <a:p>
            <a:r>
              <a:rPr lang="en-US"/>
              <a:t>23 de Septiembre de 2024</a:t>
            </a:r>
            <a:endParaRPr lang="en-US" dirty="0"/>
          </a:p>
        </p:txBody>
      </p:sp>
      <p:sp>
        <p:nvSpPr>
          <p:cNvPr id="6" name="Footer Placeholder 5">
            <a:extLst>
              <a:ext uri="{FF2B5EF4-FFF2-40B4-BE49-F238E27FC236}">
                <a16:creationId xmlns:a16="http://schemas.microsoft.com/office/drawing/2014/main" id="{06056D2D-DAAB-BE8D-C09E-13C016DD754E}"/>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7" name="Slide Number Placeholder 6">
            <a:extLst>
              <a:ext uri="{FF2B5EF4-FFF2-40B4-BE49-F238E27FC236}">
                <a16:creationId xmlns:a16="http://schemas.microsoft.com/office/drawing/2014/main" id="{845BB1B4-C227-5D92-2932-41A193178E55}"/>
              </a:ext>
            </a:extLst>
          </p:cNvPr>
          <p:cNvSpPr>
            <a:spLocks noGrp="1"/>
          </p:cNvSpPr>
          <p:nvPr>
            <p:ph type="sldNum" sz="quarter" idx="12"/>
          </p:nvPr>
        </p:nvSpPr>
        <p:spPr/>
        <p:txBody>
          <a:bodyPr/>
          <a:lstStyle/>
          <a:p>
            <a:fld id="{36B5EA5A-BC32-A742-B11B-8E7414D5B535}" type="slidenum">
              <a:rPr lang="en-US" smtClean="0"/>
              <a:pPr/>
              <a:t>11</a:t>
            </a:fld>
            <a:endParaRPr lang="en-US" dirty="0"/>
          </a:p>
        </p:txBody>
      </p:sp>
    </p:spTree>
    <p:extLst>
      <p:ext uri="{BB962C8B-B14F-4D97-AF65-F5344CB8AC3E}">
        <p14:creationId xmlns:p14="http://schemas.microsoft.com/office/powerpoint/2010/main" val="4083809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95AA-4A37-E463-6476-9ACB0C4023A5}"/>
              </a:ext>
            </a:extLst>
          </p:cNvPr>
          <p:cNvSpPr>
            <a:spLocks noGrp="1"/>
          </p:cNvSpPr>
          <p:nvPr>
            <p:ph type="ctrTitle"/>
          </p:nvPr>
        </p:nvSpPr>
        <p:spPr/>
        <p:txBody>
          <a:bodyPr/>
          <a:lstStyle/>
          <a:p>
            <a:r>
              <a:rPr lang="es-MX" noProof="0" dirty="0" err="1"/>
              <a:t>Microbolómetros</a:t>
            </a:r>
            <a:r>
              <a:rPr lang="es-MX" noProof="0" dirty="0"/>
              <a:t>: especificaciones</a:t>
            </a:r>
          </a:p>
        </p:txBody>
      </p:sp>
      <p:sp>
        <p:nvSpPr>
          <p:cNvPr id="3" name="Subtitle 2">
            <a:extLst>
              <a:ext uri="{FF2B5EF4-FFF2-40B4-BE49-F238E27FC236}">
                <a16:creationId xmlns:a16="http://schemas.microsoft.com/office/drawing/2014/main" id="{D84140F7-8425-C993-E34E-99C89BF3F339}"/>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75A7162D-D612-6FA5-8E00-6C033C9D1343}"/>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B6E32D0C-E644-BCDD-2D86-EFE84602CF8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9B6C52DA-AFD7-A4DC-D721-0BD931241DAA}"/>
              </a:ext>
            </a:extLst>
          </p:cNvPr>
          <p:cNvSpPr>
            <a:spLocks noGrp="1"/>
          </p:cNvSpPr>
          <p:nvPr>
            <p:ph type="sldNum" sz="quarter" idx="12"/>
          </p:nvPr>
        </p:nvSpPr>
        <p:spPr/>
        <p:txBody>
          <a:bodyPr/>
          <a:lstStyle/>
          <a:p>
            <a:fld id="{36B5EA5A-BC32-A742-B11B-8E7414D5B535}" type="slidenum">
              <a:rPr lang="en-US" smtClean="0"/>
              <a:pPr/>
              <a:t>12</a:t>
            </a:fld>
            <a:endParaRPr lang="en-US" dirty="0"/>
          </a:p>
        </p:txBody>
      </p:sp>
    </p:spTree>
    <p:extLst>
      <p:ext uri="{BB962C8B-B14F-4D97-AF65-F5344CB8AC3E}">
        <p14:creationId xmlns:p14="http://schemas.microsoft.com/office/powerpoint/2010/main" val="1198284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9" y="1592263"/>
            <a:ext cx="6014582" cy="4608512"/>
          </a:xfrm>
        </p:spPr>
        <p:txBody>
          <a:bodyPr>
            <a:normAutofit/>
          </a:bodyPr>
          <a:lstStyle/>
          <a:p>
            <a:pPr marL="0" indent="0" algn="just">
              <a:buNone/>
            </a:pPr>
            <a:r>
              <a:rPr lang="es-ES" noProof="0" dirty="0"/>
              <a:t>Un </a:t>
            </a:r>
            <a:r>
              <a:rPr lang="es-ES" noProof="0" dirty="0" err="1"/>
              <a:t>microbolómetro</a:t>
            </a:r>
            <a:r>
              <a:rPr lang="es-ES" noProof="0" dirty="0"/>
              <a:t> se puede representar como un circuito divisor de voltaje. </a:t>
            </a:r>
          </a:p>
          <a:p>
            <a:pPr algn="just"/>
            <a:r>
              <a:rPr lang="es-ES" b="0" dirty="0"/>
              <a:t>En ausencia de radiación y con el circuito abierto, su temperatura es T0. </a:t>
            </a:r>
          </a:p>
          <a:p>
            <a:pPr algn="just"/>
            <a:r>
              <a:rPr lang="es-ES" b="0" dirty="0"/>
              <a:t>Al cerrarse el circuito, la corriente fluye, calentando la resistencia del </a:t>
            </a:r>
            <a:r>
              <a:rPr lang="es-ES" b="0" dirty="0" err="1"/>
              <a:t>microbolómetro</a:t>
            </a:r>
            <a:r>
              <a:rPr lang="es-ES" b="0" dirty="0"/>
              <a:t> (RB) a T1.</a:t>
            </a:r>
          </a:p>
          <a:p>
            <a:pPr algn="just"/>
            <a:r>
              <a:rPr lang="es-ES" b="0" dirty="0"/>
              <a:t>Si la radiación incide sobre el </a:t>
            </a:r>
            <a:r>
              <a:rPr lang="es-ES" b="0" dirty="0" err="1"/>
              <a:t>microbolómetro</a:t>
            </a:r>
            <a:r>
              <a:rPr lang="es-ES" b="0" dirty="0"/>
              <a:t>, la temperatura cambia en un factor ∆T, lo que altera su resistencia y provoca una variación en el voltaje (VRL) a través de la resistencia de carga (RL).</a:t>
            </a:r>
            <a:endParaRPr lang="es-ES"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ES" noProof="0" dirty="0"/>
              <a:t>Representación como circuito eléctrico.</a:t>
            </a:r>
            <a:endParaRPr lang="es-MX" noProof="0" dirty="0"/>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13</a:t>
            </a:fld>
            <a:endParaRPr lang="en-US" dirty="0"/>
          </a:p>
        </p:txBody>
      </p:sp>
      <p:pic>
        <p:nvPicPr>
          <p:cNvPr id="9" name="Picture 8" descr="A black background with white dots&#10;&#10;Description automatically generated">
            <a:extLst>
              <a:ext uri="{FF2B5EF4-FFF2-40B4-BE49-F238E27FC236}">
                <a16:creationId xmlns:a16="http://schemas.microsoft.com/office/drawing/2014/main" id="{B4D343F9-6476-2D25-9CF5-B9A7640E9343}"/>
              </a:ext>
            </a:extLst>
          </p:cNvPr>
          <p:cNvPicPr>
            <a:picLocks noChangeAspect="1"/>
          </p:cNvPicPr>
          <p:nvPr/>
        </p:nvPicPr>
        <p:blipFill>
          <a:blip r:embed="rId2"/>
          <a:stretch>
            <a:fillRect/>
          </a:stretch>
        </p:blipFill>
        <p:spPr>
          <a:xfrm>
            <a:off x="7297783" y="1528219"/>
            <a:ext cx="4023318" cy="3801561"/>
          </a:xfrm>
          <a:prstGeom prst="rect">
            <a:avLst/>
          </a:prstGeom>
        </p:spPr>
      </p:pic>
    </p:spTree>
    <p:extLst>
      <p:ext uri="{BB962C8B-B14F-4D97-AF65-F5344CB8AC3E}">
        <p14:creationId xmlns:p14="http://schemas.microsoft.com/office/powerpoint/2010/main" val="1565143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9" y="1592263"/>
            <a:ext cx="5616574" cy="4608512"/>
          </a:xfrm>
        </p:spPr>
        <p:txBody>
          <a:bodyPr/>
          <a:lstStyle/>
          <a:p>
            <a:pPr marL="0" indent="0" algn="just">
              <a:buNone/>
            </a:pPr>
            <a:r>
              <a:rPr lang="es-ES" b="0" noProof="0" dirty="0"/>
              <a:t>El diseño de un </a:t>
            </a:r>
            <a:r>
              <a:rPr lang="es-ES" b="0" noProof="0" dirty="0" err="1"/>
              <a:t>microbolómetro</a:t>
            </a:r>
            <a:r>
              <a:rPr lang="es-ES" b="0" noProof="0" dirty="0"/>
              <a:t> generalmente incluye un material </a:t>
            </a:r>
            <a:r>
              <a:rPr lang="es-ES" noProof="0" dirty="0"/>
              <a:t>absorbedor</a:t>
            </a:r>
            <a:r>
              <a:rPr lang="es-ES" b="0" noProof="0" dirty="0"/>
              <a:t> y un material que funge como </a:t>
            </a:r>
            <a:r>
              <a:rPr lang="es-ES" noProof="0" dirty="0"/>
              <a:t>termómetro</a:t>
            </a:r>
            <a:r>
              <a:rPr lang="es-ES" b="0" noProof="0" dirty="0"/>
              <a:t>, lo que lleva a un incremento de la temperatura debido a la absorción de radiación infrarroja, provocando finalmente un cambio en la resistencia de sus elementos. </a:t>
            </a:r>
          </a:p>
          <a:p>
            <a:pPr marL="0" indent="0" algn="just">
              <a:buNone/>
            </a:pPr>
            <a:r>
              <a:rPr lang="es-ES" b="0" noProof="0" dirty="0"/>
              <a:t>La variación en la resistencia se transmite eléctricamente al </a:t>
            </a:r>
            <a:r>
              <a:rPr lang="es-ES" noProof="0" dirty="0"/>
              <a:t>circuito integrado de lectura (ROIC) </a:t>
            </a:r>
            <a:r>
              <a:rPr lang="es-ES" b="0" noProof="0" dirty="0"/>
              <a:t>para su posterior procesamiento. El termómetro se mantiene </a:t>
            </a:r>
            <a:r>
              <a:rPr lang="es-ES" noProof="0" dirty="0"/>
              <a:t>aislado</a:t>
            </a:r>
            <a:r>
              <a:rPr lang="es-ES" b="0" noProof="0" dirty="0"/>
              <a:t> térmicamente del sustrato del ROIC [21].</a:t>
            </a:r>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ES" noProof="0" dirty="0"/>
              <a:t>Diseño de un arreglo de </a:t>
            </a:r>
            <a:r>
              <a:rPr lang="es-ES" noProof="0" dirty="0" err="1"/>
              <a:t>microbolómetros</a:t>
            </a:r>
            <a:endParaRPr lang="es-MX" noProof="0" dirty="0"/>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14</a:t>
            </a:fld>
            <a:endParaRPr lang="en-US" dirty="0"/>
          </a:p>
        </p:txBody>
      </p:sp>
      <p:pic>
        <p:nvPicPr>
          <p:cNvPr id="11" name="Picture 10" descr="A black background with a black square&#10;&#10;Description automatically generated with medium confidence">
            <a:extLst>
              <a:ext uri="{FF2B5EF4-FFF2-40B4-BE49-F238E27FC236}">
                <a16:creationId xmlns:a16="http://schemas.microsoft.com/office/drawing/2014/main" id="{E83B6145-EEE5-C636-5FFB-08F97B095D48}"/>
              </a:ext>
            </a:extLst>
          </p:cNvPr>
          <p:cNvPicPr>
            <a:picLocks noChangeAspect="1"/>
          </p:cNvPicPr>
          <p:nvPr/>
        </p:nvPicPr>
        <p:blipFill>
          <a:blip r:embed="rId2"/>
          <a:stretch>
            <a:fillRect/>
          </a:stretch>
        </p:blipFill>
        <p:spPr>
          <a:xfrm>
            <a:off x="7458668" y="1105780"/>
            <a:ext cx="4239876" cy="4646440"/>
          </a:xfrm>
          <a:prstGeom prst="rect">
            <a:avLst/>
          </a:prstGeom>
        </p:spPr>
      </p:pic>
    </p:spTree>
    <p:extLst>
      <p:ext uri="{BB962C8B-B14F-4D97-AF65-F5344CB8AC3E}">
        <p14:creationId xmlns:p14="http://schemas.microsoft.com/office/powerpoint/2010/main" val="2779980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8" y="1592263"/>
            <a:ext cx="7524750" cy="4608512"/>
          </a:xfrm>
        </p:spPr>
        <p:txBody>
          <a:bodyPr/>
          <a:lstStyle/>
          <a:p>
            <a:pPr marL="0" indent="0" algn="just">
              <a:buNone/>
            </a:pPr>
            <a:r>
              <a:rPr lang="es-ES" noProof="0" dirty="0"/>
              <a:t>Este circuito </a:t>
            </a:r>
            <a:r>
              <a:rPr lang="es-MX" dirty="0">
                <a:solidFill>
                  <a:srgbClr val="000000"/>
                </a:solidFill>
                <a:effectLst/>
              </a:rPr>
              <a:t>mide la tensión en la salida de un divisor resistivo formado por una resistencia de referencia y un microbolómetro.</a:t>
            </a:r>
          </a:p>
          <a:p>
            <a:pPr marL="0" indent="0" algn="just">
              <a:buNone/>
            </a:pPr>
            <a:r>
              <a:rPr lang="es-MX" b="0" noProof="0" dirty="0"/>
              <a:t>A medida que aumenta la radiación incidente en el microbolómetro, su resistencia disminuye proporcionalmente, lo que hace que la tensión de salida dependa de la radiación recibida por el sensor.</a:t>
            </a:r>
          </a:p>
          <a:p>
            <a:pPr marL="0" indent="0" algn="just">
              <a:buNone/>
            </a:pPr>
            <a:r>
              <a:rPr lang="es-MX" b="0" dirty="0"/>
              <a:t>La tensión de salida es:</a:t>
            </a:r>
            <a:endParaRPr lang="es-ES"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ES" noProof="0" dirty="0"/>
              <a:t>Circuitos de lectura: Divisor resistivo</a:t>
            </a:r>
            <a:endParaRPr lang="es-MX" noProof="0" dirty="0"/>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15</a:t>
            </a:fld>
            <a:endParaRPr lang="en-US" dirty="0"/>
          </a:p>
        </p:txBody>
      </p:sp>
      <p:pic>
        <p:nvPicPr>
          <p:cNvPr id="8" name="Picture 7" descr="A white dot in the sky&#10;&#10;Description automatically generated">
            <a:extLst>
              <a:ext uri="{FF2B5EF4-FFF2-40B4-BE49-F238E27FC236}">
                <a16:creationId xmlns:a16="http://schemas.microsoft.com/office/drawing/2014/main" id="{F25FBD41-93CE-39CF-34CC-B0486AEA2F9B}"/>
              </a:ext>
            </a:extLst>
          </p:cNvPr>
          <p:cNvPicPr>
            <a:picLocks noChangeAspect="1"/>
          </p:cNvPicPr>
          <p:nvPr/>
        </p:nvPicPr>
        <p:blipFill>
          <a:blip r:embed="rId3"/>
          <a:stretch>
            <a:fillRect/>
          </a:stretch>
        </p:blipFill>
        <p:spPr>
          <a:xfrm>
            <a:off x="8988876" y="1592263"/>
            <a:ext cx="2726876" cy="4015030"/>
          </a:xfrm>
          <a:prstGeom prst="rect">
            <a:avLst/>
          </a:prstGeom>
        </p:spPr>
      </p:pic>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51D698F9-43A7-DCC7-7399-522744C9FD25}"/>
                  </a:ext>
                </a:extLst>
              </p:cNvPr>
              <p:cNvSpPr txBox="1"/>
              <p:nvPr/>
            </p:nvSpPr>
            <p:spPr>
              <a:xfrm>
                <a:off x="2706503" y="4660058"/>
                <a:ext cx="2447785" cy="59663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s-MX" i="1" smtClean="0">
                              <a:solidFill>
                                <a:schemeClr val="bg2">
                                  <a:lumMod val="10000"/>
                                </a:schemeClr>
                              </a:solidFill>
                              <a:latin typeface="Cambria Math" panose="02040503050406030204" pitchFamily="18" charset="0"/>
                            </a:rPr>
                          </m:ctrlPr>
                        </m:sSubPr>
                        <m:e>
                          <m:r>
                            <a:rPr lang="es-MX" b="0" i="1" smtClean="0">
                              <a:solidFill>
                                <a:schemeClr val="bg2">
                                  <a:lumMod val="10000"/>
                                </a:schemeClr>
                              </a:solidFill>
                              <a:latin typeface="Cambria Math" panose="02040503050406030204" pitchFamily="18" charset="0"/>
                            </a:rPr>
                            <m:t>𝑉</m:t>
                          </m:r>
                        </m:e>
                        <m:sub>
                          <m:r>
                            <a:rPr lang="es-MX" b="0" i="1" smtClean="0">
                              <a:solidFill>
                                <a:schemeClr val="bg2">
                                  <a:lumMod val="10000"/>
                                </a:schemeClr>
                              </a:solidFill>
                              <a:latin typeface="Cambria Math" panose="02040503050406030204" pitchFamily="18" charset="0"/>
                            </a:rPr>
                            <m:t>𝑜𝑢𝑡</m:t>
                          </m:r>
                        </m:sub>
                      </m:sSub>
                      <m:r>
                        <a:rPr lang="es-MX" b="0" i="1" smtClean="0">
                          <a:solidFill>
                            <a:schemeClr val="bg2">
                              <a:lumMod val="10000"/>
                            </a:schemeClr>
                          </a:solidFill>
                          <a:latin typeface="Cambria Math" panose="02040503050406030204" pitchFamily="18" charset="0"/>
                        </a:rPr>
                        <m:t>=</m:t>
                      </m:r>
                      <m:f>
                        <m:fPr>
                          <m:ctrlPr>
                            <a:rPr lang="es-MX" b="0" i="1" smtClean="0">
                              <a:solidFill>
                                <a:schemeClr val="bg2">
                                  <a:lumMod val="10000"/>
                                </a:schemeClr>
                              </a:solidFill>
                              <a:latin typeface="Cambria Math" panose="02040503050406030204" pitchFamily="18" charset="0"/>
                            </a:rPr>
                          </m:ctrlPr>
                        </m:fPr>
                        <m:num>
                          <m:sSub>
                            <m:sSubPr>
                              <m:ctrlPr>
                                <a:rPr lang="es-MX" b="0" i="1" smtClean="0">
                                  <a:solidFill>
                                    <a:schemeClr val="bg2">
                                      <a:lumMod val="10000"/>
                                    </a:schemeClr>
                                  </a:solidFill>
                                  <a:latin typeface="Cambria Math" panose="02040503050406030204" pitchFamily="18" charset="0"/>
                                </a:rPr>
                              </m:ctrlPr>
                            </m:sSubPr>
                            <m:e>
                              <m:r>
                                <a:rPr lang="es-MX" b="0" i="1" smtClean="0">
                                  <a:solidFill>
                                    <a:schemeClr val="bg2">
                                      <a:lumMod val="10000"/>
                                    </a:schemeClr>
                                  </a:solidFill>
                                  <a:latin typeface="Cambria Math" panose="02040503050406030204" pitchFamily="18" charset="0"/>
                                </a:rPr>
                                <m:t>𝑅</m:t>
                              </m:r>
                            </m:e>
                            <m:sub>
                              <m:r>
                                <a:rPr lang="es-MX" b="0" i="1" smtClean="0">
                                  <a:solidFill>
                                    <a:schemeClr val="bg2">
                                      <a:lumMod val="10000"/>
                                    </a:schemeClr>
                                  </a:solidFill>
                                  <a:latin typeface="Cambria Math" panose="02040503050406030204" pitchFamily="18" charset="0"/>
                                </a:rPr>
                                <m:t>𝐵𝑜𝑙</m:t>
                              </m:r>
                            </m:sub>
                          </m:sSub>
                        </m:num>
                        <m:den>
                          <m:sSub>
                            <m:sSubPr>
                              <m:ctrlPr>
                                <a:rPr lang="es-MX" b="0" i="1" smtClean="0">
                                  <a:solidFill>
                                    <a:schemeClr val="bg2">
                                      <a:lumMod val="10000"/>
                                    </a:schemeClr>
                                  </a:solidFill>
                                  <a:latin typeface="Cambria Math" panose="02040503050406030204" pitchFamily="18" charset="0"/>
                                </a:rPr>
                              </m:ctrlPr>
                            </m:sSubPr>
                            <m:e>
                              <m:r>
                                <a:rPr lang="es-MX" b="0" i="1" smtClean="0">
                                  <a:solidFill>
                                    <a:schemeClr val="bg2">
                                      <a:lumMod val="10000"/>
                                    </a:schemeClr>
                                  </a:solidFill>
                                  <a:latin typeface="Cambria Math" panose="02040503050406030204" pitchFamily="18" charset="0"/>
                                </a:rPr>
                                <m:t>𝑅</m:t>
                              </m:r>
                            </m:e>
                            <m:sub>
                              <m:r>
                                <a:rPr lang="es-MX" b="0" i="1" smtClean="0">
                                  <a:solidFill>
                                    <a:schemeClr val="bg2">
                                      <a:lumMod val="10000"/>
                                    </a:schemeClr>
                                  </a:solidFill>
                                  <a:latin typeface="Cambria Math" panose="02040503050406030204" pitchFamily="18" charset="0"/>
                                </a:rPr>
                                <m:t>𝑟𝑒𝑓</m:t>
                              </m:r>
                            </m:sub>
                          </m:sSub>
                          <m:r>
                            <a:rPr lang="es-MX" b="0" i="1" smtClean="0">
                              <a:solidFill>
                                <a:schemeClr val="bg2">
                                  <a:lumMod val="10000"/>
                                </a:schemeClr>
                              </a:solidFill>
                              <a:latin typeface="Cambria Math" panose="02040503050406030204" pitchFamily="18" charset="0"/>
                            </a:rPr>
                            <m:t>+</m:t>
                          </m:r>
                          <m:sSub>
                            <m:sSubPr>
                              <m:ctrlPr>
                                <a:rPr lang="es-MX" b="0" i="1" smtClean="0">
                                  <a:solidFill>
                                    <a:schemeClr val="bg2">
                                      <a:lumMod val="10000"/>
                                    </a:schemeClr>
                                  </a:solidFill>
                                  <a:latin typeface="Cambria Math" panose="02040503050406030204" pitchFamily="18" charset="0"/>
                                </a:rPr>
                              </m:ctrlPr>
                            </m:sSubPr>
                            <m:e>
                              <m:r>
                                <a:rPr lang="es-MX" b="0" i="1" smtClean="0">
                                  <a:solidFill>
                                    <a:schemeClr val="bg2">
                                      <a:lumMod val="10000"/>
                                    </a:schemeClr>
                                  </a:solidFill>
                                  <a:latin typeface="Cambria Math" panose="02040503050406030204" pitchFamily="18" charset="0"/>
                                </a:rPr>
                                <m:t>𝑅</m:t>
                              </m:r>
                            </m:e>
                            <m:sub>
                              <m:r>
                                <a:rPr lang="es-MX" b="0" i="1" smtClean="0">
                                  <a:solidFill>
                                    <a:schemeClr val="bg2">
                                      <a:lumMod val="10000"/>
                                    </a:schemeClr>
                                  </a:solidFill>
                                  <a:latin typeface="Cambria Math" panose="02040503050406030204" pitchFamily="18" charset="0"/>
                                </a:rPr>
                                <m:t>𝐵𝑜𝑙</m:t>
                              </m:r>
                            </m:sub>
                          </m:sSub>
                        </m:den>
                      </m:f>
                      <m:sSub>
                        <m:sSubPr>
                          <m:ctrlPr>
                            <a:rPr lang="es-MX" b="0" i="1" smtClean="0">
                              <a:solidFill>
                                <a:schemeClr val="bg2">
                                  <a:lumMod val="10000"/>
                                </a:schemeClr>
                              </a:solidFill>
                              <a:latin typeface="Cambria Math" panose="02040503050406030204" pitchFamily="18" charset="0"/>
                            </a:rPr>
                          </m:ctrlPr>
                        </m:sSubPr>
                        <m:e>
                          <m:r>
                            <a:rPr lang="es-MX" b="0" i="1" smtClean="0">
                              <a:solidFill>
                                <a:schemeClr val="bg2">
                                  <a:lumMod val="10000"/>
                                </a:schemeClr>
                              </a:solidFill>
                              <a:latin typeface="Cambria Math" panose="02040503050406030204" pitchFamily="18" charset="0"/>
                            </a:rPr>
                            <m:t>𝑉</m:t>
                          </m:r>
                        </m:e>
                        <m:sub>
                          <m:r>
                            <a:rPr lang="es-MX" b="0" i="1" smtClean="0">
                              <a:solidFill>
                                <a:schemeClr val="bg2">
                                  <a:lumMod val="10000"/>
                                </a:schemeClr>
                              </a:solidFill>
                              <a:latin typeface="Cambria Math" panose="02040503050406030204" pitchFamily="18" charset="0"/>
                            </a:rPr>
                            <m:t>𝐵𝑖𝑎𝑠</m:t>
                          </m:r>
                        </m:sub>
                      </m:sSub>
                    </m:oMath>
                  </m:oMathPara>
                </a14:m>
                <a:endParaRPr lang="es-MX" dirty="0">
                  <a:solidFill>
                    <a:schemeClr val="bg2">
                      <a:lumMod val="10000"/>
                    </a:schemeClr>
                  </a:solidFill>
                </a:endParaRPr>
              </a:p>
            </p:txBody>
          </p:sp>
        </mc:Choice>
        <mc:Fallback>
          <p:sp>
            <p:nvSpPr>
              <p:cNvPr id="7" name="CuadroTexto 6">
                <a:extLst>
                  <a:ext uri="{FF2B5EF4-FFF2-40B4-BE49-F238E27FC236}">
                    <a16:creationId xmlns:a16="http://schemas.microsoft.com/office/drawing/2014/main" id="{51D698F9-43A7-DCC7-7399-522744C9FD25}"/>
                  </a:ext>
                </a:extLst>
              </p:cNvPr>
              <p:cNvSpPr txBox="1">
                <a:spLocks noRot="1" noChangeAspect="1" noMove="1" noResize="1" noEditPoints="1" noAdjustHandles="1" noChangeArrowheads="1" noChangeShapeType="1" noTextEdit="1"/>
              </p:cNvSpPr>
              <p:nvPr/>
            </p:nvSpPr>
            <p:spPr>
              <a:xfrm>
                <a:off x="2706503" y="4660058"/>
                <a:ext cx="2447785" cy="596638"/>
              </a:xfrm>
              <a:prstGeom prst="rect">
                <a:avLst/>
              </a:prstGeom>
              <a:blipFill>
                <a:blip r:embed="rId4"/>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976032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9" y="1592263"/>
            <a:ext cx="5616574" cy="4608512"/>
          </a:xfrm>
        </p:spPr>
        <p:txBody>
          <a:bodyPr/>
          <a:lstStyle/>
          <a:p>
            <a:pPr marL="0" indent="0" algn="just">
              <a:buNone/>
            </a:pPr>
            <a:r>
              <a:rPr lang="es-ES" b="0" noProof="0" dirty="0"/>
              <a:t> Esta topología se compone de dos ramas: </a:t>
            </a:r>
            <a:r>
              <a:rPr lang="es-MX" b="0" dirty="0"/>
              <a:t>l</a:t>
            </a:r>
            <a:r>
              <a:rPr lang="es-MX" b="0" noProof="0" dirty="0"/>
              <a:t>a parte superior de cada rama está compuesta por una resistencia de referencia, En la parte inferior se encuentra el microbolómetro sensor y un microbolómetro aislado de la radiación incidente.</a:t>
            </a:r>
          </a:p>
          <a:p>
            <a:pPr marL="0" indent="0" algn="just">
              <a:buNone/>
            </a:pPr>
            <a:r>
              <a:rPr lang="es-MX" b="0" dirty="0"/>
              <a:t>La tensión de salida es:</a:t>
            </a:r>
          </a:p>
          <a:p>
            <a:pPr marL="0" indent="0" algn="just">
              <a:buNone/>
            </a:pPr>
            <a:endParaRPr lang="es-MX"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ES" noProof="0" dirty="0"/>
              <a:t>Circuitos de lectura: Puente de Wheatstone</a:t>
            </a:r>
            <a:endParaRPr lang="es-MX" noProof="0" dirty="0"/>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16</a:t>
            </a:fld>
            <a:endParaRPr lang="en-US" dirty="0"/>
          </a:p>
        </p:txBody>
      </p:sp>
      <p:pic>
        <p:nvPicPr>
          <p:cNvPr id="9" name="Picture 8" descr="A black background with white dots&#10;&#10;Description automatically generated">
            <a:extLst>
              <a:ext uri="{FF2B5EF4-FFF2-40B4-BE49-F238E27FC236}">
                <a16:creationId xmlns:a16="http://schemas.microsoft.com/office/drawing/2014/main" id="{A576B5B3-5A2E-D2B7-35FD-09890A2E0E5E}"/>
              </a:ext>
            </a:extLst>
          </p:cNvPr>
          <p:cNvPicPr>
            <a:picLocks noChangeAspect="1"/>
          </p:cNvPicPr>
          <p:nvPr/>
        </p:nvPicPr>
        <p:blipFill>
          <a:blip r:embed="rId3"/>
          <a:stretch>
            <a:fillRect/>
          </a:stretch>
        </p:blipFill>
        <p:spPr>
          <a:xfrm>
            <a:off x="7083876" y="1109491"/>
            <a:ext cx="3810000" cy="4456138"/>
          </a:xfrm>
          <a:prstGeom prst="rect">
            <a:avLst/>
          </a:prstGeom>
        </p:spPr>
      </p:pic>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D7B640F7-559F-CC15-B3D2-0311F9628056}"/>
                  </a:ext>
                </a:extLst>
              </p:cNvPr>
              <p:cNvSpPr txBox="1"/>
              <p:nvPr/>
            </p:nvSpPr>
            <p:spPr>
              <a:xfrm>
                <a:off x="798531" y="4372175"/>
                <a:ext cx="4835490" cy="62824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s-MX" i="1" smtClean="0">
                              <a:solidFill>
                                <a:schemeClr val="bg2">
                                  <a:lumMod val="10000"/>
                                </a:schemeClr>
                              </a:solidFill>
                              <a:latin typeface="Cambria Math" panose="02040503050406030204" pitchFamily="18" charset="0"/>
                            </a:rPr>
                          </m:ctrlPr>
                        </m:sSubPr>
                        <m:e>
                          <m:r>
                            <a:rPr lang="es-MX" b="0" i="1" smtClean="0">
                              <a:solidFill>
                                <a:schemeClr val="bg2">
                                  <a:lumMod val="10000"/>
                                </a:schemeClr>
                              </a:solidFill>
                              <a:latin typeface="Cambria Math" panose="02040503050406030204" pitchFamily="18" charset="0"/>
                            </a:rPr>
                            <m:t>𝑉</m:t>
                          </m:r>
                        </m:e>
                        <m:sub>
                          <m:r>
                            <a:rPr lang="es-MX" b="0" i="1" smtClean="0">
                              <a:solidFill>
                                <a:schemeClr val="bg2">
                                  <a:lumMod val="10000"/>
                                </a:schemeClr>
                              </a:solidFill>
                              <a:latin typeface="Cambria Math" panose="02040503050406030204" pitchFamily="18" charset="0"/>
                            </a:rPr>
                            <m:t>𝑜𝑢𝑡</m:t>
                          </m:r>
                        </m:sub>
                      </m:sSub>
                      <m:r>
                        <a:rPr lang="es-MX" b="0" i="1" smtClean="0">
                          <a:solidFill>
                            <a:schemeClr val="bg2">
                              <a:lumMod val="10000"/>
                            </a:schemeClr>
                          </a:solidFill>
                          <a:latin typeface="Cambria Math" panose="02040503050406030204" pitchFamily="18" charset="0"/>
                        </a:rPr>
                        <m:t>=</m:t>
                      </m:r>
                      <m:d>
                        <m:dPr>
                          <m:ctrlPr>
                            <a:rPr lang="es-MX" b="0" i="1" smtClean="0">
                              <a:solidFill>
                                <a:schemeClr val="bg2">
                                  <a:lumMod val="10000"/>
                                </a:schemeClr>
                              </a:solidFill>
                              <a:latin typeface="Cambria Math" panose="02040503050406030204" pitchFamily="18" charset="0"/>
                            </a:rPr>
                          </m:ctrlPr>
                        </m:dPr>
                        <m:e>
                          <m:f>
                            <m:fPr>
                              <m:ctrlPr>
                                <a:rPr lang="es-MX" b="0" i="1" smtClean="0">
                                  <a:solidFill>
                                    <a:schemeClr val="bg2">
                                      <a:lumMod val="10000"/>
                                    </a:schemeClr>
                                  </a:solidFill>
                                  <a:latin typeface="Cambria Math" panose="02040503050406030204" pitchFamily="18" charset="0"/>
                                </a:rPr>
                              </m:ctrlPr>
                            </m:fPr>
                            <m:num>
                              <m:sSub>
                                <m:sSubPr>
                                  <m:ctrlPr>
                                    <a:rPr lang="es-MX" b="0" i="1" smtClean="0">
                                      <a:solidFill>
                                        <a:schemeClr val="bg2">
                                          <a:lumMod val="10000"/>
                                        </a:schemeClr>
                                      </a:solidFill>
                                      <a:latin typeface="Cambria Math" panose="02040503050406030204" pitchFamily="18" charset="0"/>
                                    </a:rPr>
                                  </m:ctrlPr>
                                </m:sSubPr>
                                <m:e>
                                  <m:r>
                                    <a:rPr lang="es-MX" b="0" i="1" smtClean="0">
                                      <a:solidFill>
                                        <a:schemeClr val="bg2">
                                          <a:lumMod val="10000"/>
                                        </a:schemeClr>
                                      </a:solidFill>
                                      <a:latin typeface="Cambria Math" panose="02040503050406030204" pitchFamily="18" charset="0"/>
                                    </a:rPr>
                                    <m:t>𝑉</m:t>
                                  </m:r>
                                </m:e>
                                <m:sub>
                                  <m:r>
                                    <a:rPr lang="es-MX" b="0" i="1" smtClean="0">
                                      <a:solidFill>
                                        <a:schemeClr val="bg2">
                                          <a:lumMod val="10000"/>
                                        </a:schemeClr>
                                      </a:solidFill>
                                      <a:latin typeface="Cambria Math" panose="02040503050406030204" pitchFamily="18" charset="0"/>
                                    </a:rPr>
                                    <m:t>𝐵𝑖𝑎𝑠</m:t>
                                  </m:r>
                                </m:sub>
                              </m:sSub>
                            </m:num>
                            <m:den>
                              <m:sSub>
                                <m:sSubPr>
                                  <m:ctrlPr>
                                    <a:rPr lang="es-MX" b="0" i="1" smtClean="0">
                                      <a:solidFill>
                                        <a:schemeClr val="bg2">
                                          <a:lumMod val="10000"/>
                                        </a:schemeClr>
                                      </a:solidFill>
                                      <a:latin typeface="Cambria Math" panose="02040503050406030204" pitchFamily="18" charset="0"/>
                                    </a:rPr>
                                  </m:ctrlPr>
                                </m:sSubPr>
                                <m:e>
                                  <m:r>
                                    <a:rPr lang="es-MX" b="0" i="1" smtClean="0">
                                      <a:solidFill>
                                        <a:schemeClr val="bg2">
                                          <a:lumMod val="10000"/>
                                        </a:schemeClr>
                                      </a:solidFill>
                                      <a:latin typeface="Cambria Math" panose="02040503050406030204" pitchFamily="18" charset="0"/>
                                    </a:rPr>
                                    <m:t>𝑅</m:t>
                                  </m:r>
                                </m:e>
                                <m:sub>
                                  <m:r>
                                    <a:rPr lang="es-MX" b="0" i="1" smtClean="0">
                                      <a:solidFill>
                                        <a:schemeClr val="bg2">
                                          <a:lumMod val="10000"/>
                                        </a:schemeClr>
                                      </a:solidFill>
                                      <a:latin typeface="Cambria Math" panose="02040503050406030204" pitchFamily="18" charset="0"/>
                                    </a:rPr>
                                    <m:t>𝑅𝑒𝑓</m:t>
                                  </m:r>
                                  <m:r>
                                    <a:rPr lang="es-MX" b="0" i="1" smtClean="0">
                                      <a:solidFill>
                                        <a:schemeClr val="bg2">
                                          <a:lumMod val="10000"/>
                                        </a:schemeClr>
                                      </a:solidFill>
                                      <a:latin typeface="Cambria Math" panose="02040503050406030204" pitchFamily="18" charset="0"/>
                                    </a:rPr>
                                    <m:t>1</m:t>
                                  </m:r>
                                </m:sub>
                              </m:sSub>
                              <m:r>
                                <a:rPr lang="es-MX" b="0" i="1" smtClean="0">
                                  <a:solidFill>
                                    <a:schemeClr val="bg2">
                                      <a:lumMod val="10000"/>
                                    </a:schemeClr>
                                  </a:solidFill>
                                  <a:latin typeface="Cambria Math" panose="02040503050406030204" pitchFamily="18" charset="0"/>
                                </a:rPr>
                                <m:t>+</m:t>
                              </m:r>
                              <m:sSub>
                                <m:sSubPr>
                                  <m:ctrlPr>
                                    <a:rPr lang="es-MX" b="0" i="1" smtClean="0">
                                      <a:solidFill>
                                        <a:schemeClr val="bg2">
                                          <a:lumMod val="10000"/>
                                        </a:schemeClr>
                                      </a:solidFill>
                                      <a:latin typeface="Cambria Math" panose="02040503050406030204" pitchFamily="18" charset="0"/>
                                    </a:rPr>
                                  </m:ctrlPr>
                                </m:sSubPr>
                                <m:e>
                                  <m:r>
                                    <a:rPr lang="es-MX" b="0" i="1" smtClean="0">
                                      <a:solidFill>
                                        <a:schemeClr val="bg2">
                                          <a:lumMod val="10000"/>
                                        </a:schemeClr>
                                      </a:solidFill>
                                      <a:latin typeface="Cambria Math" panose="02040503050406030204" pitchFamily="18" charset="0"/>
                                    </a:rPr>
                                    <m:t>𝑅</m:t>
                                  </m:r>
                                </m:e>
                                <m:sub>
                                  <m:r>
                                    <a:rPr lang="es-MX" b="0" i="1" smtClean="0">
                                      <a:solidFill>
                                        <a:schemeClr val="bg2">
                                          <a:lumMod val="10000"/>
                                        </a:schemeClr>
                                      </a:solidFill>
                                      <a:latin typeface="Cambria Math" panose="02040503050406030204" pitchFamily="18" charset="0"/>
                                    </a:rPr>
                                    <m:t>𝐵𝑜𝑙</m:t>
                                  </m:r>
                                </m:sub>
                              </m:sSub>
                            </m:den>
                          </m:f>
                          <m:sSub>
                            <m:sSubPr>
                              <m:ctrlPr>
                                <a:rPr lang="es-MX" b="0" i="1" smtClean="0">
                                  <a:solidFill>
                                    <a:schemeClr val="bg2">
                                      <a:lumMod val="10000"/>
                                    </a:schemeClr>
                                  </a:solidFill>
                                  <a:latin typeface="Cambria Math" panose="02040503050406030204" pitchFamily="18" charset="0"/>
                                </a:rPr>
                              </m:ctrlPr>
                            </m:sSubPr>
                            <m:e>
                              <m:r>
                                <a:rPr lang="es-MX" b="0" i="1" smtClean="0">
                                  <a:solidFill>
                                    <a:schemeClr val="bg2">
                                      <a:lumMod val="10000"/>
                                    </a:schemeClr>
                                  </a:solidFill>
                                  <a:latin typeface="Cambria Math" panose="02040503050406030204" pitchFamily="18" charset="0"/>
                                </a:rPr>
                                <m:t>𝑅</m:t>
                              </m:r>
                            </m:e>
                            <m:sub>
                              <m:r>
                                <a:rPr lang="es-MX" b="0" i="1" smtClean="0">
                                  <a:solidFill>
                                    <a:schemeClr val="bg2">
                                      <a:lumMod val="10000"/>
                                    </a:schemeClr>
                                  </a:solidFill>
                                  <a:latin typeface="Cambria Math" panose="02040503050406030204" pitchFamily="18" charset="0"/>
                                </a:rPr>
                                <m:t>𝐵𝑜𝑙</m:t>
                              </m:r>
                            </m:sub>
                          </m:sSub>
                          <m:r>
                            <a:rPr lang="es-MX" b="0" i="1" smtClean="0">
                              <a:solidFill>
                                <a:schemeClr val="bg2">
                                  <a:lumMod val="10000"/>
                                </a:schemeClr>
                              </a:solidFill>
                              <a:latin typeface="Cambria Math" panose="02040503050406030204" pitchFamily="18" charset="0"/>
                            </a:rPr>
                            <m:t>−</m:t>
                          </m:r>
                          <m:f>
                            <m:fPr>
                              <m:ctrlPr>
                                <a:rPr lang="es-MX" b="0" i="1" smtClean="0">
                                  <a:solidFill>
                                    <a:schemeClr val="bg2">
                                      <a:lumMod val="10000"/>
                                    </a:schemeClr>
                                  </a:solidFill>
                                  <a:latin typeface="Cambria Math" panose="02040503050406030204" pitchFamily="18" charset="0"/>
                                </a:rPr>
                              </m:ctrlPr>
                            </m:fPr>
                            <m:num>
                              <m:sSub>
                                <m:sSubPr>
                                  <m:ctrlPr>
                                    <a:rPr lang="es-MX" b="0" i="1" smtClean="0">
                                      <a:solidFill>
                                        <a:schemeClr val="bg2">
                                          <a:lumMod val="10000"/>
                                        </a:schemeClr>
                                      </a:solidFill>
                                      <a:latin typeface="Cambria Math" panose="02040503050406030204" pitchFamily="18" charset="0"/>
                                    </a:rPr>
                                  </m:ctrlPr>
                                </m:sSubPr>
                                <m:e>
                                  <m:r>
                                    <a:rPr lang="es-MX" b="0" i="1" smtClean="0">
                                      <a:solidFill>
                                        <a:schemeClr val="bg2">
                                          <a:lumMod val="10000"/>
                                        </a:schemeClr>
                                      </a:solidFill>
                                      <a:latin typeface="Cambria Math" panose="02040503050406030204" pitchFamily="18" charset="0"/>
                                    </a:rPr>
                                    <m:t>𝑉</m:t>
                                  </m:r>
                                </m:e>
                                <m:sub>
                                  <m:r>
                                    <a:rPr lang="es-MX" b="0" i="1" smtClean="0">
                                      <a:solidFill>
                                        <a:schemeClr val="bg2">
                                          <a:lumMod val="10000"/>
                                        </a:schemeClr>
                                      </a:solidFill>
                                      <a:latin typeface="Cambria Math" panose="02040503050406030204" pitchFamily="18" charset="0"/>
                                    </a:rPr>
                                    <m:t>𝐵𝑖𝑎𝑠</m:t>
                                  </m:r>
                                </m:sub>
                              </m:sSub>
                            </m:num>
                            <m:den>
                              <m:sSub>
                                <m:sSubPr>
                                  <m:ctrlPr>
                                    <a:rPr lang="es-MX" b="0" i="1" smtClean="0">
                                      <a:solidFill>
                                        <a:schemeClr val="bg2">
                                          <a:lumMod val="10000"/>
                                        </a:schemeClr>
                                      </a:solidFill>
                                      <a:latin typeface="Cambria Math" panose="02040503050406030204" pitchFamily="18" charset="0"/>
                                    </a:rPr>
                                  </m:ctrlPr>
                                </m:sSubPr>
                                <m:e>
                                  <m:r>
                                    <a:rPr lang="es-MX" b="0" i="1" smtClean="0">
                                      <a:solidFill>
                                        <a:schemeClr val="bg2">
                                          <a:lumMod val="10000"/>
                                        </a:schemeClr>
                                      </a:solidFill>
                                      <a:latin typeface="Cambria Math" panose="02040503050406030204" pitchFamily="18" charset="0"/>
                                    </a:rPr>
                                    <m:t>𝑅</m:t>
                                  </m:r>
                                </m:e>
                                <m:sub>
                                  <m:r>
                                    <a:rPr lang="es-MX" b="0" i="1" smtClean="0">
                                      <a:solidFill>
                                        <a:schemeClr val="bg2">
                                          <a:lumMod val="10000"/>
                                        </a:schemeClr>
                                      </a:solidFill>
                                      <a:latin typeface="Cambria Math" panose="02040503050406030204" pitchFamily="18" charset="0"/>
                                    </a:rPr>
                                    <m:t>𝑅𝑒𝑓</m:t>
                                  </m:r>
                                  <m:r>
                                    <a:rPr lang="es-MX" b="0" i="1" smtClean="0">
                                      <a:solidFill>
                                        <a:schemeClr val="bg2">
                                          <a:lumMod val="10000"/>
                                        </a:schemeClr>
                                      </a:solidFill>
                                      <a:latin typeface="Cambria Math" panose="02040503050406030204" pitchFamily="18" charset="0"/>
                                    </a:rPr>
                                    <m:t>2</m:t>
                                  </m:r>
                                </m:sub>
                              </m:sSub>
                              <m:r>
                                <a:rPr lang="es-MX" b="0" i="1" smtClean="0">
                                  <a:solidFill>
                                    <a:schemeClr val="bg2">
                                      <a:lumMod val="10000"/>
                                    </a:schemeClr>
                                  </a:solidFill>
                                  <a:latin typeface="Cambria Math" panose="02040503050406030204" pitchFamily="18" charset="0"/>
                                </a:rPr>
                                <m:t>+</m:t>
                              </m:r>
                              <m:sSub>
                                <m:sSubPr>
                                  <m:ctrlPr>
                                    <a:rPr lang="es-MX" b="0" i="1" smtClean="0">
                                      <a:solidFill>
                                        <a:schemeClr val="bg2">
                                          <a:lumMod val="10000"/>
                                        </a:schemeClr>
                                      </a:solidFill>
                                      <a:latin typeface="Cambria Math" panose="02040503050406030204" pitchFamily="18" charset="0"/>
                                    </a:rPr>
                                  </m:ctrlPr>
                                </m:sSubPr>
                                <m:e>
                                  <m:r>
                                    <a:rPr lang="es-MX" b="0" i="1" smtClean="0">
                                      <a:solidFill>
                                        <a:schemeClr val="bg2">
                                          <a:lumMod val="10000"/>
                                        </a:schemeClr>
                                      </a:solidFill>
                                      <a:latin typeface="Cambria Math" panose="02040503050406030204" pitchFamily="18" charset="0"/>
                                    </a:rPr>
                                    <m:t>𝑅</m:t>
                                  </m:r>
                                </m:e>
                                <m:sub>
                                  <m:r>
                                    <a:rPr lang="es-MX" b="0" i="1" smtClean="0">
                                      <a:solidFill>
                                        <a:schemeClr val="bg2">
                                          <a:lumMod val="10000"/>
                                        </a:schemeClr>
                                      </a:solidFill>
                                      <a:latin typeface="Cambria Math" panose="02040503050406030204" pitchFamily="18" charset="0"/>
                                    </a:rPr>
                                    <m:t>𝑅𝑒𝑓</m:t>
                                  </m:r>
                                </m:sub>
                              </m:sSub>
                            </m:den>
                          </m:f>
                          <m:sSub>
                            <m:sSubPr>
                              <m:ctrlPr>
                                <a:rPr lang="es-MX" b="0" i="1" smtClean="0">
                                  <a:solidFill>
                                    <a:schemeClr val="bg2">
                                      <a:lumMod val="10000"/>
                                    </a:schemeClr>
                                  </a:solidFill>
                                  <a:latin typeface="Cambria Math" panose="02040503050406030204" pitchFamily="18" charset="0"/>
                                </a:rPr>
                              </m:ctrlPr>
                            </m:sSubPr>
                            <m:e>
                              <m:r>
                                <a:rPr lang="es-MX" b="0" i="1" smtClean="0">
                                  <a:solidFill>
                                    <a:schemeClr val="bg2">
                                      <a:lumMod val="10000"/>
                                    </a:schemeClr>
                                  </a:solidFill>
                                  <a:latin typeface="Cambria Math" panose="02040503050406030204" pitchFamily="18" charset="0"/>
                                </a:rPr>
                                <m:t>𝑅</m:t>
                              </m:r>
                            </m:e>
                            <m:sub>
                              <m:r>
                                <a:rPr lang="es-MX" b="0" i="1" smtClean="0">
                                  <a:solidFill>
                                    <a:schemeClr val="bg2">
                                      <a:lumMod val="10000"/>
                                    </a:schemeClr>
                                  </a:solidFill>
                                  <a:latin typeface="Cambria Math" panose="02040503050406030204" pitchFamily="18" charset="0"/>
                                </a:rPr>
                                <m:t>𝑅𝑒𝑓</m:t>
                              </m:r>
                            </m:sub>
                          </m:sSub>
                        </m:e>
                      </m:d>
                    </m:oMath>
                  </m:oMathPara>
                </a14:m>
                <a:endParaRPr lang="es-MX" dirty="0">
                  <a:solidFill>
                    <a:schemeClr val="bg2">
                      <a:lumMod val="10000"/>
                    </a:schemeClr>
                  </a:solidFill>
                </a:endParaRPr>
              </a:p>
            </p:txBody>
          </p:sp>
        </mc:Choice>
        <mc:Fallback>
          <p:sp>
            <p:nvSpPr>
              <p:cNvPr id="7" name="CuadroTexto 6">
                <a:extLst>
                  <a:ext uri="{FF2B5EF4-FFF2-40B4-BE49-F238E27FC236}">
                    <a16:creationId xmlns:a16="http://schemas.microsoft.com/office/drawing/2014/main" id="{D7B640F7-559F-CC15-B3D2-0311F9628056}"/>
                  </a:ext>
                </a:extLst>
              </p:cNvPr>
              <p:cNvSpPr txBox="1">
                <a:spLocks noRot="1" noChangeAspect="1" noMove="1" noResize="1" noEditPoints="1" noAdjustHandles="1" noChangeArrowheads="1" noChangeShapeType="1" noTextEdit="1"/>
              </p:cNvSpPr>
              <p:nvPr/>
            </p:nvSpPr>
            <p:spPr>
              <a:xfrm>
                <a:off x="798531" y="4372175"/>
                <a:ext cx="4835490" cy="628249"/>
              </a:xfrm>
              <a:prstGeom prst="rect">
                <a:avLst/>
              </a:prstGeom>
              <a:blipFill>
                <a:blip r:embed="rId4"/>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2761172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8" y="1592263"/>
            <a:ext cx="5759449" cy="4608512"/>
          </a:xfrm>
        </p:spPr>
        <p:txBody>
          <a:bodyPr/>
          <a:lstStyle/>
          <a:p>
            <a:pPr marL="0" indent="0" algn="just">
              <a:buNone/>
            </a:pPr>
            <a:r>
              <a:rPr lang="es-MX" b="0" noProof="0" dirty="0"/>
              <a:t>Este circuito de lectura emplea un capacitor en el nodo de salida, el cual filtra frecuencias, esto contribuye a disminuir el ruido.</a:t>
            </a:r>
          </a:p>
          <a:p>
            <a:pPr marL="0" indent="0" algn="just">
              <a:buNone/>
            </a:pPr>
            <a:r>
              <a:rPr lang="es-MX" b="0" dirty="0"/>
              <a:t>L</a:t>
            </a:r>
            <a:r>
              <a:rPr lang="es-MX" b="0" noProof="0" dirty="0"/>
              <a:t>a frecuencia de corte en la salida está determinada por el valor de la resistencia del microbolómetro.</a:t>
            </a:r>
          </a:p>
          <a:p>
            <a:pPr marL="0" indent="0" algn="just">
              <a:buNone/>
            </a:pPr>
            <a:r>
              <a:rPr lang="es-MX" b="0" dirty="0"/>
              <a:t>La tensión de salida está dada por:</a:t>
            </a:r>
          </a:p>
          <a:p>
            <a:pPr marL="0" indent="0" algn="just">
              <a:buNone/>
            </a:pPr>
            <a:endParaRPr lang="es-MX" b="0" noProof="0" dirty="0"/>
          </a:p>
          <a:p>
            <a:pPr marL="0" indent="0" algn="just">
              <a:buNone/>
            </a:pPr>
            <a:r>
              <a:rPr lang="es-MX" b="0" noProof="0" dirty="0"/>
              <a:t> </a:t>
            </a:r>
            <a:endParaRPr lang="es-ES"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ES" noProof="0" dirty="0"/>
              <a:t>Circuitos de lectura: BCDI (</a:t>
            </a:r>
            <a:r>
              <a:rPr lang="es-ES" noProof="0" dirty="0" err="1"/>
              <a:t>Bolometer</a:t>
            </a:r>
            <a:r>
              <a:rPr lang="es-ES" noProof="0" dirty="0"/>
              <a:t> </a:t>
            </a:r>
            <a:r>
              <a:rPr lang="es-ES" noProof="0" dirty="0" err="1"/>
              <a:t>Current</a:t>
            </a:r>
            <a:r>
              <a:rPr lang="es-ES" noProof="0" dirty="0"/>
              <a:t> Direct </a:t>
            </a:r>
            <a:r>
              <a:rPr lang="es-ES" noProof="0" dirty="0" err="1"/>
              <a:t>Injection</a:t>
            </a:r>
            <a:r>
              <a:rPr lang="es-ES" noProof="0" dirty="0"/>
              <a:t>)</a:t>
            </a:r>
            <a:endParaRPr lang="es-MX" noProof="0" dirty="0"/>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17</a:t>
            </a:fld>
            <a:endParaRPr lang="en-US" dirty="0"/>
          </a:p>
        </p:txBody>
      </p:sp>
      <p:pic>
        <p:nvPicPr>
          <p:cNvPr id="8" name="Picture 7" descr="A white dot in the sky&#10;&#10;Description automatically generated">
            <a:extLst>
              <a:ext uri="{FF2B5EF4-FFF2-40B4-BE49-F238E27FC236}">
                <a16:creationId xmlns:a16="http://schemas.microsoft.com/office/drawing/2014/main" id="{8B8EB857-46F0-09E4-AA2B-435F5D6DFB12}"/>
              </a:ext>
            </a:extLst>
          </p:cNvPr>
          <p:cNvPicPr>
            <a:picLocks noChangeAspect="1"/>
          </p:cNvPicPr>
          <p:nvPr/>
        </p:nvPicPr>
        <p:blipFill>
          <a:blip r:embed="rId3"/>
          <a:stretch>
            <a:fillRect/>
          </a:stretch>
        </p:blipFill>
        <p:spPr>
          <a:xfrm>
            <a:off x="7255038" y="1165860"/>
            <a:ext cx="4073350" cy="4754880"/>
          </a:xfrm>
          <a:prstGeom prst="rect">
            <a:avLst/>
          </a:prstGeom>
        </p:spPr>
      </p:pic>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3A243716-CD34-C3E8-B4DF-6C475E39588D}"/>
                  </a:ext>
                </a:extLst>
              </p:cNvPr>
              <p:cNvSpPr txBox="1"/>
              <p:nvPr/>
            </p:nvSpPr>
            <p:spPr>
              <a:xfrm>
                <a:off x="1672782" y="4588329"/>
                <a:ext cx="3229859" cy="596638"/>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s-MX" i="1" smtClean="0">
                              <a:solidFill>
                                <a:schemeClr val="bg2">
                                  <a:lumMod val="10000"/>
                                </a:schemeClr>
                              </a:solidFill>
                              <a:latin typeface="Cambria Math" panose="02040503050406030204" pitchFamily="18" charset="0"/>
                            </a:rPr>
                          </m:ctrlPr>
                        </m:sSubPr>
                        <m:e>
                          <m:r>
                            <a:rPr lang="es-MX" b="0" i="1" smtClean="0">
                              <a:solidFill>
                                <a:schemeClr val="bg2">
                                  <a:lumMod val="10000"/>
                                </a:schemeClr>
                              </a:solidFill>
                              <a:latin typeface="Cambria Math" panose="02040503050406030204" pitchFamily="18" charset="0"/>
                            </a:rPr>
                            <m:t>𝑉</m:t>
                          </m:r>
                        </m:e>
                        <m:sub>
                          <m:r>
                            <a:rPr lang="es-MX" b="0" i="1" smtClean="0">
                              <a:solidFill>
                                <a:schemeClr val="bg2">
                                  <a:lumMod val="10000"/>
                                </a:schemeClr>
                              </a:solidFill>
                              <a:latin typeface="Cambria Math" panose="02040503050406030204" pitchFamily="18" charset="0"/>
                            </a:rPr>
                            <m:t>𝑜𝑢𝑡</m:t>
                          </m:r>
                        </m:sub>
                      </m:sSub>
                      <m:r>
                        <a:rPr lang="es-MX" b="0" i="1" smtClean="0">
                          <a:solidFill>
                            <a:schemeClr val="bg2">
                              <a:lumMod val="10000"/>
                            </a:schemeClr>
                          </a:solidFill>
                          <a:latin typeface="Cambria Math" panose="02040503050406030204" pitchFamily="18" charset="0"/>
                        </a:rPr>
                        <m:t>=</m:t>
                      </m:r>
                      <m:f>
                        <m:fPr>
                          <m:ctrlPr>
                            <a:rPr lang="es-MX" b="0" i="1" smtClean="0">
                              <a:solidFill>
                                <a:schemeClr val="bg2">
                                  <a:lumMod val="10000"/>
                                </a:schemeClr>
                              </a:solidFill>
                              <a:latin typeface="Cambria Math" panose="02040503050406030204" pitchFamily="18" charset="0"/>
                            </a:rPr>
                          </m:ctrlPr>
                        </m:fPr>
                        <m:num>
                          <m:sSub>
                            <m:sSubPr>
                              <m:ctrlPr>
                                <a:rPr lang="es-MX" b="0" i="1" smtClean="0">
                                  <a:solidFill>
                                    <a:schemeClr val="bg2">
                                      <a:lumMod val="10000"/>
                                    </a:schemeClr>
                                  </a:solidFill>
                                  <a:latin typeface="Cambria Math" panose="02040503050406030204" pitchFamily="18" charset="0"/>
                                </a:rPr>
                              </m:ctrlPr>
                            </m:sSubPr>
                            <m:e>
                              <m:r>
                                <a:rPr lang="es-MX" b="0" i="1" smtClean="0">
                                  <a:solidFill>
                                    <a:schemeClr val="bg2">
                                      <a:lumMod val="10000"/>
                                    </a:schemeClr>
                                  </a:solidFill>
                                  <a:latin typeface="Cambria Math" panose="02040503050406030204" pitchFamily="18" charset="0"/>
                                </a:rPr>
                                <m:t>𝑉</m:t>
                              </m:r>
                            </m:e>
                            <m:sub>
                              <m:r>
                                <a:rPr lang="es-MX" b="0" i="1" smtClean="0">
                                  <a:solidFill>
                                    <a:schemeClr val="bg2">
                                      <a:lumMod val="10000"/>
                                    </a:schemeClr>
                                  </a:solidFill>
                                  <a:latin typeface="Cambria Math" panose="02040503050406030204" pitchFamily="18" charset="0"/>
                                </a:rPr>
                                <m:t>𝐵𝑖𝑎𝑠</m:t>
                              </m:r>
                            </m:sub>
                          </m:sSub>
                          <m:sSub>
                            <m:sSubPr>
                              <m:ctrlPr>
                                <a:rPr lang="es-MX" b="0" i="1" smtClean="0">
                                  <a:solidFill>
                                    <a:schemeClr val="bg2">
                                      <a:lumMod val="10000"/>
                                    </a:schemeClr>
                                  </a:solidFill>
                                  <a:latin typeface="Cambria Math" panose="02040503050406030204" pitchFamily="18" charset="0"/>
                                </a:rPr>
                              </m:ctrlPr>
                            </m:sSubPr>
                            <m:e>
                              <m:r>
                                <a:rPr lang="es-MX" b="0" i="1" smtClean="0">
                                  <a:solidFill>
                                    <a:schemeClr val="bg2">
                                      <a:lumMod val="10000"/>
                                    </a:schemeClr>
                                  </a:solidFill>
                                  <a:latin typeface="Cambria Math" panose="02040503050406030204" pitchFamily="18" charset="0"/>
                                </a:rPr>
                                <m:t>𝑅</m:t>
                              </m:r>
                            </m:e>
                            <m:sub>
                              <m:r>
                                <a:rPr lang="es-MX" b="0" i="1" smtClean="0">
                                  <a:solidFill>
                                    <a:schemeClr val="bg2">
                                      <a:lumMod val="10000"/>
                                    </a:schemeClr>
                                  </a:solidFill>
                                  <a:latin typeface="Cambria Math" panose="02040503050406030204" pitchFamily="18" charset="0"/>
                                </a:rPr>
                                <m:t>𝐵𝑜𝑙</m:t>
                              </m:r>
                            </m:sub>
                          </m:sSub>
                        </m:num>
                        <m:den>
                          <m:sSub>
                            <m:sSubPr>
                              <m:ctrlPr>
                                <a:rPr lang="es-MX" b="0" i="1" smtClean="0">
                                  <a:solidFill>
                                    <a:schemeClr val="bg2">
                                      <a:lumMod val="10000"/>
                                    </a:schemeClr>
                                  </a:solidFill>
                                  <a:latin typeface="Cambria Math" panose="02040503050406030204" pitchFamily="18" charset="0"/>
                                </a:rPr>
                              </m:ctrlPr>
                            </m:sSubPr>
                            <m:e>
                              <m:r>
                                <a:rPr lang="es-MX" b="0" i="1" smtClean="0">
                                  <a:solidFill>
                                    <a:schemeClr val="bg2">
                                      <a:lumMod val="10000"/>
                                    </a:schemeClr>
                                  </a:solidFill>
                                  <a:latin typeface="Cambria Math" panose="02040503050406030204" pitchFamily="18" charset="0"/>
                                </a:rPr>
                                <m:t>𝑅</m:t>
                              </m:r>
                            </m:e>
                            <m:sub>
                              <m:r>
                                <a:rPr lang="es-MX" b="0" i="1" smtClean="0">
                                  <a:solidFill>
                                    <a:schemeClr val="bg2">
                                      <a:lumMod val="10000"/>
                                    </a:schemeClr>
                                  </a:solidFill>
                                  <a:latin typeface="Cambria Math" panose="02040503050406030204" pitchFamily="18" charset="0"/>
                                </a:rPr>
                                <m:t>𝑅𝑒𝑓</m:t>
                              </m:r>
                            </m:sub>
                          </m:sSub>
                          <m:d>
                            <m:dPr>
                              <m:ctrlPr>
                                <a:rPr lang="es-MX" b="0" i="1" smtClean="0">
                                  <a:solidFill>
                                    <a:schemeClr val="bg2">
                                      <a:lumMod val="10000"/>
                                    </a:schemeClr>
                                  </a:solidFill>
                                  <a:latin typeface="Cambria Math" panose="02040503050406030204" pitchFamily="18" charset="0"/>
                                </a:rPr>
                              </m:ctrlPr>
                            </m:dPr>
                            <m:e>
                              <m:r>
                                <a:rPr lang="es-MX" b="0" i="1" smtClean="0">
                                  <a:solidFill>
                                    <a:schemeClr val="bg2">
                                      <a:lumMod val="10000"/>
                                    </a:schemeClr>
                                  </a:solidFill>
                                  <a:latin typeface="Cambria Math" panose="02040503050406030204" pitchFamily="18" charset="0"/>
                                </a:rPr>
                                <m:t>𝑠</m:t>
                              </m:r>
                              <m:sSub>
                                <m:sSubPr>
                                  <m:ctrlPr>
                                    <a:rPr lang="es-MX" b="0" i="1" smtClean="0">
                                      <a:solidFill>
                                        <a:schemeClr val="bg2">
                                          <a:lumMod val="10000"/>
                                        </a:schemeClr>
                                      </a:solidFill>
                                      <a:latin typeface="Cambria Math" panose="02040503050406030204" pitchFamily="18" charset="0"/>
                                    </a:rPr>
                                  </m:ctrlPr>
                                </m:sSubPr>
                                <m:e>
                                  <m:r>
                                    <a:rPr lang="es-MX" b="0" i="1" smtClean="0">
                                      <a:solidFill>
                                        <a:schemeClr val="bg2">
                                          <a:lumMod val="10000"/>
                                        </a:schemeClr>
                                      </a:solidFill>
                                      <a:latin typeface="Cambria Math" panose="02040503050406030204" pitchFamily="18" charset="0"/>
                                    </a:rPr>
                                    <m:t>𝑅</m:t>
                                  </m:r>
                                </m:e>
                                <m:sub>
                                  <m:r>
                                    <a:rPr lang="es-MX" b="0" i="1" smtClean="0">
                                      <a:solidFill>
                                        <a:schemeClr val="bg2">
                                          <a:lumMod val="10000"/>
                                        </a:schemeClr>
                                      </a:solidFill>
                                      <a:latin typeface="Cambria Math" panose="02040503050406030204" pitchFamily="18" charset="0"/>
                                    </a:rPr>
                                    <m:t>𝐵𝑜𝑙</m:t>
                                  </m:r>
                                </m:sub>
                              </m:sSub>
                              <m:r>
                                <a:rPr lang="es-MX" b="0" i="1" smtClean="0">
                                  <a:solidFill>
                                    <a:schemeClr val="bg2">
                                      <a:lumMod val="10000"/>
                                    </a:schemeClr>
                                  </a:solidFill>
                                  <a:latin typeface="Cambria Math" panose="02040503050406030204" pitchFamily="18" charset="0"/>
                                </a:rPr>
                                <m:t>𝐶</m:t>
                              </m:r>
                              <m:r>
                                <a:rPr lang="es-MX" b="0" i="1" smtClean="0">
                                  <a:solidFill>
                                    <a:schemeClr val="bg2">
                                      <a:lumMod val="10000"/>
                                    </a:schemeClr>
                                  </a:solidFill>
                                  <a:latin typeface="Cambria Math" panose="02040503050406030204" pitchFamily="18" charset="0"/>
                                </a:rPr>
                                <m:t>+1</m:t>
                              </m:r>
                            </m:e>
                          </m:d>
                          <m:r>
                            <a:rPr lang="es-MX" b="0" i="1" smtClean="0">
                              <a:solidFill>
                                <a:schemeClr val="bg2">
                                  <a:lumMod val="10000"/>
                                </a:schemeClr>
                              </a:solidFill>
                              <a:latin typeface="Cambria Math" panose="02040503050406030204" pitchFamily="18" charset="0"/>
                            </a:rPr>
                            <m:t>+</m:t>
                          </m:r>
                          <m:sSub>
                            <m:sSubPr>
                              <m:ctrlPr>
                                <a:rPr lang="es-MX" b="0" i="1" smtClean="0">
                                  <a:solidFill>
                                    <a:schemeClr val="bg2">
                                      <a:lumMod val="10000"/>
                                    </a:schemeClr>
                                  </a:solidFill>
                                  <a:latin typeface="Cambria Math" panose="02040503050406030204" pitchFamily="18" charset="0"/>
                                </a:rPr>
                              </m:ctrlPr>
                            </m:sSubPr>
                            <m:e>
                              <m:r>
                                <a:rPr lang="es-MX" b="0" i="1" smtClean="0">
                                  <a:solidFill>
                                    <a:schemeClr val="bg2">
                                      <a:lumMod val="10000"/>
                                    </a:schemeClr>
                                  </a:solidFill>
                                  <a:latin typeface="Cambria Math" panose="02040503050406030204" pitchFamily="18" charset="0"/>
                                </a:rPr>
                                <m:t>𝑅</m:t>
                              </m:r>
                            </m:e>
                            <m:sub>
                              <m:r>
                                <a:rPr lang="es-MX" b="0" i="1" smtClean="0">
                                  <a:solidFill>
                                    <a:schemeClr val="bg2">
                                      <a:lumMod val="10000"/>
                                    </a:schemeClr>
                                  </a:solidFill>
                                  <a:latin typeface="Cambria Math" panose="02040503050406030204" pitchFamily="18" charset="0"/>
                                </a:rPr>
                                <m:t>𝐵𝑜𝑙</m:t>
                              </m:r>
                            </m:sub>
                          </m:sSub>
                        </m:den>
                      </m:f>
                    </m:oMath>
                  </m:oMathPara>
                </a14:m>
                <a:endParaRPr lang="es-MX" dirty="0">
                  <a:solidFill>
                    <a:schemeClr val="bg2">
                      <a:lumMod val="10000"/>
                    </a:schemeClr>
                  </a:solidFill>
                </a:endParaRPr>
              </a:p>
            </p:txBody>
          </p:sp>
        </mc:Choice>
        <mc:Fallback>
          <p:sp>
            <p:nvSpPr>
              <p:cNvPr id="7" name="CuadroTexto 6">
                <a:extLst>
                  <a:ext uri="{FF2B5EF4-FFF2-40B4-BE49-F238E27FC236}">
                    <a16:creationId xmlns:a16="http://schemas.microsoft.com/office/drawing/2014/main" id="{3A243716-CD34-C3E8-B4DF-6C475E39588D}"/>
                  </a:ext>
                </a:extLst>
              </p:cNvPr>
              <p:cNvSpPr txBox="1">
                <a:spLocks noRot="1" noChangeAspect="1" noMove="1" noResize="1" noEditPoints="1" noAdjustHandles="1" noChangeArrowheads="1" noChangeShapeType="1" noTextEdit="1"/>
              </p:cNvSpPr>
              <p:nvPr/>
            </p:nvSpPr>
            <p:spPr>
              <a:xfrm>
                <a:off x="1672782" y="4588329"/>
                <a:ext cx="3229859" cy="596638"/>
              </a:xfrm>
              <a:prstGeom prst="rect">
                <a:avLst/>
              </a:prstGeom>
              <a:blipFill>
                <a:blip r:embed="rId4"/>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4039709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9" y="1592263"/>
            <a:ext cx="5616574" cy="4608512"/>
          </a:xfrm>
        </p:spPr>
        <p:txBody>
          <a:bodyPr/>
          <a:lstStyle/>
          <a:p>
            <a:pPr marL="0" indent="0" algn="just">
              <a:buNone/>
            </a:pPr>
            <a:r>
              <a:rPr lang="es-ES" b="0" noProof="0" dirty="0"/>
              <a:t>En esta topología el ruido y el calentamiento se reducen debido al uso de un amplificador y un capacitor como integrador.</a:t>
            </a:r>
          </a:p>
          <a:p>
            <a:pPr marL="0" indent="0" algn="just">
              <a:buNone/>
            </a:pPr>
            <a:endParaRPr lang="es-ES" b="0" dirty="0"/>
          </a:p>
          <a:p>
            <a:pPr marL="0" indent="0" algn="just">
              <a:buNone/>
            </a:pPr>
            <a:r>
              <a:rPr lang="es-ES" b="0" noProof="0" dirty="0"/>
              <a:t>La tensión de salida es:</a:t>
            </a:r>
          </a:p>
          <a:p>
            <a:pPr marL="0" indent="0" algn="just">
              <a:buNone/>
            </a:pPr>
            <a:endParaRPr lang="es-ES"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ES" noProof="0" dirty="0"/>
              <a:t>Circuitos de lectura: CTIA (Capacitive Trans-</a:t>
            </a:r>
            <a:r>
              <a:rPr lang="es-ES" noProof="0" dirty="0" err="1"/>
              <a:t>Impedance</a:t>
            </a:r>
            <a:r>
              <a:rPr lang="es-ES" noProof="0" dirty="0"/>
              <a:t> </a:t>
            </a:r>
            <a:r>
              <a:rPr lang="es-ES" noProof="0" dirty="0" err="1"/>
              <a:t>Amplifier</a:t>
            </a:r>
            <a:r>
              <a:rPr lang="es-ES" noProof="0" dirty="0"/>
              <a:t>)</a:t>
            </a:r>
            <a:endParaRPr lang="es-MX" noProof="0" dirty="0"/>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18</a:t>
            </a:fld>
            <a:endParaRPr lang="en-US" dirty="0"/>
          </a:p>
        </p:txBody>
      </p:sp>
      <p:pic>
        <p:nvPicPr>
          <p:cNvPr id="9" name="Picture 8" descr="A black background with white dots&#10;&#10;Description automatically generated">
            <a:extLst>
              <a:ext uri="{FF2B5EF4-FFF2-40B4-BE49-F238E27FC236}">
                <a16:creationId xmlns:a16="http://schemas.microsoft.com/office/drawing/2014/main" id="{1EB60BF4-9CA7-626B-F5E8-9E950191274B}"/>
              </a:ext>
            </a:extLst>
          </p:cNvPr>
          <p:cNvPicPr>
            <a:picLocks noChangeAspect="1"/>
          </p:cNvPicPr>
          <p:nvPr/>
        </p:nvPicPr>
        <p:blipFill>
          <a:blip r:embed="rId3"/>
          <a:stretch>
            <a:fillRect/>
          </a:stretch>
        </p:blipFill>
        <p:spPr>
          <a:xfrm>
            <a:off x="6604321" y="981712"/>
            <a:ext cx="5179692" cy="4389566"/>
          </a:xfrm>
          <a:prstGeom prst="rect">
            <a:avLst/>
          </a:prstGeom>
        </p:spPr>
      </p:pic>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BE98F5F1-2026-1ED8-A071-576EF9E13689}"/>
                  </a:ext>
                </a:extLst>
              </p:cNvPr>
              <p:cNvSpPr txBox="1"/>
              <p:nvPr/>
            </p:nvSpPr>
            <p:spPr>
              <a:xfrm>
                <a:off x="1580636" y="3985986"/>
                <a:ext cx="3271280" cy="62824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s-MX" i="1" smtClean="0">
                              <a:solidFill>
                                <a:schemeClr val="bg2">
                                  <a:lumMod val="10000"/>
                                </a:schemeClr>
                              </a:solidFill>
                              <a:latin typeface="Cambria Math" panose="02040503050406030204" pitchFamily="18" charset="0"/>
                            </a:rPr>
                          </m:ctrlPr>
                        </m:sSubPr>
                        <m:e>
                          <m:r>
                            <a:rPr lang="es-MX" b="0" i="1" smtClean="0">
                              <a:solidFill>
                                <a:schemeClr val="bg2">
                                  <a:lumMod val="10000"/>
                                </a:schemeClr>
                              </a:solidFill>
                              <a:latin typeface="Cambria Math" panose="02040503050406030204" pitchFamily="18" charset="0"/>
                            </a:rPr>
                            <m:t>𝑉</m:t>
                          </m:r>
                        </m:e>
                        <m:sub>
                          <m:r>
                            <a:rPr lang="es-MX" b="0" i="1" smtClean="0">
                              <a:solidFill>
                                <a:schemeClr val="bg2">
                                  <a:lumMod val="10000"/>
                                </a:schemeClr>
                              </a:solidFill>
                              <a:latin typeface="Cambria Math" panose="02040503050406030204" pitchFamily="18" charset="0"/>
                            </a:rPr>
                            <m:t>𝑜𝑢𝑡</m:t>
                          </m:r>
                        </m:sub>
                      </m:sSub>
                      <m:r>
                        <a:rPr lang="es-MX" b="0" i="1" smtClean="0">
                          <a:solidFill>
                            <a:schemeClr val="bg2">
                              <a:lumMod val="10000"/>
                            </a:schemeClr>
                          </a:solidFill>
                          <a:latin typeface="Cambria Math" panose="02040503050406030204" pitchFamily="18" charset="0"/>
                        </a:rPr>
                        <m:t>=</m:t>
                      </m:r>
                      <m:d>
                        <m:dPr>
                          <m:ctrlPr>
                            <a:rPr lang="es-MX" b="0" i="1" smtClean="0">
                              <a:solidFill>
                                <a:schemeClr val="bg2">
                                  <a:lumMod val="10000"/>
                                </a:schemeClr>
                              </a:solidFill>
                              <a:latin typeface="Cambria Math" panose="02040503050406030204" pitchFamily="18" charset="0"/>
                            </a:rPr>
                          </m:ctrlPr>
                        </m:dPr>
                        <m:e>
                          <m:f>
                            <m:fPr>
                              <m:ctrlPr>
                                <a:rPr lang="es-MX" b="0" i="1" smtClean="0">
                                  <a:solidFill>
                                    <a:schemeClr val="bg2">
                                      <a:lumMod val="10000"/>
                                    </a:schemeClr>
                                  </a:solidFill>
                                  <a:latin typeface="Cambria Math" panose="02040503050406030204" pitchFamily="18" charset="0"/>
                                </a:rPr>
                              </m:ctrlPr>
                            </m:fPr>
                            <m:num>
                              <m:sSub>
                                <m:sSubPr>
                                  <m:ctrlPr>
                                    <a:rPr lang="es-MX" b="0" i="1" smtClean="0">
                                      <a:solidFill>
                                        <a:schemeClr val="bg2">
                                          <a:lumMod val="10000"/>
                                        </a:schemeClr>
                                      </a:solidFill>
                                      <a:latin typeface="Cambria Math" panose="02040503050406030204" pitchFamily="18" charset="0"/>
                                    </a:rPr>
                                  </m:ctrlPr>
                                </m:sSubPr>
                                <m:e>
                                  <m:r>
                                    <a:rPr lang="es-MX" b="0" i="1" smtClean="0">
                                      <a:solidFill>
                                        <a:schemeClr val="bg2">
                                          <a:lumMod val="10000"/>
                                        </a:schemeClr>
                                      </a:solidFill>
                                      <a:latin typeface="Cambria Math" panose="02040503050406030204" pitchFamily="18" charset="0"/>
                                    </a:rPr>
                                    <m:t>𝑉</m:t>
                                  </m:r>
                                </m:e>
                                <m:sub>
                                  <m:r>
                                    <a:rPr lang="es-MX" b="0" i="1" smtClean="0">
                                      <a:solidFill>
                                        <a:schemeClr val="bg2">
                                          <a:lumMod val="10000"/>
                                        </a:schemeClr>
                                      </a:solidFill>
                                      <a:latin typeface="Cambria Math" panose="02040503050406030204" pitchFamily="18" charset="0"/>
                                    </a:rPr>
                                    <m:t>𝐵𝑖𝑎𝑠</m:t>
                                  </m:r>
                                  <m:r>
                                    <a:rPr lang="es-MX" b="0" i="1" smtClean="0">
                                      <a:solidFill>
                                        <a:schemeClr val="bg2">
                                          <a:lumMod val="10000"/>
                                        </a:schemeClr>
                                      </a:solidFill>
                                      <a:latin typeface="Cambria Math" panose="02040503050406030204" pitchFamily="18" charset="0"/>
                                    </a:rPr>
                                    <m:t>2</m:t>
                                  </m:r>
                                </m:sub>
                              </m:sSub>
                              <m:r>
                                <a:rPr lang="es-MX" b="0" i="1" smtClean="0">
                                  <a:solidFill>
                                    <a:schemeClr val="bg2">
                                      <a:lumMod val="10000"/>
                                    </a:schemeClr>
                                  </a:solidFill>
                                  <a:latin typeface="Cambria Math" panose="02040503050406030204" pitchFamily="18" charset="0"/>
                                </a:rPr>
                                <m:t>−</m:t>
                              </m:r>
                              <m:sSub>
                                <m:sSubPr>
                                  <m:ctrlPr>
                                    <a:rPr lang="es-MX" b="0" i="1" smtClean="0">
                                      <a:solidFill>
                                        <a:schemeClr val="bg2">
                                          <a:lumMod val="10000"/>
                                        </a:schemeClr>
                                      </a:solidFill>
                                      <a:latin typeface="Cambria Math" panose="02040503050406030204" pitchFamily="18" charset="0"/>
                                    </a:rPr>
                                  </m:ctrlPr>
                                </m:sSubPr>
                                <m:e>
                                  <m:r>
                                    <a:rPr lang="es-MX" b="0" i="1" smtClean="0">
                                      <a:solidFill>
                                        <a:schemeClr val="bg2">
                                          <a:lumMod val="10000"/>
                                        </a:schemeClr>
                                      </a:solidFill>
                                      <a:latin typeface="Cambria Math" panose="02040503050406030204" pitchFamily="18" charset="0"/>
                                    </a:rPr>
                                    <m:t>𝑉</m:t>
                                  </m:r>
                                </m:e>
                                <m:sub>
                                  <m:r>
                                    <a:rPr lang="es-MX" b="0" i="1" smtClean="0">
                                      <a:solidFill>
                                        <a:schemeClr val="bg2">
                                          <a:lumMod val="10000"/>
                                        </a:schemeClr>
                                      </a:solidFill>
                                      <a:latin typeface="Cambria Math" panose="02040503050406030204" pitchFamily="18" charset="0"/>
                                    </a:rPr>
                                    <m:t>𝑟𝑠𝑡</m:t>
                                  </m:r>
                                </m:sub>
                              </m:sSub>
                            </m:num>
                            <m:den>
                              <m:sSub>
                                <m:sSubPr>
                                  <m:ctrlPr>
                                    <a:rPr lang="es-MX" b="0" i="1" smtClean="0">
                                      <a:solidFill>
                                        <a:schemeClr val="bg2">
                                          <a:lumMod val="10000"/>
                                        </a:schemeClr>
                                      </a:solidFill>
                                      <a:latin typeface="Cambria Math" panose="02040503050406030204" pitchFamily="18" charset="0"/>
                                    </a:rPr>
                                  </m:ctrlPr>
                                </m:sSubPr>
                                <m:e>
                                  <m:r>
                                    <a:rPr lang="es-MX" b="0" i="1" smtClean="0">
                                      <a:solidFill>
                                        <a:schemeClr val="bg2">
                                          <a:lumMod val="10000"/>
                                        </a:schemeClr>
                                      </a:solidFill>
                                      <a:latin typeface="Cambria Math" panose="02040503050406030204" pitchFamily="18" charset="0"/>
                                    </a:rPr>
                                    <m:t>𝑅</m:t>
                                  </m:r>
                                </m:e>
                                <m:sub>
                                  <m:r>
                                    <a:rPr lang="es-MX" b="0" i="1" smtClean="0">
                                      <a:solidFill>
                                        <a:schemeClr val="bg2">
                                          <a:lumMod val="10000"/>
                                        </a:schemeClr>
                                      </a:solidFill>
                                      <a:latin typeface="Cambria Math" panose="02040503050406030204" pitchFamily="18" charset="0"/>
                                    </a:rPr>
                                    <m:t>𝑅𝑒𝑓</m:t>
                                  </m:r>
                                </m:sub>
                              </m:sSub>
                            </m:den>
                          </m:f>
                          <m:r>
                            <a:rPr lang="es-MX" b="0" i="1" smtClean="0">
                              <a:solidFill>
                                <a:schemeClr val="bg2">
                                  <a:lumMod val="10000"/>
                                </a:schemeClr>
                              </a:solidFill>
                              <a:latin typeface="Cambria Math" panose="02040503050406030204" pitchFamily="18" charset="0"/>
                            </a:rPr>
                            <m:t>−</m:t>
                          </m:r>
                          <m:f>
                            <m:fPr>
                              <m:ctrlPr>
                                <a:rPr lang="es-MX" b="0" i="1" smtClean="0">
                                  <a:solidFill>
                                    <a:schemeClr val="bg2">
                                      <a:lumMod val="10000"/>
                                    </a:schemeClr>
                                  </a:solidFill>
                                  <a:latin typeface="Cambria Math" panose="02040503050406030204" pitchFamily="18" charset="0"/>
                                </a:rPr>
                              </m:ctrlPr>
                            </m:fPr>
                            <m:num>
                              <m:sSub>
                                <m:sSubPr>
                                  <m:ctrlPr>
                                    <a:rPr lang="es-MX" b="0" i="1" smtClean="0">
                                      <a:solidFill>
                                        <a:schemeClr val="bg2">
                                          <a:lumMod val="10000"/>
                                        </a:schemeClr>
                                      </a:solidFill>
                                      <a:latin typeface="Cambria Math" panose="02040503050406030204" pitchFamily="18" charset="0"/>
                                    </a:rPr>
                                  </m:ctrlPr>
                                </m:sSubPr>
                                <m:e>
                                  <m:r>
                                    <a:rPr lang="es-MX" b="0" i="1" smtClean="0">
                                      <a:solidFill>
                                        <a:schemeClr val="bg2">
                                          <a:lumMod val="10000"/>
                                        </a:schemeClr>
                                      </a:solidFill>
                                      <a:latin typeface="Cambria Math" panose="02040503050406030204" pitchFamily="18" charset="0"/>
                                    </a:rPr>
                                    <m:t>𝑉</m:t>
                                  </m:r>
                                </m:e>
                                <m:sub>
                                  <m:r>
                                    <a:rPr lang="es-MX" b="0" i="1" smtClean="0">
                                      <a:solidFill>
                                        <a:schemeClr val="bg2">
                                          <a:lumMod val="10000"/>
                                        </a:schemeClr>
                                      </a:solidFill>
                                      <a:latin typeface="Cambria Math" panose="02040503050406030204" pitchFamily="18" charset="0"/>
                                    </a:rPr>
                                    <m:t>𝑟𝑠𝑡</m:t>
                                  </m:r>
                                </m:sub>
                              </m:sSub>
                            </m:num>
                            <m:den>
                              <m:sSub>
                                <m:sSubPr>
                                  <m:ctrlPr>
                                    <a:rPr lang="es-MX" b="0" i="1" smtClean="0">
                                      <a:solidFill>
                                        <a:schemeClr val="bg2">
                                          <a:lumMod val="10000"/>
                                        </a:schemeClr>
                                      </a:solidFill>
                                      <a:latin typeface="Cambria Math" panose="02040503050406030204" pitchFamily="18" charset="0"/>
                                    </a:rPr>
                                  </m:ctrlPr>
                                </m:sSubPr>
                                <m:e>
                                  <m:r>
                                    <a:rPr lang="es-MX" b="0" i="1" smtClean="0">
                                      <a:solidFill>
                                        <a:schemeClr val="bg2">
                                          <a:lumMod val="10000"/>
                                        </a:schemeClr>
                                      </a:solidFill>
                                      <a:latin typeface="Cambria Math" panose="02040503050406030204" pitchFamily="18" charset="0"/>
                                    </a:rPr>
                                    <m:t>𝑅</m:t>
                                  </m:r>
                                </m:e>
                                <m:sub>
                                  <m:r>
                                    <a:rPr lang="es-MX" b="0" i="1" smtClean="0">
                                      <a:solidFill>
                                        <a:schemeClr val="bg2">
                                          <a:lumMod val="10000"/>
                                        </a:schemeClr>
                                      </a:solidFill>
                                      <a:latin typeface="Cambria Math" panose="02040503050406030204" pitchFamily="18" charset="0"/>
                                    </a:rPr>
                                    <m:t>𝐵𝑜𝑙</m:t>
                                  </m:r>
                                </m:sub>
                              </m:sSub>
                            </m:den>
                          </m:f>
                        </m:e>
                      </m:d>
                      <m:f>
                        <m:fPr>
                          <m:ctrlPr>
                            <a:rPr lang="es-MX" b="0" i="1" smtClean="0">
                              <a:solidFill>
                                <a:schemeClr val="bg2">
                                  <a:lumMod val="10000"/>
                                </a:schemeClr>
                              </a:solidFill>
                              <a:latin typeface="Cambria Math" panose="02040503050406030204" pitchFamily="18" charset="0"/>
                            </a:rPr>
                          </m:ctrlPr>
                        </m:fPr>
                        <m:num>
                          <m:r>
                            <a:rPr lang="es-MX" b="0" i="1" smtClean="0">
                              <a:solidFill>
                                <a:schemeClr val="bg2">
                                  <a:lumMod val="10000"/>
                                </a:schemeClr>
                              </a:solidFill>
                              <a:latin typeface="Cambria Math" panose="02040503050406030204" pitchFamily="18" charset="0"/>
                            </a:rPr>
                            <m:t>1</m:t>
                          </m:r>
                        </m:num>
                        <m:den>
                          <m:r>
                            <a:rPr lang="es-MX" b="0" i="1" smtClean="0">
                              <a:solidFill>
                                <a:schemeClr val="bg2">
                                  <a:lumMod val="10000"/>
                                </a:schemeClr>
                              </a:solidFill>
                              <a:latin typeface="Cambria Math" panose="02040503050406030204" pitchFamily="18" charset="0"/>
                            </a:rPr>
                            <m:t>𝑠𝐶</m:t>
                          </m:r>
                        </m:den>
                      </m:f>
                    </m:oMath>
                  </m:oMathPara>
                </a14:m>
                <a:endParaRPr lang="es-MX" dirty="0">
                  <a:solidFill>
                    <a:schemeClr val="bg2">
                      <a:lumMod val="10000"/>
                    </a:schemeClr>
                  </a:solidFill>
                </a:endParaRPr>
              </a:p>
            </p:txBody>
          </p:sp>
        </mc:Choice>
        <mc:Fallback>
          <p:sp>
            <p:nvSpPr>
              <p:cNvPr id="7" name="CuadroTexto 6">
                <a:extLst>
                  <a:ext uri="{FF2B5EF4-FFF2-40B4-BE49-F238E27FC236}">
                    <a16:creationId xmlns:a16="http://schemas.microsoft.com/office/drawing/2014/main" id="{BE98F5F1-2026-1ED8-A071-576EF9E13689}"/>
                  </a:ext>
                </a:extLst>
              </p:cNvPr>
              <p:cNvSpPr txBox="1">
                <a:spLocks noRot="1" noChangeAspect="1" noMove="1" noResize="1" noEditPoints="1" noAdjustHandles="1" noChangeArrowheads="1" noChangeShapeType="1" noTextEdit="1"/>
              </p:cNvSpPr>
              <p:nvPr/>
            </p:nvSpPr>
            <p:spPr>
              <a:xfrm>
                <a:off x="1580636" y="3985986"/>
                <a:ext cx="3271280" cy="628249"/>
              </a:xfrm>
              <a:prstGeom prst="rect">
                <a:avLst/>
              </a:prstGeom>
              <a:blipFill>
                <a:blip r:embed="rId4"/>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372859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9" y="1592263"/>
            <a:ext cx="5616574" cy="4608512"/>
          </a:xfrm>
        </p:spPr>
        <p:txBody>
          <a:bodyPr/>
          <a:lstStyle/>
          <a:p>
            <a:pPr marL="0" indent="0" algn="just">
              <a:buNone/>
            </a:pPr>
            <a:r>
              <a:rPr lang="es-ES" b="0" noProof="0" dirty="0"/>
              <a:t>Se basa en el principio del puente de Wheatstone, con la ventaja de amplificar la tensión de salida y reducir el ruido. Esto se logra añadiendo un amplificador y un integrador.</a:t>
            </a:r>
          </a:p>
          <a:p>
            <a:pPr marL="0" indent="0" algn="just">
              <a:buNone/>
            </a:pPr>
            <a:endParaRPr lang="es-ES" b="0" dirty="0"/>
          </a:p>
          <a:p>
            <a:pPr marL="0" indent="0" algn="just">
              <a:buNone/>
            </a:pPr>
            <a:r>
              <a:rPr lang="es-ES" b="0" noProof="0" dirty="0"/>
              <a:t>La tensión de salida es:</a:t>
            </a:r>
          </a:p>
          <a:p>
            <a:pPr marL="0" indent="0" algn="just">
              <a:buNone/>
            </a:pPr>
            <a:endParaRPr lang="es-ES" b="0" noProof="0" dirty="0"/>
          </a:p>
          <a:p>
            <a:pPr marL="0" indent="0" algn="just">
              <a:buNone/>
            </a:pPr>
            <a:endParaRPr lang="es-ES"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ES" noProof="0" dirty="0"/>
              <a:t>Circuitos de lectura: </a:t>
            </a:r>
            <a:r>
              <a:rPr lang="en-US" noProof="0" dirty="0"/>
              <a:t>WBDA (Wheatstone Bridge Differential Amplifier)</a:t>
            </a:r>
            <a:endParaRPr lang="es-MX" noProof="0" dirty="0"/>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19</a:t>
            </a:fld>
            <a:endParaRPr lang="en-US" dirty="0"/>
          </a:p>
        </p:txBody>
      </p:sp>
      <p:pic>
        <p:nvPicPr>
          <p:cNvPr id="8" name="Picture 7" descr="A black background with a black and white logo&#10;&#10;Description automatically generated">
            <a:extLst>
              <a:ext uri="{FF2B5EF4-FFF2-40B4-BE49-F238E27FC236}">
                <a16:creationId xmlns:a16="http://schemas.microsoft.com/office/drawing/2014/main" id="{811DF9DD-7B87-F7E2-B118-0ADCE1F11098}"/>
              </a:ext>
            </a:extLst>
          </p:cNvPr>
          <p:cNvPicPr>
            <a:picLocks noChangeAspect="1"/>
          </p:cNvPicPr>
          <p:nvPr/>
        </p:nvPicPr>
        <p:blipFill>
          <a:blip r:embed="rId3"/>
          <a:stretch>
            <a:fillRect/>
          </a:stretch>
        </p:blipFill>
        <p:spPr>
          <a:xfrm>
            <a:off x="6275267" y="1783080"/>
            <a:ext cx="5653754" cy="3548380"/>
          </a:xfrm>
          <a:prstGeom prst="rect">
            <a:avLst/>
          </a:prstGeom>
        </p:spPr>
      </p:pic>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2B9BCAC9-C568-1BD1-1FD2-0DB231FEE1D8}"/>
                  </a:ext>
                </a:extLst>
              </p:cNvPr>
              <p:cNvSpPr txBox="1"/>
              <p:nvPr/>
            </p:nvSpPr>
            <p:spPr>
              <a:xfrm>
                <a:off x="2073317" y="4343399"/>
                <a:ext cx="3714158" cy="1010020"/>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s-MX" i="1" smtClean="0">
                              <a:solidFill>
                                <a:schemeClr val="bg2">
                                  <a:lumMod val="10000"/>
                                </a:schemeClr>
                              </a:solidFill>
                              <a:latin typeface="Cambria Math" panose="02040503050406030204" pitchFamily="18" charset="0"/>
                            </a:rPr>
                          </m:ctrlPr>
                        </m:sSubPr>
                        <m:e>
                          <m:r>
                            <a:rPr lang="es-MX" b="0" i="1" smtClean="0">
                              <a:solidFill>
                                <a:schemeClr val="bg2">
                                  <a:lumMod val="10000"/>
                                </a:schemeClr>
                              </a:solidFill>
                              <a:latin typeface="Cambria Math" panose="02040503050406030204" pitchFamily="18" charset="0"/>
                            </a:rPr>
                            <m:t>𝑉</m:t>
                          </m:r>
                        </m:e>
                        <m:sub>
                          <m:r>
                            <a:rPr lang="es-MX" b="0" i="1" smtClean="0">
                              <a:solidFill>
                                <a:schemeClr val="bg2">
                                  <a:lumMod val="10000"/>
                                </a:schemeClr>
                              </a:solidFill>
                              <a:latin typeface="Cambria Math" panose="02040503050406030204" pitchFamily="18" charset="0"/>
                            </a:rPr>
                            <m:t>𝑜𝑢𝑡</m:t>
                          </m:r>
                        </m:sub>
                      </m:sSub>
                      <m:r>
                        <a:rPr lang="es-MX" b="0" i="1" smtClean="0">
                          <a:solidFill>
                            <a:schemeClr val="bg2">
                              <a:lumMod val="10000"/>
                            </a:schemeClr>
                          </a:solidFill>
                          <a:latin typeface="Cambria Math" panose="02040503050406030204" pitchFamily="18" charset="0"/>
                        </a:rPr>
                        <m:t>= </m:t>
                      </m:r>
                      <m:f>
                        <m:fPr>
                          <m:ctrlPr>
                            <a:rPr lang="es-MX" b="0" i="1" smtClean="0">
                              <a:solidFill>
                                <a:schemeClr val="bg2">
                                  <a:lumMod val="10000"/>
                                </a:schemeClr>
                              </a:solidFill>
                              <a:latin typeface="Cambria Math" panose="02040503050406030204" pitchFamily="18" charset="0"/>
                            </a:rPr>
                          </m:ctrlPr>
                        </m:fPr>
                        <m:num>
                          <m:f>
                            <m:fPr>
                              <m:type m:val="skw"/>
                              <m:ctrlPr>
                                <a:rPr lang="es-MX" b="0" i="1" smtClean="0">
                                  <a:solidFill>
                                    <a:schemeClr val="bg2">
                                      <a:lumMod val="10000"/>
                                    </a:schemeClr>
                                  </a:solidFill>
                                  <a:latin typeface="Cambria Math" panose="02040503050406030204" pitchFamily="18" charset="0"/>
                                </a:rPr>
                              </m:ctrlPr>
                            </m:fPr>
                            <m:num>
                              <m:sSub>
                                <m:sSubPr>
                                  <m:ctrlPr>
                                    <a:rPr lang="es-MX" b="0" i="1" smtClean="0">
                                      <a:solidFill>
                                        <a:schemeClr val="bg2">
                                          <a:lumMod val="10000"/>
                                        </a:schemeClr>
                                      </a:solidFill>
                                      <a:latin typeface="Cambria Math" panose="02040503050406030204" pitchFamily="18" charset="0"/>
                                    </a:rPr>
                                  </m:ctrlPr>
                                </m:sSubPr>
                                <m:e>
                                  <m:r>
                                    <a:rPr lang="es-MX" b="0" i="1" smtClean="0">
                                      <a:solidFill>
                                        <a:schemeClr val="bg2">
                                          <a:lumMod val="10000"/>
                                        </a:schemeClr>
                                      </a:solidFill>
                                      <a:latin typeface="Cambria Math" panose="02040503050406030204" pitchFamily="18" charset="0"/>
                                    </a:rPr>
                                    <m:t>𝑉</m:t>
                                  </m:r>
                                </m:e>
                                <m:sub>
                                  <m:r>
                                    <a:rPr lang="es-MX" b="0" i="1" smtClean="0">
                                      <a:solidFill>
                                        <a:schemeClr val="bg2">
                                          <a:lumMod val="10000"/>
                                        </a:schemeClr>
                                      </a:solidFill>
                                      <a:latin typeface="Cambria Math" panose="02040503050406030204" pitchFamily="18" charset="0"/>
                                    </a:rPr>
                                    <m:t>𝐵𝑖𝑎𝑠</m:t>
                                  </m:r>
                                </m:sub>
                              </m:sSub>
                            </m:num>
                            <m:den>
                              <m:sSub>
                                <m:sSubPr>
                                  <m:ctrlPr>
                                    <a:rPr lang="es-MX" b="0" i="1" smtClean="0">
                                      <a:solidFill>
                                        <a:schemeClr val="bg2">
                                          <a:lumMod val="10000"/>
                                        </a:schemeClr>
                                      </a:solidFill>
                                      <a:latin typeface="Cambria Math" panose="02040503050406030204" pitchFamily="18" charset="0"/>
                                    </a:rPr>
                                  </m:ctrlPr>
                                </m:sSubPr>
                                <m:e>
                                  <m:r>
                                    <a:rPr lang="es-MX" b="0" i="1" smtClean="0">
                                      <a:solidFill>
                                        <a:schemeClr val="bg2">
                                          <a:lumMod val="10000"/>
                                        </a:schemeClr>
                                      </a:solidFill>
                                      <a:latin typeface="Cambria Math" panose="02040503050406030204" pitchFamily="18" charset="0"/>
                                    </a:rPr>
                                    <m:t>𝑅</m:t>
                                  </m:r>
                                </m:e>
                                <m:sub>
                                  <m:r>
                                    <a:rPr lang="es-MX" b="0" i="1" smtClean="0">
                                      <a:solidFill>
                                        <a:schemeClr val="bg2">
                                          <a:lumMod val="10000"/>
                                        </a:schemeClr>
                                      </a:solidFill>
                                      <a:latin typeface="Cambria Math" panose="02040503050406030204" pitchFamily="18" charset="0"/>
                                    </a:rPr>
                                    <m:t>𝑅𝑒𝑓</m:t>
                                  </m:r>
                                </m:sub>
                              </m:sSub>
                            </m:den>
                          </m:f>
                        </m:num>
                        <m:den>
                          <m:r>
                            <a:rPr lang="es-MX" b="0" i="1" smtClean="0">
                              <a:solidFill>
                                <a:schemeClr val="bg2">
                                  <a:lumMod val="10000"/>
                                </a:schemeClr>
                              </a:solidFill>
                              <a:latin typeface="Cambria Math" panose="02040503050406030204" pitchFamily="18" charset="0"/>
                            </a:rPr>
                            <m:t>1+</m:t>
                          </m:r>
                          <m:f>
                            <m:fPr>
                              <m:type m:val="skw"/>
                              <m:ctrlPr>
                                <a:rPr lang="es-MX" b="0" i="1" smtClean="0">
                                  <a:solidFill>
                                    <a:schemeClr val="bg2">
                                      <a:lumMod val="10000"/>
                                    </a:schemeClr>
                                  </a:solidFill>
                                  <a:latin typeface="Cambria Math" panose="02040503050406030204" pitchFamily="18" charset="0"/>
                                </a:rPr>
                              </m:ctrlPr>
                            </m:fPr>
                            <m:num>
                              <m:sSub>
                                <m:sSubPr>
                                  <m:ctrlPr>
                                    <a:rPr lang="es-MX" b="0" i="1" smtClean="0">
                                      <a:solidFill>
                                        <a:schemeClr val="bg2">
                                          <a:lumMod val="10000"/>
                                        </a:schemeClr>
                                      </a:solidFill>
                                      <a:latin typeface="Cambria Math" panose="02040503050406030204" pitchFamily="18" charset="0"/>
                                    </a:rPr>
                                  </m:ctrlPr>
                                </m:sSubPr>
                                <m:e>
                                  <m:r>
                                    <a:rPr lang="es-MX" b="0" i="1" smtClean="0">
                                      <a:solidFill>
                                        <a:schemeClr val="bg2">
                                          <a:lumMod val="10000"/>
                                        </a:schemeClr>
                                      </a:solidFill>
                                      <a:latin typeface="Cambria Math" panose="02040503050406030204" pitchFamily="18" charset="0"/>
                                    </a:rPr>
                                    <m:t>𝑅</m:t>
                                  </m:r>
                                </m:e>
                                <m:sub>
                                  <m:r>
                                    <a:rPr lang="es-MX" b="0" i="1" smtClean="0">
                                      <a:solidFill>
                                        <a:schemeClr val="bg2">
                                          <a:lumMod val="10000"/>
                                        </a:schemeClr>
                                      </a:solidFill>
                                      <a:latin typeface="Cambria Math" panose="02040503050406030204" pitchFamily="18" charset="0"/>
                                    </a:rPr>
                                    <m:t>𝑅𝑒𝑓</m:t>
                                  </m:r>
                                </m:sub>
                              </m:sSub>
                            </m:num>
                            <m:den>
                              <m:sSub>
                                <m:sSubPr>
                                  <m:ctrlPr>
                                    <a:rPr lang="es-MX" b="0" i="1" smtClean="0">
                                      <a:solidFill>
                                        <a:schemeClr val="bg2">
                                          <a:lumMod val="10000"/>
                                        </a:schemeClr>
                                      </a:solidFill>
                                      <a:latin typeface="Cambria Math" panose="02040503050406030204" pitchFamily="18" charset="0"/>
                                    </a:rPr>
                                  </m:ctrlPr>
                                </m:sSubPr>
                                <m:e>
                                  <m:r>
                                    <a:rPr lang="es-MX" b="0" i="1" smtClean="0">
                                      <a:solidFill>
                                        <a:schemeClr val="bg2">
                                          <a:lumMod val="10000"/>
                                        </a:schemeClr>
                                      </a:solidFill>
                                      <a:latin typeface="Cambria Math" panose="02040503050406030204" pitchFamily="18" charset="0"/>
                                    </a:rPr>
                                    <m:t>𝑅</m:t>
                                  </m:r>
                                </m:e>
                                <m:sub>
                                  <m:r>
                                    <a:rPr lang="es-MX" b="0" i="1" smtClean="0">
                                      <a:solidFill>
                                        <a:schemeClr val="bg2">
                                          <a:lumMod val="10000"/>
                                        </a:schemeClr>
                                      </a:solidFill>
                                      <a:latin typeface="Cambria Math" panose="02040503050406030204" pitchFamily="18" charset="0"/>
                                    </a:rPr>
                                    <m:t>0</m:t>
                                  </m:r>
                                </m:sub>
                              </m:sSub>
                            </m:den>
                          </m:f>
                        </m:den>
                      </m:f>
                      <m:d>
                        <m:dPr>
                          <m:ctrlPr>
                            <a:rPr lang="es-MX" b="0" i="1" smtClean="0">
                              <a:solidFill>
                                <a:schemeClr val="bg2">
                                  <a:lumMod val="10000"/>
                                </a:schemeClr>
                              </a:solidFill>
                              <a:latin typeface="Cambria Math" panose="02040503050406030204" pitchFamily="18" charset="0"/>
                            </a:rPr>
                          </m:ctrlPr>
                        </m:dPr>
                        <m:e>
                          <m:r>
                            <a:rPr lang="es-MX" b="0" i="1" smtClean="0">
                              <a:solidFill>
                                <a:schemeClr val="bg2">
                                  <a:lumMod val="10000"/>
                                </a:schemeClr>
                              </a:solidFill>
                              <a:latin typeface="Cambria Math" panose="02040503050406030204" pitchFamily="18" charset="0"/>
                            </a:rPr>
                            <m:t>−</m:t>
                          </m:r>
                          <m:r>
                            <a:rPr lang="es-MX" b="0" i="1" smtClean="0">
                              <a:solidFill>
                                <a:schemeClr val="bg2">
                                  <a:lumMod val="10000"/>
                                </a:schemeClr>
                              </a:solidFill>
                              <a:latin typeface="Cambria Math" panose="02040503050406030204" pitchFamily="18" charset="0"/>
                              <a:ea typeface="Cambria Math" panose="02040503050406030204" pitchFamily="18" charset="0"/>
                            </a:rPr>
                            <m:t>∆</m:t>
                          </m:r>
                          <m:r>
                            <a:rPr lang="es-MX" b="0" i="1" smtClean="0">
                              <a:solidFill>
                                <a:schemeClr val="bg2">
                                  <a:lumMod val="10000"/>
                                </a:schemeClr>
                              </a:solidFill>
                              <a:latin typeface="Cambria Math" panose="02040503050406030204" pitchFamily="18" charset="0"/>
                              <a:ea typeface="Cambria Math" panose="02040503050406030204" pitchFamily="18" charset="0"/>
                            </a:rPr>
                            <m:t>𝑅</m:t>
                          </m:r>
                        </m:e>
                      </m:d>
                      <m:r>
                        <a:rPr lang="es-MX" b="0" i="1" smtClean="0">
                          <a:solidFill>
                            <a:schemeClr val="bg2">
                              <a:lumMod val="10000"/>
                            </a:schemeClr>
                          </a:solidFill>
                          <a:latin typeface="Cambria Math" panose="02040503050406030204" pitchFamily="18" charset="0"/>
                        </a:rPr>
                        <m:t>∗</m:t>
                      </m:r>
                      <m:sSub>
                        <m:sSubPr>
                          <m:ctrlPr>
                            <a:rPr lang="es-MX" b="0" i="1" smtClean="0">
                              <a:solidFill>
                                <a:schemeClr val="bg2">
                                  <a:lumMod val="10000"/>
                                </a:schemeClr>
                              </a:solidFill>
                              <a:latin typeface="Cambria Math" panose="02040503050406030204" pitchFamily="18" charset="0"/>
                            </a:rPr>
                          </m:ctrlPr>
                        </m:sSubPr>
                        <m:e>
                          <m:r>
                            <a:rPr lang="es-MX" b="0" i="1" smtClean="0">
                              <a:solidFill>
                                <a:schemeClr val="bg2">
                                  <a:lumMod val="10000"/>
                                </a:schemeClr>
                              </a:solidFill>
                              <a:latin typeface="Cambria Math" panose="02040503050406030204" pitchFamily="18" charset="0"/>
                            </a:rPr>
                            <m:t>𝐺</m:t>
                          </m:r>
                        </m:e>
                        <m:sub>
                          <m:r>
                            <a:rPr lang="es-MX" b="0" i="1" smtClean="0">
                              <a:solidFill>
                                <a:schemeClr val="bg2">
                                  <a:lumMod val="10000"/>
                                </a:schemeClr>
                              </a:solidFill>
                              <a:latin typeface="Cambria Math" panose="02040503050406030204" pitchFamily="18" charset="0"/>
                            </a:rPr>
                            <m:t>𝑚</m:t>
                          </m:r>
                        </m:sub>
                      </m:sSub>
                      <m:r>
                        <a:rPr lang="es-MX" b="0" i="1" smtClean="0">
                          <a:solidFill>
                            <a:schemeClr val="bg2">
                              <a:lumMod val="10000"/>
                            </a:schemeClr>
                          </a:solidFill>
                          <a:latin typeface="Cambria Math" panose="02040503050406030204" pitchFamily="18" charset="0"/>
                        </a:rPr>
                        <m:t>∗</m:t>
                      </m:r>
                      <m:f>
                        <m:fPr>
                          <m:ctrlPr>
                            <a:rPr lang="es-MX" b="0" i="1" smtClean="0">
                              <a:solidFill>
                                <a:schemeClr val="bg2">
                                  <a:lumMod val="10000"/>
                                </a:schemeClr>
                              </a:solidFill>
                              <a:latin typeface="Cambria Math" panose="02040503050406030204" pitchFamily="18" charset="0"/>
                            </a:rPr>
                          </m:ctrlPr>
                        </m:fPr>
                        <m:num>
                          <m:r>
                            <a:rPr lang="es-MX" b="0" i="1" smtClean="0">
                              <a:solidFill>
                                <a:schemeClr val="bg2">
                                  <a:lumMod val="10000"/>
                                </a:schemeClr>
                              </a:solidFill>
                              <a:latin typeface="Cambria Math" panose="02040503050406030204" pitchFamily="18" charset="0"/>
                            </a:rPr>
                            <m:t>1</m:t>
                          </m:r>
                        </m:num>
                        <m:den>
                          <m:r>
                            <a:rPr lang="es-MX" b="0" i="1" smtClean="0">
                              <a:solidFill>
                                <a:schemeClr val="bg2">
                                  <a:lumMod val="10000"/>
                                </a:schemeClr>
                              </a:solidFill>
                              <a:latin typeface="Cambria Math" panose="02040503050406030204" pitchFamily="18" charset="0"/>
                            </a:rPr>
                            <m:t>𝑠𝐶</m:t>
                          </m:r>
                        </m:den>
                      </m:f>
                    </m:oMath>
                  </m:oMathPara>
                </a14:m>
                <a:endParaRPr lang="es-MX" dirty="0">
                  <a:solidFill>
                    <a:schemeClr val="bg2">
                      <a:lumMod val="10000"/>
                    </a:schemeClr>
                  </a:solidFill>
                </a:endParaRPr>
              </a:p>
            </p:txBody>
          </p:sp>
        </mc:Choice>
        <mc:Fallback>
          <p:sp>
            <p:nvSpPr>
              <p:cNvPr id="7" name="CuadroTexto 6">
                <a:extLst>
                  <a:ext uri="{FF2B5EF4-FFF2-40B4-BE49-F238E27FC236}">
                    <a16:creationId xmlns:a16="http://schemas.microsoft.com/office/drawing/2014/main" id="{2B9BCAC9-C568-1BD1-1FD2-0DB231FEE1D8}"/>
                  </a:ext>
                </a:extLst>
              </p:cNvPr>
              <p:cNvSpPr txBox="1">
                <a:spLocks noRot="1" noChangeAspect="1" noMove="1" noResize="1" noEditPoints="1" noAdjustHandles="1" noChangeArrowheads="1" noChangeShapeType="1" noTextEdit="1"/>
              </p:cNvSpPr>
              <p:nvPr/>
            </p:nvSpPr>
            <p:spPr>
              <a:xfrm>
                <a:off x="2073317" y="4343399"/>
                <a:ext cx="3714158" cy="1010020"/>
              </a:xfrm>
              <a:prstGeom prst="rect">
                <a:avLst/>
              </a:prstGeom>
              <a:blipFill>
                <a:blip r:embed="rId4"/>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2165065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B708AE-B6AF-3613-E6AB-508D5CD0774E}"/>
              </a:ext>
            </a:extLst>
          </p:cNvPr>
          <p:cNvSpPr>
            <a:spLocks noGrp="1"/>
          </p:cNvSpPr>
          <p:nvPr>
            <p:ph idx="1"/>
          </p:nvPr>
        </p:nvSpPr>
        <p:spPr/>
        <p:txBody>
          <a:bodyPr/>
          <a:lstStyle/>
          <a:p>
            <a:r>
              <a:rPr lang="es-MX" noProof="0" dirty="0"/>
              <a:t>Introducción</a:t>
            </a:r>
          </a:p>
          <a:p>
            <a:r>
              <a:rPr lang="es-MX" noProof="0" dirty="0"/>
              <a:t>Objetivos</a:t>
            </a:r>
          </a:p>
          <a:p>
            <a:r>
              <a:rPr lang="es-MX" dirty="0" err="1"/>
              <a:t>Microbolómetros</a:t>
            </a:r>
            <a:r>
              <a:rPr lang="es-MX" dirty="0"/>
              <a:t>: </a:t>
            </a:r>
            <a:r>
              <a:rPr lang="es-MX" noProof="0" dirty="0"/>
              <a:t>especificaciones</a:t>
            </a:r>
            <a:endParaRPr lang="es-MX" dirty="0"/>
          </a:p>
          <a:p>
            <a:r>
              <a:rPr lang="es-MX" noProof="0" dirty="0"/>
              <a:t>Máquinas de estado finito (FSM)</a:t>
            </a:r>
          </a:p>
          <a:p>
            <a:r>
              <a:rPr lang="es-MX" noProof="0" dirty="0" err="1"/>
              <a:t>DACs</a:t>
            </a:r>
            <a:r>
              <a:rPr lang="es-MX" noProof="0" dirty="0"/>
              <a:t> y </a:t>
            </a:r>
            <a:r>
              <a:rPr lang="es-MX" noProof="0" dirty="0" err="1"/>
              <a:t>ADCs</a:t>
            </a:r>
            <a:endParaRPr lang="es-MX" noProof="0" dirty="0"/>
          </a:p>
          <a:p>
            <a:r>
              <a:rPr lang="es-MX" noProof="0" dirty="0"/>
              <a:t>Diseño de firmware</a:t>
            </a:r>
          </a:p>
          <a:p>
            <a:r>
              <a:rPr lang="es-MX" dirty="0"/>
              <a:t>Diseño de PCB</a:t>
            </a:r>
          </a:p>
          <a:p>
            <a:r>
              <a:rPr lang="es-MX" noProof="0" dirty="0"/>
              <a:t>Resultados</a:t>
            </a:r>
          </a:p>
          <a:p>
            <a:r>
              <a:rPr lang="es-MX" dirty="0"/>
              <a:t>Conclusiones</a:t>
            </a:r>
            <a:endParaRPr lang="es-MX" noProof="0" dirty="0"/>
          </a:p>
        </p:txBody>
      </p:sp>
      <p:sp>
        <p:nvSpPr>
          <p:cNvPr id="3" name="Title 2">
            <a:extLst>
              <a:ext uri="{FF2B5EF4-FFF2-40B4-BE49-F238E27FC236}">
                <a16:creationId xmlns:a16="http://schemas.microsoft.com/office/drawing/2014/main" id="{37574C0B-6F6F-9715-E2E2-EB7390D23E67}"/>
              </a:ext>
            </a:extLst>
          </p:cNvPr>
          <p:cNvSpPr>
            <a:spLocks noGrp="1"/>
          </p:cNvSpPr>
          <p:nvPr>
            <p:ph type="title"/>
          </p:nvPr>
        </p:nvSpPr>
        <p:spPr/>
        <p:txBody>
          <a:bodyPr/>
          <a:lstStyle/>
          <a:p>
            <a:r>
              <a:rPr lang="es-MX" noProof="0" dirty="0"/>
              <a:t>Índice</a:t>
            </a:r>
          </a:p>
        </p:txBody>
      </p:sp>
      <p:sp>
        <p:nvSpPr>
          <p:cNvPr id="4" name="Date Placeholder 3">
            <a:extLst>
              <a:ext uri="{FF2B5EF4-FFF2-40B4-BE49-F238E27FC236}">
                <a16:creationId xmlns:a16="http://schemas.microsoft.com/office/drawing/2014/main" id="{C74C43E3-38A1-EE50-7C51-53C78416EA1A}"/>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C9C9F518-260B-89CA-F456-4202C5A82A5D}"/>
              </a:ext>
            </a:extLst>
          </p:cNvPr>
          <p:cNvSpPr>
            <a:spLocks noGrp="1"/>
          </p:cNvSpPr>
          <p:nvPr>
            <p:ph type="ftr" sz="quarter" idx="11"/>
          </p:nvPr>
        </p:nvSpPr>
        <p:spPr/>
        <p:txBody>
          <a:bodyPr/>
          <a:lstStyle/>
          <a:p>
            <a:r>
              <a:rPr lang="es-ES" dirty="0" err="1"/>
              <a:t>Julisa</a:t>
            </a:r>
            <a:r>
              <a:rPr lang="es-ES" dirty="0"/>
              <a:t> Verdejo Palacios | Defensa de tesis de maestría</a:t>
            </a:r>
            <a:endParaRPr lang="en-US" dirty="0"/>
          </a:p>
        </p:txBody>
      </p:sp>
      <p:sp>
        <p:nvSpPr>
          <p:cNvPr id="6" name="Slide Number Placeholder 5">
            <a:extLst>
              <a:ext uri="{FF2B5EF4-FFF2-40B4-BE49-F238E27FC236}">
                <a16:creationId xmlns:a16="http://schemas.microsoft.com/office/drawing/2014/main" id="{513EAD77-D27D-7148-AE4C-6B73C2ED6D6A}"/>
              </a:ext>
            </a:extLst>
          </p:cNvPr>
          <p:cNvSpPr>
            <a:spLocks noGrp="1"/>
          </p:cNvSpPr>
          <p:nvPr>
            <p:ph type="sldNum" sz="quarter" idx="12"/>
          </p:nvPr>
        </p:nvSpPr>
        <p:spPr/>
        <p:txBody>
          <a:bodyPr/>
          <a:lstStyle/>
          <a:p>
            <a:fld id="{36B5EA5A-BC32-A742-B11B-8E7414D5B535}" type="slidenum">
              <a:rPr lang="en-US" smtClean="0"/>
              <a:pPr/>
              <a:t>2</a:t>
            </a:fld>
            <a:endParaRPr lang="en-US" dirty="0"/>
          </a:p>
        </p:txBody>
      </p:sp>
    </p:spTree>
    <p:extLst>
      <p:ext uri="{BB962C8B-B14F-4D97-AF65-F5344CB8AC3E}">
        <p14:creationId xmlns:p14="http://schemas.microsoft.com/office/powerpoint/2010/main" val="1707193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9" y="1592263"/>
            <a:ext cx="5616574" cy="4608512"/>
          </a:xfrm>
        </p:spPr>
        <p:txBody>
          <a:bodyPr/>
          <a:lstStyle/>
          <a:p>
            <a:pPr marL="0" indent="0" algn="just">
              <a:buNone/>
            </a:pPr>
            <a:r>
              <a:rPr lang="es-ES" b="0" noProof="0" dirty="0"/>
              <a:t>Este circuito se basa en la comparación de tensiones entre un </a:t>
            </a:r>
            <a:r>
              <a:rPr lang="es-ES" b="0" noProof="0" dirty="0" err="1"/>
              <a:t>microbolómetro</a:t>
            </a:r>
            <a:r>
              <a:rPr lang="es-ES" b="0" noProof="0" dirty="0"/>
              <a:t> y una tensión de referencia, esta diferencia es convertida a corriente por medio del amplificador de transconductancia.</a:t>
            </a:r>
          </a:p>
          <a:p>
            <a:pPr marL="0" indent="0" algn="just">
              <a:buNone/>
            </a:pPr>
            <a:r>
              <a:rPr lang="es-ES" b="0" dirty="0"/>
              <a:t>La corriente de referencia se encarga de restar parte de la corriente amplificada, el capacitor funciona como integrador.</a:t>
            </a:r>
          </a:p>
          <a:p>
            <a:pPr marL="0" indent="0" algn="just">
              <a:buNone/>
            </a:pPr>
            <a:endParaRPr lang="es-ES" b="0" noProof="0" dirty="0"/>
          </a:p>
          <a:p>
            <a:pPr marL="0" indent="0" algn="just">
              <a:buNone/>
            </a:pPr>
            <a:r>
              <a:rPr lang="es-ES" b="0" dirty="0"/>
              <a:t>La tensión de salida es:</a:t>
            </a:r>
          </a:p>
          <a:p>
            <a:pPr marL="0" indent="0" algn="just">
              <a:buNone/>
            </a:pPr>
            <a:endParaRPr lang="es-ES" b="0" dirty="0"/>
          </a:p>
          <a:p>
            <a:pPr marL="0" indent="0" algn="just">
              <a:buNone/>
            </a:pPr>
            <a:endParaRPr lang="es-ES"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ES" noProof="0" dirty="0"/>
              <a:t>Circuitos de lectura: </a:t>
            </a:r>
            <a:r>
              <a:rPr lang="en-US" noProof="0" dirty="0"/>
              <a:t>CCBDI (Constant Current Buffered Direct Injection)</a:t>
            </a:r>
            <a:endParaRPr lang="es-MX" noProof="0" dirty="0"/>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20</a:t>
            </a:fld>
            <a:endParaRPr lang="en-US" dirty="0"/>
          </a:p>
        </p:txBody>
      </p:sp>
      <p:pic>
        <p:nvPicPr>
          <p:cNvPr id="9" name="Picture 8" descr="A white star in the sky&#10;&#10;Description automatically generated">
            <a:extLst>
              <a:ext uri="{FF2B5EF4-FFF2-40B4-BE49-F238E27FC236}">
                <a16:creationId xmlns:a16="http://schemas.microsoft.com/office/drawing/2014/main" id="{430D934C-351E-7991-B889-EF5640801FE6}"/>
              </a:ext>
            </a:extLst>
          </p:cNvPr>
          <p:cNvPicPr>
            <a:picLocks noChangeAspect="1"/>
          </p:cNvPicPr>
          <p:nvPr/>
        </p:nvPicPr>
        <p:blipFill>
          <a:blip r:embed="rId3"/>
          <a:stretch>
            <a:fillRect/>
          </a:stretch>
        </p:blipFill>
        <p:spPr>
          <a:xfrm>
            <a:off x="6357892" y="1663553"/>
            <a:ext cx="5430908" cy="3726180"/>
          </a:xfrm>
          <a:prstGeom prst="rect">
            <a:avLst/>
          </a:prstGeom>
        </p:spPr>
      </p:pic>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36BCC6FF-BC91-3CAD-90DB-56F66F00FFA6}"/>
                  </a:ext>
                </a:extLst>
              </p:cNvPr>
              <p:cNvSpPr txBox="1"/>
              <p:nvPr/>
            </p:nvSpPr>
            <p:spPr>
              <a:xfrm>
                <a:off x="1664505" y="5114625"/>
                <a:ext cx="3103542" cy="576440"/>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s-MX" i="1" smtClean="0">
                              <a:solidFill>
                                <a:schemeClr val="bg2">
                                  <a:lumMod val="10000"/>
                                </a:schemeClr>
                              </a:solidFill>
                              <a:latin typeface="Cambria Math" panose="02040503050406030204" pitchFamily="18" charset="0"/>
                            </a:rPr>
                          </m:ctrlPr>
                        </m:sSubPr>
                        <m:e>
                          <m:r>
                            <a:rPr lang="es-MX" b="0" i="1" smtClean="0">
                              <a:solidFill>
                                <a:schemeClr val="bg2">
                                  <a:lumMod val="10000"/>
                                </a:schemeClr>
                              </a:solidFill>
                              <a:latin typeface="Cambria Math" panose="02040503050406030204" pitchFamily="18" charset="0"/>
                            </a:rPr>
                            <m:t>𝑉</m:t>
                          </m:r>
                        </m:e>
                        <m:sub>
                          <m:r>
                            <a:rPr lang="es-MX" b="0" i="1" smtClean="0">
                              <a:solidFill>
                                <a:schemeClr val="bg2">
                                  <a:lumMod val="10000"/>
                                </a:schemeClr>
                              </a:solidFill>
                              <a:latin typeface="Cambria Math" panose="02040503050406030204" pitchFamily="18" charset="0"/>
                            </a:rPr>
                            <m:t>𝑜𝑢𝑡</m:t>
                          </m:r>
                        </m:sub>
                      </m:sSub>
                      <m:r>
                        <a:rPr lang="es-MX" b="0" i="1" smtClean="0">
                          <a:solidFill>
                            <a:schemeClr val="bg2">
                              <a:lumMod val="10000"/>
                            </a:schemeClr>
                          </a:solidFill>
                          <a:latin typeface="Cambria Math" panose="02040503050406030204" pitchFamily="18" charset="0"/>
                        </a:rPr>
                        <m:t>=</m:t>
                      </m:r>
                      <m:f>
                        <m:fPr>
                          <m:ctrlPr>
                            <a:rPr lang="es-MX" b="0" i="1" smtClean="0">
                              <a:solidFill>
                                <a:schemeClr val="bg2">
                                  <a:lumMod val="10000"/>
                                </a:schemeClr>
                              </a:solidFill>
                              <a:latin typeface="Cambria Math" panose="02040503050406030204" pitchFamily="18" charset="0"/>
                            </a:rPr>
                          </m:ctrlPr>
                        </m:fPr>
                        <m:num>
                          <m:sSub>
                            <m:sSubPr>
                              <m:ctrlPr>
                                <a:rPr lang="es-MX" b="0" i="1" smtClean="0">
                                  <a:solidFill>
                                    <a:schemeClr val="bg2">
                                      <a:lumMod val="10000"/>
                                    </a:schemeClr>
                                  </a:solidFill>
                                  <a:latin typeface="Cambria Math" panose="02040503050406030204" pitchFamily="18" charset="0"/>
                                </a:rPr>
                              </m:ctrlPr>
                            </m:sSubPr>
                            <m:e>
                              <m:r>
                                <a:rPr lang="es-MX" b="0" i="1" smtClean="0">
                                  <a:solidFill>
                                    <a:schemeClr val="bg2">
                                      <a:lumMod val="10000"/>
                                    </a:schemeClr>
                                  </a:solidFill>
                                  <a:latin typeface="Cambria Math" panose="02040503050406030204" pitchFamily="18" charset="0"/>
                                </a:rPr>
                                <m:t>𝐺</m:t>
                              </m:r>
                            </m:e>
                            <m:sub>
                              <m:r>
                                <a:rPr lang="es-MX" b="0" i="1" smtClean="0">
                                  <a:solidFill>
                                    <a:schemeClr val="bg2">
                                      <a:lumMod val="10000"/>
                                    </a:schemeClr>
                                  </a:solidFill>
                                  <a:latin typeface="Cambria Math" panose="02040503050406030204" pitchFamily="18" charset="0"/>
                                </a:rPr>
                                <m:t>𝑚</m:t>
                              </m:r>
                            </m:sub>
                          </m:sSub>
                          <m:d>
                            <m:dPr>
                              <m:ctrlPr>
                                <a:rPr lang="es-MX" b="0" i="1" smtClean="0">
                                  <a:solidFill>
                                    <a:schemeClr val="bg2">
                                      <a:lumMod val="10000"/>
                                    </a:schemeClr>
                                  </a:solidFill>
                                  <a:latin typeface="Cambria Math" panose="02040503050406030204" pitchFamily="18" charset="0"/>
                                </a:rPr>
                              </m:ctrlPr>
                            </m:dPr>
                            <m:e>
                              <m:sSub>
                                <m:sSubPr>
                                  <m:ctrlPr>
                                    <a:rPr lang="es-MX" b="0" i="1" smtClean="0">
                                      <a:solidFill>
                                        <a:schemeClr val="bg2">
                                          <a:lumMod val="10000"/>
                                        </a:schemeClr>
                                      </a:solidFill>
                                      <a:latin typeface="Cambria Math" panose="02040503050406030204" pitchFamily="18" charset="0"/>
                                    </a:rPr>
                                  </m:ctrlPr>
                                </m:sSubPr>
                                <m:e>
                                  <m:r>
                                    <a:rPr lang="es-MX" b="0" i="1" smtClean="0">
                                      <a:solidFill>
                                        <a:schemeClr val="bg2">
                                          <a:lumMod val="10000"/>
                                        </a:schemeClr>
                                      </a:solidFill>
                                      <a:latin typeface="Cambria Math" panose="02040503050406030204" pitchFamily="18" charset="0"/>
                                    </a:rPr>
                                    <m:t>𝑉</m:t>
                                  </m:r>
                                </m:e>
                                <m:sub>
                                  <m:r>
                                    <a:rPr lang="es-MX" b="0" i="1" smtClean="0">
                                      <a:solidFill>
                                        <a:schemeClr val="bg2">
                                          <a:lumMod val="10000"/>
                                        </a:schemeClr>
                                      </a:solidFill>
                                      <a:latin typeface="Cambria Math" panose="02040503050406030204" pitchFamily="18" charset="0"/>
                                    </a:rPr>
                                    <m:t>𝐵𝑜𝑙</m:t>
                                  </m:r>
                                </m:sub>
                              </m:sSub>
                              <m:r>
                                <a:rPr lang="es-MX" b="0" i="1" smtClean="0">
                                  <a:solidFill>
                                    <a:schemeClr val="bg2">
                                      <a:lumMod val="10000"/>
                                    </a:schemeClr>
                                  </a:solidFill>
                                  <a:latin typeface="Cambria Math" panose="02040503050406030204" pitchFamily="18" charset="0"/>
                                </a:rPr>
                                <m:t>−</m:t>
                              </m:r>
                              <m:sSub>
                                <m:sSubPr>
                                  <m:ctrlPr>
                                    <a:rPr lang="es-MX" b="0" i="1" smtClean="0">
                                      <a:solidFill>
                                        <a:schemeClr val="bg2">
                                          <a:lumMod val="10000"/>
                                        </a:schemeClr>
                                      </a:solidFill>
                                      <a:latin typeface="Cambria Math" panose="02040503050406030204" pitchFamily="18" charset="0"/>
                                    </a:rPr>
                                  </m:ctrlPr>
                                </m:sSubPr>
                                <m:e>
                                  <m:r>
                                    <a:rPr lang="es-MX" b="0" i="1" smtClean="0">
                                      <a:solidFill>
                                        <a:schemeClr val="bg2">
                                          <a:lumMod val="10000"/>
                                        </a:schemeClr>
                                      </a:solidFill>
                                      <a:latin typeface="Cambria Math" panose="02040503050406030204" pitchFamily="18" charset="0"/>
                                    </a:rPr>
                                    <m:t>𝑉</m:t>
                                  </m:r>
                                </m:e>
                                <m:sub>
                                  <m:r>
                                    <a:rPr lang="es-MX" b="0" i="1" smtClean="0">
                                      <a:solidFill>
                                        <a:schemeClr val="bg2">
                                          <a:lumMod val="10000"/>
                                        </a:schemeClr>
                                      </a:solidFill>
                                      <a:latin typeface="Cambria Math" panose="02040503050406030204" pitchFamily="18" charset="0"/>
                                    </a:rPr>
                                    <m:t>𝑅𝑒𝑓𝑔𝑚</m:t>
                                  </m:r>
                                </m:sub>
                              </m:sSub>
                            </m:e>
                          </m:d>
                          <m:r>
                            <a:rPr lang="es-MX" b="0" i="1" smtClean="0">
                              <a:solidFill>
                                <a:schemeClr val="bg2">
                                  <a:lumMod val="10000"/>
                                </a:schemeClr>
                              </a:solidFill>
                              <a:latin typeface="Cambria Math" panose="02040503050406030204" pitchFamily="18" charset="0"/>
                            </a:rPr>
                            <m:t>−</m:t>
                          </m:r>
                          <m:sSub>
                            <m:sSubPr>
                              <m:ctrlPr>
                                <a:rPr lang="es-MX" b="0" i="1" smtClean="0">
                                  <a:solidFill>
                                    <a:schemeClr val="bg2">
                                      <a:lumMod val="10000"/>
                                    </a:schemeClr>
                                  </a:solidFill>
                                  <a:latin typeface="Cambria Math" panose="02040503050406030204" pitchFamily="18" charset="0"/>
                                </a:rPr>
                              </m:ctrlPr>
                            </m:sSubPr>
                            <m:e>
                              <m:r>
                                <a:rPr lang="es-MX" b="0" i="1" smtClean="0">
                                  <a:solidFill>
                                    <a:schemeClr val="bg2">
                                      <a:lumMod val="10000"/>
                                    </a:schemeClr>
                                  </a:solidFill>
                                  <a:latin typeface="Cambria Math" panose="02040503050406030204" pitchFamily="18" charset="0"/>
                                </a:rPr>
                                <m:t>𝐼</m:t>
                              </m:r>
                            </m:e>
                            <m:sub>
                              <m:r>
                                <a:rPr lang="es-MX" b="0" i="1" smtClean="0">
                                  <a:solidFill>
                                    <a:schemeClr val="bg2">
                                      <a:lumMod val="10000"/>
                                    </a:schemeClr>
                                  </a:solidFill>
                                  <a:latin typeface="Cambria Math" panose="02040503050406030204" pitchFamily="18" charset="0"/>
                                </a:rPr>
                                <m:t>𝑠</m:t>
                              </m:r>
                            </m:sub>
                          </m:sSub>
                        </m:num>
                        <m:den>
                          <m:r>
                            <a:rPr lang="es-MX" b="0" i="1" smtClean="0">
                              <a:solidFill>
                                <a:schemeClr val="bg2">
                                  <a:lumMod val="10000"/>
                                </a:schemeClr>
                              </a:solidFill>
                              <a:latin typeface="Cambria Math" panose="02040503050406030204" pitchFamily="18" charset="0"/>
                            </a:rPr>
                            <m:t>𝑠𝐶</m:t>
                          </m:r>
                        </m:den>
                      </m:f>
                    </m:oMath>
                  </m:oMathPara>
                </a14:m>
                <a:endParaRPr lang="es-MX" dirty="0">
                  <a:solidFill>
                    <a:schemeClr val="bg2">
                      <a:lumMod val="10000"/>
                    </a:schemeClr>
                  </a:solidFill>
                </a:endParaRPr>
              </a:p>
            </p:txBody>
          </p:sp>
        </mc:Choice>
        <mc:Fallback>
          <p:sp>
            <p:nvSpPr>
              <p:cNvPr id="7" name="CuadroTexto 6">
                <a:extLst>
                  <a:ext uri="{FF2B5EF4-FFF2-40B4-BE49-F238E27FC236}">
                    <a16:creationId xmlns:a16="http://schemas.microsoft.com/office/drawing/2014/main" id="{36BCC6FF-BC91-3CAD-90DB-56F66F00FFA6}"/>
                  </a:ext>
                </a:extLst>
              </p:cNvPr>
              <p:cNvSpPr txBox="1">
                <a:spLocks noRot="1" noChangeAspect="1" noMove="1" noResize="1" noEditPoints="1" noAdjustHandles="1" noChangeArrowheads="1" noChangeShapeType="1" noTextEdit="1"/>
              </p:cNvSpPr>
              <p:nvPr/>
            </p:nvSpPr>
            <p:spPr>
              <a:xfrm>
                <a:off x="1664505" y="5114625"/>
                <a:ext cx="3103542" cy="576440"/>
              </a:xfrm>
              <a:prstGeom prst="rect">
                <a:avLst/>
              </a:prstGeom>
              <a:blipFill>
                <a:blip r:embed="rId4"/>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292339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9" y="1592263"/>
            <a:ext cx="11376024" cy="4608512"/>
          </a:xfrm>
        </p:spPr>
        <p:txBody>
          <a:bodyPr/>
          <a:lstStyle/>
          <a:p>
            <a:pPr marL="0" indent="0" algn="just">
              <a:buNone/>
            </a:pPr>
            <a:r>
              <a:rPr lang="es-ES" b="0" dirty="0"/>
              <a:t>Los circuitos de lectura para </a:t>
            </a:r>
            <a:r>
              <a:rPr lang="es-ES" b="0" dirty="0" err="1"/>
              <a:t>microbolómetros</a:t>
            </a:r>
            <a:r>
              <a:rPr lang="es-ES" b="0" dirty="0"/>
              <a:t> buscan minimizar el ruido y reducir el calentamiento del detector, mejorando la precisión y sensibilidad. Sin embargo, existe un compromiso entre la reducción de ruido y el aumento en el consumo de potencia y área del chip, lo que es clave en el diseño de estos sistemas.</a:t>
            </a:r>
            <a:endParaRPr lang="es-ES"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dirty="0"/>
              <a:t>Circuitos de lectura: Comparativa</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21</a:t>
            </a:fld>
            <a:endParaRPr lang="en-US" dirty="0"/>
          </a:p>
        </p:txBody>
      </p:sp>
      <p:graphicFrame>
        <p:nvGraphicFramePr>
          <p:cNvPr id="8" name="Table 7">
            <a:extLst>
              <a:ext uri="{FF2B5EF4-FFF2-40B4-BE49-F238E27FC236}">
                <a16:creationId xmlns:a16="http://schemas.microsoft.com/office/drawing/2014/main" id="{6AEB74BB-C8BB-6A54-2ACE-47AEF9A64B0D}"/>
              </a:ext>
            </a:extLst>
          </p:cNvPr>
          <p:cNvGraphicFramePr>
            <a:graphicFrameLocks noGrp="1"/>
          </p:cNvGraphicFramePr>
          <p:nvPr>
            <p:extLst>
              <p:ext uri="{D42A27DB-BD31-4B8C-83A1-F6EECF244321}">
                <p14:modId xmlns:p14="http://schemas.microsoft.com/office/powerpoint/2010/main" val="3632321722"/>
              </p:ext>
            </p:extLst>
          </p:nvPr>
        </p:nvGraphicFramePr>
        <p:xfrm>
          <a:off x="600697" y="3066745"/>
          <a:ext cx="10990605" cy="3134360"/>
        </p:xfrm>
        <a:graphic>
          <a:graphicData uri="http://schemas.openxmlformats.org/drawingml/2006/table">
            <a:tbl>
              <a:tblPr firstRow="1" bandRow="1">
                <a:tableStyleId>{8EC20E35-A176-4012-BC5E-935CFFF8708E}</a:tableStyleId>
              </a:tblPr>
              <a:tblGrid>
                <a:gridCol w="2198121">
                  <a:extLst>
                    <a:ext uri="{9D8B030D-6E8A-4147-A177-3AD203B41FA5}">
                      <a16:colId xmlns:a16="http://schemas.microsoft.com/office/drawing/2014/main" val="987100806"/>
                    </a:ext>
                  </a:extLst>
                </a:gridCol>
                <a:gridCol w="2198121">
                  <a:extLst>
                    <a:ext uri="{9D8B030D-6E8A-4147-A177-3AD203B41FA5}">
                      <a16:colId xmlns:a16="http://schemas.microsoft.com/office/drawing/2014/main" val="1191284557"/>
                    </a:ext>
                  </a:extLst>
                </a:gridCol>
                <a:gridCol w="2198121">
                  <a:extLst>
                    <a:ext uri="{9D8B030D-6E8A-4147-A177-3AD203B41FA5}">
                      <a16:colId xmlns:a16="http://schemas.microsoft.com/office/drawing/2014/main" val="3569422054"/>
                    </a:ext>
                  </a:extLst>
                </a:gridCol>
                <a:gridCol w="2198121">
                  <a:extLst>
                    <a:ext uri="{9D8B030D-6E8A-4147-A177-3AD203B41FA5}">
                      <a16:colId xmlns:a16="http://schemas.microsoft.com/office/drawing/2014/main" val="1641164160"/>
                    </a:ext>
                  </a:extLst>
                </a:gridCol>
                <a:gridCol w="2198121">
                  <a:extLst>
                    <a:ext uri="{9D8B030D-6E8A-4147-A177-3AD203B41FA5}">
                      <a16:colId xmlns:a16="http://schemas.microsoft.com/office/drawing/2014/main" val="413951580"/>
                    </a:ext>
                  </a:extLst>
                </a:gridCol>
              </a:tblGrid>
              <a:tr h="370840">
                <a:tc>
                  <a:txBody>
                    <a:bodyPr/>
                    <a:lstStyle/>
                    <a:p>
                      <a:r>
                        <a:rPr lang="es-MX" dirty="0"/>
                        <a:t>Topología</a:t>
                      </a:r>
                      <a:endParaRPr lang="en-US" dirty="0"/>
                    </a:p>
                  </a:txBody>
                  <a:tcPr/>
                </a:tc>
                <a:tc>
                  <a:txBody>
                    <a:bodyPr/>
                    <a:lstStyle/>
                    <a:p>
                      <a:r>
                        <a:rPr lang="es-MX" dirty="0"/>
                        <a:t>Reducción de ruido</a:t>
                      </a:r>
                      <a:endParaRPr lang="en-US" dirty="0"/>
                    </a:p>
                  </a:txBody>
                  <a:tcPr/>
                </a:tc>
                <a:tc>
                  <a:txBody>
                    <a:bodyPr/>
                    <a:lstStyle/>
                    <a:p>
                      <a:r>
                        <a:rPr lang="es-MX" dirty="0"/>
                        <a:t>Reducción de calentamiento</a:t>
                      </a:r>
                      <a:endParaRPr lang="en-US" dirty="0"/>
                    </a:p>
                  </a:txBody>
                  <a:tcPr/>
                </a:tc>
                <a:tc>
                  <a:txBody>
                    <a:bodyPr/>
                    <a:lstStyle/>
                    <a:p>
                      <a:r>
                        <a:rPr lang="es-MX" dirty="0"/>
                        <a:t>Consumo de potencia</a:t>
                      </a:r>
                      <a:endParaRPr lang="en-US" dirty="0"/>
                    </a:p>
                  </a:txBody>
                  <a:tcPr/>
                </a:tc>
                <a:tc>
                  <a:txBody>
                    <a:bodyPr/>
                    <a:lstStyle/>
                    <a:p>
                      <a:r>
                        <a:rPr lang="es-MX" dirty="0"/>
                        <a:t>Área ocupada</a:t>
                      </a:r>
                      <a:endParaRPr lang="en-US" dirty="0"/>
                    </a:p>
                  </a:txBody>
                  <a:tcPr/>
                </a:tc>
                <a:extLst>
                  <a:ext uri="{0D108BD9-81ED-4DB2-BD59-A6C34878D82A}">
                    <a16:rowId xmlns:a16="http://schemas.microsoft.com/office/drawing/2014/main" val="4277732263"/>
                  </a:ext>
                </a:extLst>
              </a:tr>
              <a:tr h="370840">
                <a:tc>
                  <a:txBody>
                    <a:bodyPr/>
                    <a:lstStyle/>
                    <a:p>
                      <a:r>
                        <a:rPr lang="en-US" dirty="0"/>
                        <a:t>Divisor </a:t>
                      </a:r>
                      <a:r>
                        <a:rPr lang="en-US" dirty="0" err="1"/>
                        <a:t>resistivo</a:t>
                      </a:r>
                      <a:endParaRPr lang="en-US" dirty="0"/>
                    </a:p>
                  </a:txBody>
                  <a:tcPr/>
                </a:tc>
                <a:tc>
                  <a:txBody>
                    <a:bodyPr/>
                    <a:lstStyle/>
                    <a:p>
                      <a:endParaRPr lang="en-US" dirty="0"/>
                    </a:p>
                  </a:txBody>
                  <a:tcPr/>
                </a:tc>
                <a:tc>
                  <a:txBody>
                    <a:bodyPr/>
                    <a:lstStyle/>
                    <a:p>
                      <a:pPr marL="285750" indent="-285750">
                        <a:buFont typeface="Arial" panose="020B0604020202020204" pitchFamily="34" charset="0"/>
                        <a:buChar char="•"/>
                      </a:pPr>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419858549"/>
                  </a:ext>
                </a:extLst>
              </a:tr>
              <a:tr h="370840">
                <a:tc>
                  <a:txBody>
                    <a:bodyPr/>
                    <a:lstStyle/>
                    <a:p>
                      <a:r>
                        <a:rPr lang="en-US" dirty="0"/>
                        <a:t>Puente de Wheatstone</a:t>
                      </a:r>
                    </a:p>
                  </a:txBody>
                  <a:tcPr/>
                </a:tc>
                <a:tc>
                  <a:txBody>
                    <a:bodyPr/>
                    <a:lstStyle/>
                    <a:p>
                      <a:endParaRPr lang="en-US"/>
                    </a:p>
                  </a:txBody>
                  <a:tcPr/>
                </a:tc>
                <a:tc>
                  <a:txBody>
                    <a:bodyPr/>
                    <a:lstStyle/>
                    <a:p>
                      <a:pPr marL="285750" indent="-285750">
                        <a:buFont typeface="Arial" panose="020B0604020202020204" pitchFamily="34" charset="0"/>
                        <a:buChar char="•"/>
                      </a:pPr>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087495627"/>
                  </a:ext>
                </a:extLst>
              </a:tr>
              <a:tr h="370840">
                <a:tc>
                  <a:txBody>
                    <a:bodyPr/>
                    <a:lstStyle/>
                    <a:p>
                      <a:r>
                        <a:rPr lang="en-US" dirty="0"/>
                        <a:t>BCDI</a:t>
                      </a:r>
                    </a:p>
                  </a:txBody>
                  <a:tcPr/>
                </a:tc>
                <a:tc>
                  <a:txBody>
                    <a:bodyPr/>
                    <a:lstStyle/>
                    <a:p>
                      <a:pPr marL="0" indent="0">
                        <a:buFont typeface="Arial" panose="020B0604020202020204" pitchFamily="34" charset="0"/>
                        <a:buNone/>
                      </a:pPr>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778348859"/>
                  </a:ext>
                </a:extLst>
              </a:tr>
              <a:tr h="370840">
                <a:tc>
                  <a:txBody>
                    <a:bodyPr/>
                    <a:lstStyle/>
                    <a:p>
                      <a:r>
                        <a:rPr lang="en-US" dirty="0"/>
                        <a:t>CTIA</a:t>
                      </a:r>
                    </a:p>
                  </a:txBody>
                  <a:tcPr/>
                </a:tc>
                <a:tc>
                  <a:txBody>
                    <a:bodyPr/>
                    <a:lstStyle/>
                    <a:p>
                      <a:pPr marL="0" indent="0">
                        <a:buFontTx/>
                        <a:buNone/>
                      </a:pP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50995765"/>
                  </a:ext>
                </a:extLst>
              </a:tr>
              <a:tr h="370840">
                <a:tc>
                  <a:txBody>
                    <a:bodyPr/>
                    <a:lstStyle/>
                    <a:p>
                      <a:r>
                        <a:rPr lang="en-US" dirty="0"/>
                        <a:t>WBDA</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897958845"/>
                  </a:ext>
                </a:extLst>
              </a:tr>
              <a:tr h="370840">
                <a:tc>
                  <a:txBody>
                    <a:bodyPr/>
                    <a:lstStyle/>
                    <a:p>
                      <a:r>
                        <a:rPr lang="en-US" dirty="0"/>
                        <a:t>CCBDI</a:t>
                      </a:r>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228223744"/>
                  </a:ext>
                </a:extLst>
              </a:tr>
            </a:tbl>
          </a:graphicData>
        </a:graphic>
      </p:graphicFrame>
      <mc:AlternateContent xmlns:mc="http://schemas.openxmlformats.org/markup-compatibility/2006">
        <mc:Choice xmlns:p14="http://schemas.microsoft.com/office/powerpoint/2010/main" Requires="p14">
          <p:contentPart p14:bwMode="auto" r:id="rId3">
            <p14:nvContentPartPr>
              <p14:cNvPr id="13" name="Entrada de lápiz 12">
                <a:extLst>
                  <a:ext uri="{FF2B5EF4-FFF2-40B4-BE49-F238E27FC236}">
                    <a16:creationId xmlns:a16="http://schemas.microsoft.com/office/drawing/2014/main" id="{56BD8AE9-9D71-954C-4B05-E99B8CDDDBC0}"/>
                  </a:ext>
                </a:extLst>
              </p14:cNvPr>
              <p14:cNvContentPartPr/>
              <p14:nvPr/>
            </p14:nvContentPartPr>
            <p14:xfrm>
              <a:off x="5976283" y="3896159"/>
              <a:ext cx="360" cy="360"/>
            </p14:xfrm>
          </p:contentPart>
        </mc:Choice>
        <mc:Fallback>
          <p:pic>
            <p:nvPicPr>
              <p:cNvPr id="13" name="Entrada de lápiz 12">
                <a:extLst>
                  <a:ext uri="{FF2B5EF4-FFF2-40B4-BE49-F238E27FC236}">
                    <a16:creationId xmlns:a16="http://schemas.microsoft.com/office/drawing/2014/main" id="{56BD8AE9-9D71-954C-4B05-E99B8CDDDBC0}"/>
                  </a:ext>
                </a:extLst>
              </p:cNvPr>
              <p:cNvPicPr/>
              <p:nvPr/>
            </p:nvPicPr>
            <p:blipFill>
              <a:blip r:embed="rId4"/>
              <a:stretch>
                <a:fillRect/>
              </a:stretch>
            </p:blipFill>
            <p:spPr>
              <a:xfrm>
                <a:off x="5913643" y="3833519"/>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4" name="Entrada de lápiz 13">
                <a:extLst>
                  <a:ext uri="{FF2B5EF4-FFF2-40B4-BE49-F238E27FC236}">
                    <a16:creationId xmlns:a16="http://schemas.microsoft.com/office/drawing/2014/main" id="{BBF86CB5-5CB4-D9B0-6A40-1FCD0D40CB33}"/>
                  </a:ext>
                </a:extLst>
              </p14:cNvPr>
              <p14:cNvContentPartPr/>
              <p14:nvPr/>
            </p14:nvContentPartPr>
            <p14:xfrm>
              <a:off x="5975563" y="4397649"/>
              <a:ext cx="360" cy="360"/>
            </p14:xfrm>
          </p:contentPart>
        </mc:Choice>
        <mc:Fallback>
          <p:pic>
            <p:nvPicPr>
              <p:cNvPr id="14" name="Entrada de lápiz 13">
                <a:extLst>
                  <a:ext uri="{FF2B5EF4-FFF2-40B4-BE49-F238E27FC236}">
                    <a16:creationId xmlns:a16="http://schemas.microsoft.com/office/drawing/2014/main" id="{BBF86CB5-5CB4-D9B0-6A40-1FCD0D40CB33}"/>
                  </a:ext>
                </a:extLst>
              </p:cNvPr>
              <p:cNvPicPr/>
              <p:nvPr/>
            </p:nvPicPr>
            <p:blipFill>
              <a:blip r:embed="rId4"/>
              <a:stretch>
                <a:fillRect/>
              </a:stretch>
            </p:blipFill>
            <p:spPr>
              <a:xfrm>
                <a:off x="5912563" y="4334649"/>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5" name="Entrada de lápiz 14">
                <a:extLst>
                  <a:ext uri="{FF2B5EF4-FFF2-40B4-BE49-F238E27FC236}">
                    <a16:creationId xmlns:a16="http://schemas.microsoft.com/office/drawing/2014/main" id="{DFAD5BB3-46D1-CF77-0398-4CAA6295A245}"/>
                  </a:ext>
                </a:extLst>
              </p14:cNvPr>
              <p14:cNvContentPartPr/>
              <p14:nvPr/>
            </p14:nvContentPartPr>
            <p14:xfrm>
              <a:off x="5975203" y="5263789"/>
              <a:ext cx="360" cy="360"/>
            </p14:xfrm>
          </p:contentPart>
        </mc:Choice>
        <mc:Fallback>
          <p:pic>
            <p:nvPicPr>
              <p:cNvPr id="15" name="Entrada de lápiz 14">
                <a:extLst>
                  <a:ext uri="{FF2B5EF4-FFF2-40B4-BE49-F238E27FC236}">
                    <a16:creationId xmlns:a16="http://schemas.microsoft.com/office/drawing/2014/main" id="{DFAD5BB3-46D1-CF77-0398-4CAA6295A245}"/>
                  </a:ext>
                </a:extLst>
              </p:cNvPr>
              <p:cNvPicPr/>
              <p:nvPr/>
            </p:nvPicPr>
            <p:blipFill>
              <a:blip r:embed="rId4"/>
              <a:stretch>
                <a:fillRect/>
              </a:stretch>
            </p:blipFill>
            <p:spPr>
              <a:xfrm>
                <a:off x="5912203" y="5200789"/>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6" name="Entrada de lápiz 15">
                <a:extLst>
                  <a:ext uri="{FF2B5EF4-FFF2-40B4-BE49-F238E27FC236}">
                    <a16:creationId xmlns:a16="http://schemas.microsoft.com/office/drawing/2014/main" id="{62ABAEEA-E157-3C0D-61DD-2C9747684241}"/>
                  </a:ext>
                </a:extLst>
              </p14:cNvPr>
              <p14:cNvContentPartPr/>
              <p14:nvPr/>
            </p14:nvContentPartPr>
            <p14:xfrm>
              <a:off x="5969786" y="5672202"/>
              <a:ext cx="360" cy="360"/>
            </p14:xfrm>
          </p:contentPart>
        </mc:Choice>
        <mc:Fallback>
          <p:pic>
            <p:nvPicPr>
              <p:cNvPr id="16" name="Entrada de lápiz 15">
                <a:extLst>
                  <a:ext uri="{FF2B5EF4-FFF2-40B4-BE49-F238E27FC236}">
                    <a16:creationId xmlns:a16="http://schemas.microsoft.com/office/drawing/2014/main" id="{62ABAEEA-E157-3C0D-61DD-2C9747684241}"/>
                  </a:ext>
                </a:extLst>
              </p:cNvPr>
              <p:cNvPicPr/>
              <p:nvPr/>
            </p:nvPicPr>
            <p:blipFill>
              <a:blip r:embed="rId4"/>
              <a:stretch>
                <a:fillRect/>
              </a:stretch>
            </p:blipFill>
            <p:spPr>
              <a:xfrm>
                <a:off x="5906786" y="5609562"/>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7" name="Entrada de lápiz 16">
                <a:extLst>
                  <a:ext uri="{FF2B5EF4-FFF2-40B4-BE49-F238E27FC236}">
                    <a16:creationId xmlns:a16="http://schemas.microsoft.com/office/drawing/2014/main" id="{D1720662-3E01-9E87-D684-BAFC6EEC4BE7}"/>
                  </a:ext>
                </a:extLst>
              </p14:cNvPr>
              <p14:cNvContentPartPr/>
              <p14:nvPr/>
            </p14:nvContentPartPr>
            <p14:xfrm>
              <a:off x="3949051" y="4908023"/>
              <a:ext cx="360" cy="360"/>
            </p14:xfrm>
          </p:contentPart>
        </mc:Choice>
        <mc:Fallback>
          <p:pic>
            <p:nvPicPr>
              <p:cNvPr id="17" name="Entrada de lápiz 16">
                <a:extLst>
                  <a:ext uri="{FF2B5EF4-FFF2-40B4-BE49-F238E27FC236}">
                    <a16:creationId xmlns:a16="http://schemas.microsoft.com/office/drawing/2014/main" id="{D1720662-3E01-9E87-D684-BAFC6EEC4BE7}"/>
                  </a:ext>
                </a:extLst>
              </p:cNvPr>
              <p:cNvPicPr/>
              <p:nvPr/>
            </p:nvPicPr>
            <p:blipFill>
              <a:blip r:embed="rId4"/>
              <a:stretch>
                <a:fillRect/>
              </a:stretch>
            </p:blipFill>
            <p:spPr>
              <a:xfrm>
                <a:off x="3886051" y="4845383"/>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8" name="Entrada de lápiz 17">
                <a:extLst>
                  <a:ext uri="{FF2B5EF4-FFF2-40B4-BE49-F238E27FC236}">
                    <a16:creationId xmlns:a16="http://schemas.microsoft.com/office/drawing/2014/main" id="{61B6B22B-4EB8-FDF3-E493-A053A9C6A33F}"/>
                  </a:ext>
                </a:extLst>
              </p14:cNvPr>
              <p14:cNvContentPartPr/>
              <p14:nvPr/>
            </p14:nvContentPartPr>
            <p14:xfrm>
              <a:off x="3948691" y="5306169"/>
              <a:ext cx="360" cy="360"/>
            </p14:xfrm>
          </p:contentPart>
        </mc:Choice>
        <mc:Fallback>
          <p:pic>
            <p:nvPicPr>
              <p:cNvPr id="18" name="Entrada de lápiz 17">
                <a:extLst>
                  <a:ext uri="{FF2B5EF4-FFF2-40B4-BE49-F238E27FC236}">
                    <a16:creationId xmlns:a16="http://schemas.microsoft.com/office/drawing/2014/main" id="{61B6B22B-4EB8-FDF3-E493-A053A9C6A33F}"/>
                  </a:ext>
                </a:extLst>
              </p:cNvPr>
              <p:cNvPicPr/>
              <p:nvPr/>
            </p:nvPicPr>
            <p:blipFill>
              <a:blip r:embed="rId4"/>
              <a:stretch>
                <a:fillRect/>
              </a:stretch>
            </p:blipFill>
            <p:spPr>
              <a:xfrm>
                <a:off x="3886051" y="5243529"/>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9" name="Entrada de lápiz 18">
                <a:extLst>
                  <a:ext uri="{FF2B5EF4-FFF2-40B4-BE49-F238E27FC236}">
                    <a16:creationId xmlns:a16="http://schemas.microsoft.com/office/drawing/2014/main" id="{CFF69560-B029-9481-9D8B-68F5F6770FA0}"/>
                  </a:ext>
                </a:extLst>
              </p14:cNvPr>
              <p14:cNvContentPartPr/>
              <p14:nvPr/>
            </p14:nvContentPartPr>
            <p14:xfrm>
              <a:off x="3948331" y="5676978"/>
              <a:ext cx="360" cy="360"/>
            </p14:xfrm>
          </p:contentPart>
        </mc:Choice>
        <mc:Fallback>
          <p:pic>
            <p:nvPicPr>
              <p:cNvPr id="19" name="Entrada de lápiz 18">
                <a:extLst>
                  <a:ext uri="{FF2B5EF4-FFF2-40B4-BE49-F238E27FC236}">
                    <a16:creationId xmlns:a16="http://schemas.microsoft.com/office/drawing/2014/main" id="{CFF69560-B029-9481-9D8B-68F5F6770FA0}"/>
                  </a:ext>
                </a:extLst>
              </p:cNvPr>
              <p:cNvPicPr/>
              <p:nvPr/>
            </p:nvPicPr>
            <p:blipFill>
              <a:blip r:embed="rId4"/>
              <a:stretch>
                <a:fillRect/>
              </a:stretch>
            </p:blipFill>
            <p:spPr>
              <a:xfrm>
                <a:off x="3885331" y="5613978"/>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0" name="Entrada de lápiz 19">
                <a:extLst>
                  <a:ext uri="{FF2B5EF4-FFF2-40B4-BE49-F238E27FC236}">
                    <a16:creationId xmlns:a16="http://schemas.microsoft.com/office/drawing/2014/main" id="{9F656383-45EF-D7A5-3408-0CEC102AF72F}"/>
                  </a:ext>
                </a:extLst>
              </p14:cNvPr>
              <p14:cNvContentPartPr/>
              <p14:nvPr/>
            </p14:nvContentPartPr>
            <p14:xfrm>
              <a:off x="3947971" y="6024369"/>
              <a:ext cx="360" cy="360"/>
            </p14:xfrm>
          </p:contentPart>
        </mc:Choice>
        <mc:Fallback>
          <p:pic>
            <p:nvPicPr>
              <p:cNvPr id="20" name="Entrada de lápiz 19">
                <a:extLst>
                  <a:ext uri="{FF2B5EF4-FFF2-40B4-BE49-F238E27FC236}">
                    <a16:creationId xmlns:a16="http://schemas.microsoft.com/office/drawing/2014/main" id="{9F656383-45EF-D7A5-3408-0CEC102AF72F}"/>
                  </a:ext>
                </a:extLst>
              </p:cNvPr>
              <p:cNvPicPr/>
              <p:nvPr/>
            </p:nvPicPr>
            <p:blipFill>
              <a:blip r:embed="rId4"/>
              <a:stretch>
                <a:fillRect/>
              </a:stretch>
            </p:blipFill>
            <p:spPr>
              <a:xfrm>
                <a:off x="3885331" y="5961729"/>
                <a:ext cx="126000" cy="126000"/>
              </a:xfrm>
              <a:prstGeom prst="rect">
                <a:avLst/>
              </a:prstGeom>
            </p:spPr>
          </p:pic>
        </mc:Fallback>
      </mc:AlternateContent>
      <p:cxnSp>
        <p:nvCxnSpPr>
          <p:cNvPr id="22" name="Conector recto de flecha 21">
            <a:extLst>
              <a:ext uri="{FF2B5EF4-FFF2-40B4-BE49-F238E27FC236}">
                <a16:creationId xmlns:a16="http://schemas.microsoft.com/office/drawing/2014/main" id="{CE3770ED-9815-0F99-D5FF-1D1AEE153AD7}"/>
              </a:ext>
            </a:extLst>
          </p:cNvPr>
          <p:cNvCxnSpPr/>
          <p:nvPr/>
        </p:nvCxnSpPr>
        <p:spPr>
          <a:xfrm>
            <a:off x="8010797" y="3765349"/>
            <a:ext cx="0" cy="28800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5F47945D-522A-C08A-42A1-BBE179F6ECB5}"/>
              </a:ext>
            </a:extLst>
          </p:cNvPr>
          <p:cNvCxnSpPr/>
          <p:nvPr/>
        </p:nvCxnSpPr>
        <p:spPr>
          <a:xfrm>
            <a:off x="9946277" y="3752159"/>
            <a:ext cx="0" cy="28800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8846D7E7-3C44-11CB-AC9E-BB28A2319743}"/>
              </a:ext>
            </a:extLst>
          </p:cNvPr>
          <p:cNvCxnSpPr>
            <a:cxnSpLocks/>
          </p:cNvCxnSpPr>
          <p:nvPr/>
        </p:nvCxnSpPr>
        <p:spPr>
          <a:xfrm flipV="1">
            <a:off x="8010797" y="4254009"/>
            <a:ext cx="0" cy="28800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30ABE6D9-DBB4-1203-F9EC-5192BC37AC9E}"/>
              </a:ext>
            </a:extLst>
          </p:cNvPr>
          <p:cNvCxnSpPr>
            <a:cxnSpLocks/>
          </p:cNvCxnSpPr>
          <p:nvPr/>
        </p:nvCxnSpPr>
        <p:spPr>
          <a:xfrm flipV="1">
            <a:off x="9946277" y="4254009"/>
            <a:ext cx="0" cy="28800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5859DC0C-74D0-1883-A3E6-BBAB3EBC6A48}"/>
              </a:ext>
            </a:extLst>
          </p:cNvPr>
          <p:cNvCxnSpPr/>
          <p:nvPr/>
        </p:nvCxnSpPr>
        <p:spPr>
          <a:xfrm>
            <a:off x="8010797" y="4777213"/>
            <a:ext cx="0" cy="28800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id="{C8722E48-66E0-BCEE-2AB1-9EE2D470ED1F}"/>
              </a:ext>
            </a:extLst>
          </p:cNvPr>
          <p:cNvCxnSpPr/>
          <p:nvPr/>
        </p:nvCxnSpPr>
        <p:spPr>
          <a:xfrm>
            <a:off x="9946277" y="4764023"/>
            <a:ext cx="0" cy="28800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id="{F3788559-94C5-1E4D-0669-40350A6BDEE5}"/>
              </a:ext>
            </a:extLst>
          </p:cNvPr>
          <p:cNvCxnSpPr>
            <a:cxnSpLocks/>
          </p:cNvCxnSpPr>
          <p:nvPr/>
        </p:nvCxnSpPr>
        <p:spPr>
          <a:xfrm flipV="1">
            <a:off x="8010797" y="5169153"/>
            <a:ext cx="0" cy="28800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28CE1D2D-E3ED-2C76-44A9-2693C20340C2}"/>
              </a:ext>
            </a:extLst>
          </p:cNvPr>
          <p:cNvCxnSpPr>
            <a:cxnSpLocks/>
          </p:cNvCxnSpPr>
          <p:nvPr/>
        </p:nvCxnSpPr>
        <p:spPr>
          <a:xfrm flipV="1">
            <a:off x="9946277" y="5169153"/>
            <a:ext cx="0" cy="28800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21D82BAC-F844-7D4A-A588-58C4EB8EE854}"/>
              </a:ext>
            </a:extLst>
          </p:cNvPr>
          <p:cNvCxnSpPr>
            <a:cxnSpLocks/>
          </p:cNvCxnSpPr>
          <p:nvPr/>
        </p:nvCxnSpPr>
        <p:spPr>
          <a:xfrm flipV="1">
            <a:off x="8010797" y="5528202"/>
            <a:ext cx="0" cy="28800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BAC0ECE4-A904-C1CD-312D-1A004A28C13F}"/>
              </a:ext>
            </a:extLst>
          </p:cNvPr>
          <p:cNvCxnSpPr>
            <a:cxnSpLocks/>
          </p:cNvCxnSpPr>
          <p:nvPr/>
        </p:nvCxnSpPr>
        <p:spPr>
          <a:xfrm flipV="1">
            <a:off x="9946277" y="5528202"/>
            <a:ext cx="0" cy="28800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8BA2E58E-968D-427D-6B68-E2090AC4BF03}"/>
              </a:ext>
            </a:extLst>
          </p:cNvPr>
          <p:cNvCxnSpPr>
            <a:cxnSpLocks/>
          </p:cNvCxnSpPr>
          <p:nvPr/>
        </p:nvCxnSpPr>
        <p:spPr>
          <a:xfrm flipV="1">
            <a:off x="8012974" y="5880369"/>
            <a:ext cx="0" cy="28800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9FBB9A98-3FB7-4555-A692-D7423CD85141}"/>
              </a:ext>
            </a:extLst>
          </p:cNvPr>
          <p:cNvCxnSpPr>
            <a:cxnSpLocks/>
          </p:cNvCxnSpPr>
          <p:nvPr/>
        </p:nvCxnSpPr>
        <p:spPr>
          <a:xfrm flipV="1">
            <a:off x="9948454" y="5880369"/>
            <a:ext cx="0" cy="28800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794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9" y="1592263"/>
            <a:ext cx="5616574" cy="4608512"/>
          </a:xfrm>
        </p:spPr>
        <p:txBody>
          <a:bodyPr>
            <a:normAutofit/>
          </a:bodyPr>
          <a:lstStyle/>
          <a:p>
            <a:pPr marL="0" indent="0" algn="just">
              <a:buNone/>
            </a:pPr>
            <a:r>
              <a:rPr lang="es-ES" b="0" noProof="0" dirty="0"/>
              <a:t>1. Polarización de cada </a:t>
            </a:r>
            <a:r>
              <a:rPr lang="es-ES" b="0" noProof="0" dirty="0" err="1"/>
              <a:t>microbolómetro</a:t>
            </a:r>
            <a:r>
              <a:rPr lang="es-ES" b="0" noProof="0" dirty="0"/>
              <a:t> empleando un convertidor D/A.</a:t>
            </a:r>
          </a:p>
          <a:p>
            <a:pPr marL="0" indent="0" algn="just">
              <a:buNone/>
            </a:pPr>
            <a:r>
              <a:rPr lang="es-ES" b="0" noProof="0" dirty="0"/>
              <a:t>2. Direccionamiento y acceso a cada </a:t>
            </a:r>
            <a:r>
              <a:rPr lang="es-ES" b="0" noProof="0" dirty="0" err="1"/>
              <a:t>microbolómetro</a:t>
            </a:r>
            <a:r>
              <a:rPr lang="es-ES" b="0" noProof="0" dirty="0"/>
              <a:t> para acondicionar la señal mediante un circuito de lectura.</a:t>
            </a:r>
          </a:p>
          <a:p>
            <a:pPr marL="0" indent="0" algn="just">
              <a:buNone/>
            </a:pPr>
            <a:r>
              <a:rPr lang="es-ES" b="0" noProof="0" dirty="0"/>
              <a:t>3. Lectura de la señal proveniente del circuito de lectura por medio de un convertidor A/D.</a:t>
            </a:r>
          </a:p>
          <a:p>
            <a:pPr marL="0" indent="0" algn="just">
              <a:buNone/>
            </a:pPr>
            <a:r>
              <a:rPr lang="es-ES" b="0" noProof="0" dirty="0"/>
              <a:t>4. Recepción y captura de datos mediante software.</a:t>
            </a:r>
          </a:p>
          <a:p>
            <a:pPr marL="0" indent="0" algn="just">
              <a:buNone/>
            </a:pPr>
            <a:r>
              <a:rPr lang="es-ES" b="0" noProof="0" dirty="0"/>
              <a:t>5. Interpretación y procesamiento de datos para la generación de una imagen.</a:t>
            </a:r>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ES" noProof="0" dirty="0"/>
              <a:t>Generación de imágenes infrarrojas con </a:t>
            </a:r>
            <a:r>
              <a:rPr lang="es-ES" noProof="0" dirty="0" err="1"/>
              <a:t>microbolómetros</a:t>
            </a:r>
            <a:endParaRPr lang="es-MX" noProof="0" dirty="0"/>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22</a:t>
            </a:fld>
            <a:endParaRPr lang="en-US" dirty="0"/>
          </a:p>
        </p:txBody>
      </p:sp>
      <p:pic>
        <p:nvPicPr>
          <p:cNvPr id="8" name="Picture 7" descr="A black background with a black square&#10;&#10;Description automatically generated with medium confidence">
            <a:extLst>
              <a:ext uri="{FF2B5EF4-FFF2-40B4-BE49-F238E27FC236}">
                <a16:creationId xmlns:a16="http://schemas.microsoft.com/office/drawing/2014/main" id="{7B15C2EA-BAEC-C30B-3D25-534A989FC0EC}"/>
              </a:ext>
            </a:extLst>
          </p:cNvPr>
          <p:cNvPicPr>
            <a:picLocks noChangeAspect="1"/>
          </p:cNvPicPr>
          <p:nvPr/>
        </p:nvPicPr>
        <p:blipFill>
          <a:blip r:embed="rId3"/>
          <a:stretch>
            <a:fillRect/>
          </a:stretch>
        </p:blipFill>
        <p:spPr>
          <a:xfrm>
            <a:off x="6493773" y="1931670"/>
            <a:ext cx="5395378" cy="2994660"/>
          </a:xfrm>
          <a:prstGeom prst="rect">
            <a:avLst/>
          </a:prstGeom>
        </p:spPr>
      </p:pic>
    </p:spTree>
    <p:extLst>
      <p:ext uri="{BB962C8B-B14F-4D97-AF65-F5344CB8AC3E}">
        <p14:creationId xmlns:p14="http://schemas.microsoft.com/office/powerpoint/2010/main" val="4215932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95AA-4A37-E463-6476-9ACB0C4023A5}"/>
              </a:ext>
            </a:extLst>
          </p:cNvPr>
          <p:cNvSpPr>
            <a:spLocks noGrp="1"/>
          </p:cNvSpPr>
          <p:nvPr>
            <p:ph type="ctrTitle"/>
          </p:nvPr>
        </p:nvSpPr>
        <p:spPr/>
        <p:txBody>
          <a:bodyPr/>
          <a:lstStyle/>
          <a:p>
            <a:r>
              <a:rPr lang="es-MX" noProof="0" dirty="0"/>
              <a:t>Máquinas de estado finito (FSM)</a:t>
            </a:r>
          </a:p>
        </p:txBody>
      </p:sp>
      <p:sp>
        <p:nvSpPr>
          <p:cNvPr id="3" name="Subtitle 2">
            <a:extLst>
              <a:ext uri="{FF2B5EF4-FFF2-40B4-BE49-F238E27FC236}">
                <a16:creationId xmlns:a16="http://schemas.microsoft.com/office/drawing/2014/main" id="{D84140F7-8425-C993-E34E-99C89BF3F339}"/>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75A7162D-D612-6FA5-8E00-6C033C9D1343}"/>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B6E32D0C-E644-BCDD-2D86-EFE84602CF8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9B6C52DA-AFD7-A4DC-D721-0BD931241DAA}"/>
              </a:ext>
            </a:extLst>
          </p:cNvPr>
          <p:cNvSpPr>
            <a:spLocks noGrp="1"/>
          </p:cNvSpPr>
          <p:nvPr>
            <p:ph type="sldNum" sz="quarter" idx="12"/>
          </p:nvPr>
        </p:nvSpPr>
        <p:spPr/>
        <p:txBody>
          <a:bodyPr/>
          <a:lstStyle/>
          <a:p>
            <a:fld id="{36B5EA5A-BC32-A742-B11B-8E7414D5B535}" type="slidenum">
              <a:rPr lang="en-US" smtClean="0"/>
              <a:pPr/>
              <a:t>23</a:t>
            </a:fld>
            <a:endParaRPr lang="en-US" dirty="0"/>
          </a:p>
        </p:txBody>
      </p:sp>
    </p:spTree>
    <p:extLst>
      <p:ext uri="{BB962C8B-B14F-4D97-AF65-F5344CB8AC3E}">
        <p14:creationId xmlns:p14="http://schemas.microsoft.com/office/powerpoint/2010/main" val="1397630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a:xfrm>
            <a:off x="407989" y="373593"/>
            <a:ext cx="11376024" cy="1065742"/>
          </a:xfrm>
        </p:spPr>
        <p:txBody>
          <a:bodyPr anchor="t">
            <a:normAutofit/>
          </a:bodyPr>
          <a:lstStyle/>
          <a:p>
            <a:r>
              <a:rPr lang="es-MX" noProof="0" dirty="0"/>
              <a:t>Definición de FSM </a:t>
            </a:r>
          </a:p>
        </p:txBody>
      </p:sp>
      <p:sp>
        <p:nvSpPr>
          <p:cNvPr id="2" name="Content Placeholder 1">
            <a:extLst>
              <a:ext uri="{FF2B5EF4-FFF2-40B4-BE49-F238E27FC236}">
                <a16:creationId xmlns:a16="http://schemas.microsoft.com/office/drawing/2014/main" id="{0B392290-90D7-DBFD-BB03-5DEBDBBD27C4}"/>
              </a:ext>
            </a:extLst>
          </p:cNvPr>
          <p:cNvSpPr>
            <a:spLocks noGrp="1"/>
          </p:cNvSpPr>
          <p:nvPr>
            <p:ph sz="half" idx="1"/>
          </p:nvPr>
        </p:nvSpPr>
        <p:spPr>
          <a:xfrm>
            <a:off x="407987" y="1598658"/>
            <a:ext cx="5616576" cy="4608512"/>
          </a:xfrm>
        </p:spPr>
        <p:txBody>
          <a:bodyPr>
            <a:normAutofit/>
          </a:bodyPr>
          <a:lstStyle/>
          <a:p>
            <a:pPr algn="just"/>
            <a:r>
              <a:rPr lang="es-MX" noProof="0" dirty="0"/>
              <a:t>Una máquina de estados finitos (FSM, por sus siglas en inglés) se utiliza para modelar un sistema que transita entre un número finito de estados internos, con transiciones que dependen del estado actual y de una entrada externa. </a:t>
            </a:r>
          </a:p>
          <a:p>
            <a:pPr algn="just"/>
            <a:r>
              <a:rPr lang="es-MX" b="0" noProof="0" dirty="0"/>
              <a:t>A diferencia de un circuito secuencial convencional, las transiciones de estado de una FSM no siguen un patrón simple y repetitivo. La lógica de estado siguiente en una FSM generalmente se construye desde cero. </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4"/>
          </p:nvPr>
        </p:nvSpPr>
        <p:spPr>
          <a:xfrm>
            <a:off x="8101915" y="6424993"/>
            <a:ext cx="1773923" cy="365125"/>
          </a:xfrm>
        </p:spPr>
        <p:txBody>
          <a:bodyPr anchor="ctr">
            <a:normAutofit/>
          </a:bodyPr>
          <a:lstStyle/>
          <a:p>
            <a:pPr>
              <a:spcAft>
                <a:spcPts val="600"/>
              </a:spcAft>
            </a:pPr>
            <a:r>
              <a:rPr lang="en-US"/>
              <a:t>23 de Septiembre de 2024</a:t>
            </a:r>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5"/>
          </p:nvPr>
        </p:nvSpPr>
        <p:spPr>
          <a:xfrm>
            <a:off x="835152" y="6424993"/>
            <a:ext cx="6190488" cy="365125"/>
          </a:xfrm>
        </p:spPr>
        <p:txBody>
          <a:bodyPr anchor="ctr">
            <a:normAutofit/>
          </a:bodyPr>
          <a:lstStyle/>
          <a:p>
            <a:pPr>
              <a:spcAft>
                <a:spcPts val="600"/>
              </a:spcAft>
            </a:pPr>
            <a:r>
              <a:rPr lang="es-ES"/>
              <a:t>Julisa Verdejo Palacios | Defensa de tesis de maestría</a:t>
            </a:r>
            <a:endParaRPr lang="en-US"/>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6"/>
          </p:nvPr>
        </p:nvSpPr>
        <p:spPr>
          <a:xfrm>
            <a:off x="11107546" y="6424993"/>
            <a:ext cx="681254" cy="365125"/>
          </a:xfrm>
        </p:spPr>
        <p:txBody>
          <a:bodyPr anchor="ctr">
            <a:normAutofit/>
          </a:bodyPr>
          <a:lstStyle/>
          <a:p>
            <a:pPr>
              <a:spcAft>
                <a:spcPts val="600"/>
              </a:spcAft>
            </a:pPr>
            <a:fld id="{36B5EA5A-BC32-A742-B11B-8E7414D5B535}" type="slidenum">
              <a:rPr lang="en-US" smtClean="0"/>
              <a:pPr>
                <a:spcAft>
                  <a:spcPts val="600"/>
                </a:spcAft>
              </a:pPr>
              <a:t>24</a:t>
            </a:fld>
            <a:endParaRPr lang="en-US"/>
          </a:p>
        </p:txBody>
      </p:sp>
      <p:pic>
        <p:nvPicPr>
          <p:cNvPr id="8" name="Graphic 7">
            <a:extLst>
              <a:ext uri="{FF2B5EF4-FFF2-40B4-BE49-F238E27FC236}">
                <a16:creationId xmlns:a16="http://schemas.microsoft.com/office/drawing/2014/main" id="{AD55877B-0567-9B3E-0FBF-A092BFA7EE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8138" y="1137958"/>
            <a:ext cx="4181475" cy="4057650"/>
          </a:xfrm>
          <a:prstGeom prst="rect">
            <a:avLst/>
          </a:prstGeom>
        </p:spPr>
      </p:pic>
    </p:spTree>
    <p:extLst>
      <p:ext uri="{BB962C8B-B14F-4D97-AF65-F5344CB8AC3E}">
        <p14:creationId xmlns:p14="http://schemas.microsoft.com/office/powerpoint/2010/main" val="3988292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8" y="1592263"/>
            <a:ext cx="11380812" cy="4608512"/>
          </a:xfrm>
        </p:spPr>
        <p:txBody>
          <a:bodyPr/>
          <a:lstStyle/>
          <a:p>
            <a:pPr algn="just"/>
            <a:r>
              <a:rPr lang="es-MX" noProof="0" dirty="0"/>
              <a:t>Una FSM consta de un registro de estado, lógica de próximo estado y lógica de salida.</a:t>
            </a:r>
          </a:p>
          <a:p>
            <a:pPr lvl="1" algn="just"/>
            <a:r>
              <a:rPr lang="es-MX" noProof="0" dirty="0"/>
              <a:t>Se denomina máquina Moore si la salida depende únicamente del estado.</a:t>
            </a:r>
          </a:p>
          <a:p>
            <a:pPr lvl="1" algn="just"/>
            <a:r>
              <a:rPr lang="es-MX" dirty="0"/>
              <a:t>Se denomina </a:t>
            </a:r>
            <a:r>
              <a:rPr lang="es-MX" noProof="0" dirty="0"/>
              <a:t>máquina </a:t>
            </a:r>
            <a:r>
              <a:rPr lang="es-MX" noProof="0" dirty="0" err="1"/>
              <a:t>Mealy</a:t>
            </a:r>
            <a:r>
              <a:rPr lang="es-MX" noProof="0" dirty="0"/>
              <a:t> si la salida depende tanto del estado como de la entrada externa.</a:t>
            </a:r>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noProof="0" dirty="0"/>
              <a:t>Estructura y tipos de FSM</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25</a:t>
            </a:fld>
            <a:endParaRPr lang="en-US" dirty="0"/>
          </a:p>
        </p:txBody>
      </p:sp>
      <p:pic>
        <p:nvPicPr>
          <p:cNvPr id="16" name="Picture 15" descr="A diagram of a computer program&#10;&#10;Description automatically generated with medium confidence">
            <a:extLst>
              <a:ext uri="{FF2B5EF4-FFF2-40B4-BE49-F238E27FC236}">
                <a16:creationId xmlns:a16="http://schemas.microsoft.com/office/drawing/2014/main" id="{9E58B64E-6F50-FA87-505C-3996E7FA2B7C}"/>
              </a:ext>
            </a:extLst>
          </p:cNvPr>
          <p:cNvPicPr>
            <a:picLocks noChangeAspect="1"/>
          </p:cNvPicPr>
          <p:nvPr/>
        </p:nvPicPr>
        <p:blipFill>
          <a:blip r:embed="rId2"/>
          <a:stretch>
            <a:fillRect/>
          </a:stretch>
        </p:blipFill>
        <p:spPr>
          <a:xfrm>
            <a:off x="2684166" y="2628900"/>
            <a:ext cx="6823668" cy="3851552"/>
          </a:xfrm>
          <a:prstGeom prst="rect">
            <a:avLst/>
          </a:prstGeom>
        </p:spPr>
      </p:pic>
    </p:spTree>
    <p:extLst>
      <p:ext uri="{BB962C8B-B14F-4D97-AF65-F5344CB8AC3E}">
        <p14:creationId xmlns:p14="http://schemas.microsoft.com/office/powerpoint/2010/main" val="4008349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p:txBody>
          <a:bodyPr/>
          <a:lstStyle/>
          <a:p>
            <a:pPr algn="just"/>
            <a:r>
              <a:rPr lang="es-MX" b="0" noProof="0" dirty="0"/>
              <a:t>Una FSM generalmente se describe mediante un </a:t>
            </a:r>
            <a:r>
              <a:rPr lang="es-MX" noProof="0" dirty="0"/>
              <a:t>diagrama de estados abstracto </a:t>
            </a:r>
            <a:r>
              <a:rPr lang="es-MX" b="0" noProof="0" dirty="0"/>
              <a:t>o</a:t>
            </a:r>
            <a:r>
              <a:rPr lang="es-MX" noProof="0" dirty="0"/>
              <a:t> un diagrama ASM (diagrama de máquina de estados algorítmica), </a:t>
            </a:r>
            <a:r>
              <a:rPr lang="es-MX" b="0" noProof="0" dirty="0"/>
              <a:t>ambos capturando la entrada, salida, estados y transiciones de la FSM en una representación gráfica. </a:t>
            </a:r>
          </a:p>
          <a:p>
            <a:pPr algn="just"/>
            <a:r>
              <a:rPr lang="es-MX" noProof="0" dirty="0"/>
              <a:t>Ambas representaciones contienen la misma información. </a:t>
            </a:r>
          </a:p>
          <a:p>
            <a:pPr lvl="1" algn="just"/>
            <a:r>
              <a:rPr lang="es-MX" noProof="0" dirty="0"/>
              <a:t>El diagrama de estados es más compacto y adecuado para aplicaciones simples, mientras que el diagrama ASM, que se asemeja a un diagrama de flujo, es más descriptivo y útil para aplicaciones con condiciones de transición y acciones complejas.</a:t>
            </a:r>
            <a:endParaRPr lang="es-MX"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noProof="0" dirty="0"/>
              <a:t>Representación</a:t>
            </a:r>
            <a:r>
              <a:rPr lang="es-MX" dirty="0"/>
              <a:t> de FSM</a:t>
            </a:r>
            <a:endParaRPr lang="es-MX" noProof="0" dirty="0"/>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26</a:t>
            </a:fld>
            <a:endParaRPr lang="en-US" dirty="0"/>
          </a:p>
        </p:txBody>
      </p:sp>
    </p:spTree>
    <p:extLst>
      <p:ext uri="{BB962C8B-B14F-4D97-AF65-F5344CB8AC3E}">
        <p14:creationId xmlns:p14="http://schemas.microsoft.com/office/powerpoint/2010/main" val="1792969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9" y="1592263"/>
            <a:ext cx="5616574" cy="4608512"/>
          </a:xfrm>
        </p:spPr>
        <p:txBody>
          <a:bodyPr/>
          <a:lstStyle/>
          <a:p>
            <a:pPr algn="just"/>
            <a:r>
              <a:rPr lang="es-MX" noProof="0" dirty="0"/>
              <a:t>Una FSM generalmente se describe mediante un diagrama de estados abstracto o un diagrama ASM (diagrama de máquina de estados algorítmica), ambos capturando la entrada, salida, estados y transiciones de la FSM en una representación gráfica. </a:t>
            </a:r>
          </a:p>
          <a:p>
            <a:pPr algn="just"/>
            <a:r>
              <a:rPr lang="es-MX" noProof="0" dirty="0"/>
              <a:t>Ambas representaciones contienen la misma información. </a:t>
            </a:r>
          </a:p>
          <a:p>
            <a:pPr lvl="1" algn="just"/>
            <a:r>
              <a:rPr lang="es-MX" noProof="0" dirty="0"/>
              <a:t>El diagrama de estados es más compacto y adecuado para aplicaciones simples, mientras que el diagrama ASM, que se asemeja a un diagrama de flujo, es más descriptivo y útil para aplicaciones con condiciones de transición y acciones complejas.</a:t>
            </a:r>
            <a:endParaRPr lang="es-MX"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dirty="0"/>
              <a:t>D</a:t>
            </a:r>
            <a:r>
              <a:rPr lang="es-MX" noProof="0" dirty="0" err="1"/>
              <a:t>iagrama</a:t>
            </a:r>
            <a:r>
              <a:rPr lang="es-MX" noProof="0" dirty="0"/>
              <a:t> de estados abstracto</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27</a:t>
            </a:fld>
            <a:endParaRPr lang="en-US" dirty="0"/>
          </a:p>
        </p:txBody>
      </p:sp>
      <p:pic>
        <p:nvPicPr>
          <p:cNvPr id="7" name="Graphic 6">
            <a:extLst>
              <a:ext uri="{FF2B5EF4-FFF2-40B4-BE49-F238E27FC236}">
                <a16:creationId xmlns:a16="http://schemas.microsoft.com/office/drawing/2014/main" id="{9F2E643E-EB74-C415-47A8-60DAAB0C46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25640" y="1592263"/>
            <a:ext cx="4181475" cy="4057650"/>
          </a:xfrm>
          <a:prstGeom prst="rect">
            <a:avLst/>
          </a:prstGeom>
        </p:spPr>
      </p:pic>
    </p:spTree>
    <p:extLst>
      <p:ext uri="{BB962C8B-B14F-4D97-AF65-F5344CB8AC3E}">
        <p14:creationId xmlns:p14="http://schemas.microsoft.com/office/powerpoint/2010/main" val="3204706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9" y="1592263"/>
            <a:ext cx="5616574" cy="4608512"/>
          </a:xfrm>
        </p:spPr>
        <p:txBody>
          <a:bodyPr/>
          <a:lstStyle/>
          <a:p>
            <a:pPr algn="just"/>
            <a:r>
              <a:rPr lang="es-MX" noProof="0" dirty="0"/>
              <a:t>Una FSM generalmente se describe mediante un diagrama de estados abstracto o un diagrama ASM (diagrama de máquina de estados algorítmica), ambos capturando la entrada, salida, estados y transiciones de la FSM en una representación gráfica. </a:t>
            </a:r>
          </a:p>
          <a:p>
            <a:pPr algn="just"/>
            <a:r>
              <a:rPr lang="es-MX" noProof="0" dirty="0"/>
              <a:t>Ambas representaciones contienen la misma información. </a:t>
            </a:r>
          </a:p>
          <a:p>
            <a:pPr lvl="1" algn="just"/>
            <a:r>
              <a:rPr lang="es-MX" noProof="0" dirty="0"/>
              <a:t>El diagrama de estados es más compacto y adecuado para aplicaciones simples, mientras que el diagrama ASM, que se asemeja a un diagrama de flujo, es más descriptivo y útil para aplicaciones con condiciones de transición y acciones complejas.</a:t>
            </a:r>
            <a:endParaRPr lang="es-MX"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dirty="0"/>
              <a:t>D</a:t>
            </a:r>
            <a:r>
              <a:rPr lang="es-MX" noProof="0" dirty="0" err="1"/>
              <a:t>iagrama</a:t>
            </a:r>
            <a:r>
              <a:rPr lang="es-MX" noProof="0" dirty="0"/>
              <a:t> ASM (diagrama de máquina de estados algorítmica)</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28</a:t>
            </a:fld>
            <a:endParaRPr lang="en-US" dirty="0"/>
          </a:p>
        </p:txBody>
      </p:sp>
      <p:pic>
        <p:nvPicPr>
          <p:cNvPr id="8" name="Graphic 7">
            <a:extLst>
              <a:ext uri="{FF2B5EF4-FFF2-40B4-BE49-F238E27FC236}">
                <a16:creationId xmlns:a16="http://schemas.microsoft.com/office/drawing/2014/main" id="{3885B85A-54C5-A914-F04C-81446D3DA2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49829" y="1016000"/>
            <a:ext cx="3288370" cy="5224514"/>
          </a:xfrm>
          <a:prstGeom prst="rect">
            <a:avLst/>
          </a:prstGeom>
        </p:spPr>
      </p:pic>
    </p:spTree>
    <p:extLst>
      <p:ext uri="{BB962C8B-B14F-4D97-AF65-F5344CB8AC3E}">
        <p14:creationId xmlns:p14="http://schemas.microsoft.com/office/powerpoint/2010/main" val="23826554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95AA-4A37-E463-6476-9ACB0C4023A5}"/>
              </a:ext>
            </a:extLst>
          </p:cNvPr>
          <p:cNvSpPr>
            <a:spLocks noGrp="1"/>
          </p:cNvSpPr>
          <p:nvPr>
            <p:ph type="ctrTitle"/>
          </p:nvPr>
        </p:nvSpPr>
        <p:spPr/>
        <p:txBody>
          <a:bodyPr/>
          <a:lstStyle/>
          <a:p>
            <a:r>
              <a:rPr lang="es-MX" noProof="0" dirty="0" err="1"/>
              <a:t>ADCs</a:t>
            </a:r>
            <a:r>
              <a:rPr lang="es-MX" noProof="0" dirty="0"/>
              <a:t> y </a:t>
            </a:r>
            <a:r>
              <a:rPr lang="es-MX" noProof="0" dirty="0" err="1"/>
              <a:t>DACs</a:t>
            </a:r>
            <a:endParaRPr lang="es-MX" noProof="0" dirty="0"/>
          </a:p>
        </p:txBody>
      </p:sp>
      <p:sp>
        <p:nvSpPr>
          <p:cNvPr id="3" name="Subtitle 2">
            <a:extLst>
              <a:ext uri="{FF2B5EF4-FFF2-40B4-BE49-F238E27FC236}">
                <a16:creationId xmlns:a16="http://schemas.microsoft.com/office/drawing/2014/main" id="{D84140F7-8425-C993-E34E-99C89BF3F339}"/>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75A7162D-D612-6FA5-8E00-6C033C9D1343}"/>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B6E32D0C-E644-BCDD-2D86-EFE84602CF8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9B6C52DA-AFD7-A4DC-D721-0BD931241DAA}"/>
              </a:ext>
            </a:extLst>
          </p:cNvPr>
          <p:cNvSpPr>
            <a:spLocks noGrp="1"/>
          </p:cNvSpPr>
          <p:nvPr>
            <p:ph type="sldNum" sz="quarter" idx="12"/>
          </p:nvPr>
        </p:nvSpPr>
        <p:spPr/>
        <p:txBody>
          <a:bodyPr/>
          <a:lstStyle/>
          <a:p>
            <a:fld id="{36B5EA5A-BC32-A742-B11B-8E7414D5B535}" type="slidenum">
              <a:rPr lang="en-US" smtClean="0"/>
              <a:pPr/>
              <a:t>29</a:t>
            </a:fld>
            <a:endParaRPr lang="en-US" dirty="0"/>
          </a:p>
        </p:txBody>
      </p:sp>
    </p:spTree>
    <p:extLst>
      <p:ext uri="{BB962C8B-B14F-4D97-AF65-F5344CB8AC3E}">
        <p14:creationId xmlns:p14="http://schemas.microsoft.com/office/powerpoint/2010/main" val="789808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95AA-4A37-E463-6476-9ACB0C4023A5}"/>
              </a:ext>
            </a:extLst>
          </p:cNvPr>
          <p:cNvSpPr>
            <a:spLocks noGrp="1"/>
          </p:cNvSpPr>
          <p:nvPr>
            <p:ph type="ctrTitle"/>
          </p:nvPr>
        </p:nvSpPr>
        <p:spPr/>
        <p:txBody>
          <a:bodyPr/>
          <a:lstStyle/>
          <a:p>
            <a:r>
              <a:rPr lang="es-MX" noProof="0" dirty="0"/>
              <a:t>Introducción</a:t>
            </a:r>
          </a:p>
        </p:txBody>
      </p:sp>
      <p:sp>
        <p:nvSpPr>
          <p:cNvPr id="3" name="Subtitle 2">
            <a:extLst>
              <a:ext uri="{FF2B5EF4-FFF2-40B4-BE49-F238E27FC236}">
                <a16:creationId xmlns:a16="http://schemas.microsoft.com/office/drawing/2014/main" id="{D84140F7-8425-C993-E34E-99C89BF3F339}"/>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75A7162D-D612-6FA5-8E00-6C033C9D1343}"/>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B6E32D0C-E644-BCDD-2D86-EFE84602CF8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9B6C52DA-AFD7-A4DC-D721-0BD931241DAA}"/>
              </a:ext>
            </a:extLst>
          </p:cNvPr>
          <p:cNvSpPr>
            <a:spLocks noGrp="1"/>
          </p:cNvSpPr>
          <p:nvPr>
            <p:ph type="sldNum" sz="quarter" idx="12"/>
          </p:nvPr>
        </p:nvSpPr>
        <p:spPr/>
        <p:txBody>
          <a:bodyPr/>
          <a:lstStyle/>
          <a:p>
            <a:fld id="{36B5EA5A-BC32-A742-B11B-8E7414D5B535}" type="slidenum">
              <a:rPr lang="en-US" smtClean="0"/>
              <a:pPr/>
              <a:t>3</a:t>
            </a:fld>
            <a:endParaRPr lang="en-US" dirty="0"/>
          </a:p>
        </p:txBody>
      </p:sp>
    </p:spTree>
    <p:extLst>
      <p:ext uri="{BB962C8B-B14F-4D97-AF65-F5344CB8AC3E}">
        <p14:creationId xmlns:p14="http://schemas.microsoft.com/office/powerpoint/2010/main" val="3133702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p:txBody>
          <a:bodyPr/>
          <a:lstStyle/>
          <a:p>
            <a:r>
              <a:rPr lang="es-MX" noProof="0" dirty="0"/>
              <a:t>Alguna introducción</a:t>
            </a:r>
            <a:endParaRPr lang="es-MX"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noProof="0" dirty="0"/>
              <a:t>Protocolo UART</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30</a:t>
            </a:fld>
            <a:endParaRPr lang="en-US" dirty="0"/>
          </a:p>
        </p:txBody>
      </p:sp>
    </p:spTree>
    <p:extLst>
      <p:ext uri="{BB962C8B-B14F-4D97-AF65-F5344CB8AC3E}">
        <p14:creationId xmlns:p14="http://schemas.microsoft.com/office/powerpoint/2010/main" val="2426640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95AA-4A37-E463-6476-9ACB0C4023A5}"/>
              </a:ext>
            </a:extLst>
          </p:cNvPr>
          <p:cNvSpPr>
            <a:spLocks noGrp="1"/>
          </p:cNvSpPr>
          <p:nvPr>
            <p:ph type="ctrTitle"/>
          </p:nvPr>
        </p:nvSpPr>
        <p:spPr/>
        <p:txBody>
          <a:bodyPr/>
          <a:lstStyle/>
          <a:p>
            <a:r>
              <a:rPr lang="es-MX" noProof="0" dirty="0"/>
              <a:t>Diseño de firmware</a:t>
            </a:r>
          </a:p>
        </p:txBody>
      </p:sp>
      <p:sp>
        <p:nvSpPr>
          <p:cNvPr id="3" name="Subtitle 2">
            <a:extLst>
              <a:ext uri="{FF2B5EF4-FFF2-40B4-BE49-F238E27FC236}">
                <a16:creationId xmlns:a16="http://schemas.microsoft.com/office/drawing/2014/main" id="{D84140F7-8425-C993-E34E-99C89BF3F339}"/>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75A7162D-D612-6FA5-8E00-6C033C9D1343}"/>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B6E32D0C-E644-BCDD-2D86-EFE84602CF8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9B6C52DA-AFD7-A4DC-D721-0BD931241DAA}"/>
              </a:ext>
            </a:extLst>
          </p:cNvPr>
          <p:cNvSpPr>
            <a:spLocks noGrp="1"/>
          </p:cNvSpPr>
          <p:nvPr>
            <p:ph type="sldNum" sz="quarter" idx="12"/>
          </p:nvPr>
        </p:nvSpPr>
        <p:spPr/>
        <p:txBody>
          <a:bodyPr/>
          <a:lstStyle/>
          <a:p>
            <a:fld id="{36B5EA5A-BC32-A742-B11B-8E7414D5B535}" type="slidenum">
              <a:rPr lang="en-US" smtClean="0"/>
              <a:pPr/>
              <a:t>31</a:t>
            </a:fld>
            <a:endParaRPr lang="en-US" dirty="0"/>
          </a:p>
        </p:txBody>
      </p:sp>
    </p:spTree>
    <p:extLst>
      <p:ext uri="{BB962C8B-B14F-4D97-AF65-F5344CB8AC3E}">
        <p14:creationId xmlns:p14="http://schemas.microsoft.com/office/powerpoint/2010/main" val="26830299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p:txBody>
          <a:bodyPr/>
          <a:lstStyle/>
          <a:p>
            <a:r>
              <a:rPr lang="es-MX" noProof="0" dirty="0"/>
              <a:t>Alguna introducción</a:t>
            </a:r>
            <a:endParaRPr lang="es-MX"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noProof="0" dirty="0"/>
              <a:t>Protocolo UART</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32</a:t>
            </a:fld>
            <a:endParaRPr lang="en-US" dirty="0"/>
          </a:p>
        </p:txBody>
      </p:sp>
    </p:spTree>
    <p:extLst>
      <p:ext uri="{BB962C8B-B14F-4D97-AF65-F5344CB8AC3E}">
        <p14:creationId xmlns:p14="http://schemas.microsoft.com/office/powerpoint/2010/main" val="1100827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p:txBody>
          <a:bodyPr/>
          <a:lstStyle/>
          <a:p>
            <a:r>
              <a:rPr lang="es-MX" noProof="0" dirty="0"/>
              <a:t>Alguna introducción</a:t>
            </a:r>
            <a:endParaRPr lang="es-MX"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noProof="0" dirty="0"/>
              <a:t>Protocolo SPI</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33</a:t>
            </a:fld>
            <a:endParaRPr lang="en-US" dirty="0"/>
          </a:p>
        </p:txBody>
      </p:sp>
    </p:spTree>
    <p:extLst>
      <p:ext uri="{BB962C8B-B14F-4D97-AF65-F5344CB8AC3E}">
        <p14:creationId xmlns:p14="http://schemas.microsoft.com/office/powerpoint/2010/main" val="3357196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95AA-4A37-E463-6476-9ACB0C4023A5}"/>
              </a:ext>
            </a:extLst>
          </p:cNvPr>
          <p:cNvSpPr>
            <a:spLocks noGrp="1"/>
          </p:cNvSpPr>
          <p:nvPr>
            <p:ph type="ctrTitle"/>
          </p:nvPr>
        </p:nvSpPr>
        <p:spPr/>
        <p:txBody>
          <a:bodyPr/>
          <a:lstStyle/>
          <a:p>
            <a:r>
              <a:rPr lang="es-MX" dirty="0"/>
              <a:t>Diseño de PCB</a:t>
            </a:r>
            <a:endParaRPr lang="es-MX" noProof="0" dirty="0"/>
          </a:p>
        </p:txBody>
      </p:sp>
      <p:sp>
        <p:nvSpPr>
          <p:cNvPr id="3" name="Subtitle 2">
            <a:extLst>
              <a:ext uri="{FF2B5EF4-FFF2-40B4-BE49-F238E27FC236}">
                <a16:creationId xmlns:a16="http://schemas.microsoft.com/office/drawing/2014/main" id="{D84140F7-8425-C993-E34E-99C89BF3F339}"/>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75A7162D-D612-6FA5-8E00-6C033C9D1343}"/>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B6E32D0C-E644-BCDD-2D86-EFE84602CF8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9B6C52DA-AFD7-A4DC-D721-0BD931241DAA}"/>
              </a:ext>
            </a:extLst>
          </p:cNvPr>
          <p:cNvSpPr>
            <a:spLocks noGrp="1"/>
          </p:cNvSpPr>
          <p:nvPr>
            <p:ph type="sldNum" sz="quarter" idx="12"/>
          </p:nvPr>
        </p:nvSpPr>
        <p:spPr/>
        <p:txBody>
          <a:bodyPr/>
          <a:lstStyle/>
          <a:p>
            <a:fld id="{36B5EA5A-BC32-A742-B11B-8E7414D5B535}" type="slidenum">
              <a:rPr lang="en-US" smtClean="0"/>
              <a:pPr/>
              <a:t>34</a:t>
            </a:fld>
            <a:endParaRPr lang="en-US" dirty="0"/>
          </a:p>
        </p:txBody>
      </p:sp>
    </p:spTree>
    <p:extLst>
      <p:ext uri="{BB962C8B-B14F-4D97-AF65-F5344CB8AC3E}">
        <p14:creationId xmlns:p14="http://schemas.microsoft.com/office/powerpoint/2010/main" val="34230264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95AA-4A37-E463-6476-9ACB0C4023A5}"/>
              </a:ext>
            </a:extLst>
          </p:cNvPr>
          <p:cNvSpPr>
            <a:spLocks noGrp="1"/>
          </p:cNvSpPr>
          <p:nvPr>
            <p:ph type="ctrTitle"/>
          </p:nvPr>
        </p:nvSpPr>
        <p:spPr/>
        <p:txBody>
          <a:bodyPr/>
          <a:lstStyle/>
          <a:p>
            <a:r>
              <a:rPr lang="es-MX" noProof="0" dirty="0"/>
              <a:t>Resultados</a:t>
            </a:r>
          </a:p>
        </p:txBody>
      </p:sp>
      <p:sp>
        <p:nvSpPr>
          <p:cNvPr id="3" name="Subtitle 2">
            <a:extLst>
              <a:ext uri="{FF2B5EF4-FFF2-40B4-BE49-F238E27FC236}">
                <a16:creationId xmlns:a16="http://schemas.microsoft.com/office/drawing/2014/main" id="{D84140F7-8425-C993-E34E-99C89BF3F339}"/>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75A7162D-D612-6FA5-8E00-6C033C9D1343}"/>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B6E32D0C-E644-BCDD-2D86-EFE84602CF8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9B6C52DA-AFD7-A4DC-D721-0BD931241DAA}"/>
              </a:ext>
            </a:extLst>
          </p:cNvPr>
          <p:cNvSpPr>
            <a:spLocks noGrp="1"/>
          </p:cNvSpPr>
          <p:nvPr>
            <p:ph type="sldNum" sz="quarter" idx="12"/>
          </p:nvPr>
        </p:nvSpPr>
        <p:spPr/>
        <p:txBody>
          <a:bodyPr/>
          <a:lstStyle/>
          <a:p>
            <a:fld id="{36B5EA5A-BC32-A742-B11B-8E7414D5B535}" type="slidenum">
              <a:rPr lang="en-US" smtClean="0"/>
              <a:pPr/>
              <a:t>35</a:t>
            </a:fld>
            <a:endParaRPr lang="en-US" dirty="0"/>
          </a:p>
        </p:txBody>
      </p:sp>
    </p:spTree>
    <p:extLst>
      <p:ext uri="{BB962C8B-B14F-4D97-AF65-F5344CB8AC3E}">
        <p14:creationId xmlns:p14="http://schemas.microsoft.com/office/powerpoint/2010/main" val="1845989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95AA-4A37-E463-6476-9ACB0C4023A5}"/>
              </a:ext>
            </a:extLst>
          </p:cNvPr>
          <p:cNvSpPr>
            <a:spLocks noGrp="1"/>
          </p:cNvSpPr>
          <p:nvPr>
            <p:ph type="ctrTitle"/>
          </p:nvPr>
        </p:nvSpPr>
        <p:spPr/>
        <p:txBody>
          <a:bodyPr/>
          <a:lstStyle/>
          <a:p>
            <a:r>
              <a:rPr lang="es-MX" dirty="0"/>
              <a:t>Conclusiones</a:t>
            </a:r>
            <a:endParaRPr lang="es-MX" noProof="0" dirty="0"/>
          </a:p>
        </p:txBody>
      </p:sp>
      <p:sp>
        <p:nvSpPr>
          <p:cNvPr id="3" name="Subtitle 2">
            <a:extLst>
              <a:ext uri="{FF2B5EF4-FFF2-40B4-BE49-F238E27FC236}">
                <a16:creationId xmlns:a16="http://schemas.microsoft.com/office/drawing/2014/main" id="{D84140F7-8425-C993-E34E-99C89BF3F339}"/>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75A7162D-D612-6FA5-8E00-6C033C9D1343}"/>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B6E32D0C-E644-BCDD-2D86-EFE84602CF8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9B6C52DA-AFD7-A4DC-D721-0BD931241DAA}"/>
              </a:ext>
            </a:extLst>
          </p:cNvPr>
          <p:cNvSpPr>
            <a:spLocks noGrp="1"/>
          </p:cNvSpPr>
          <p:nvPr>
            <p:ph type="sldNum" sz="quarter" idx="12"/>
          </p:nvPr>
        </p:nvSpPr>
        <p:spPr/>
        <p:txBody>
          <a:bodyPr/>
          <a:lstStyle/>
          <a:p>
            <a:fld id="{36B5EA5A-BC32-A742-B11B-8E7414D5B535}" type="slidenum">
              <a:rPr lang="en-US" smtClean="0"/>
              <a:pPr/>
              <a:t>36</a:t>
            </a:fld>
            <a:endParaRPr lang="en-US" dirty="0"/>
          </a:p>
        </p:txBody>
      </p:sp>
    </p:spTree>
    <p:extLst>
      <p:ext uri="{BB962C8B-B14F-4D97-AF65-F5344CB8AC3E}">
        <p14:creationId xmlns:p14="http://schemas.microsoft.com/office/powerpoint/2010/main" val="42256055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2636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9" y="1592263"/>
            <a:ext cx="5688011" cy="4608512"/>
          </a:xfrm>
        </p:spPr>
        <p:txBody>
          <a:bodyPr>
            <a:normAutofit lnSpcReduction="10000"/>
          </a:bodyPr>
          <a:lstStyle/>
          <a:p>
            <a:pPr marL="0" indent="0" algn="just">
              <a:buNone/>
            </a:pPr>
            <a:r>
              <a:rPr lang="es-ES" noProof="0" dirty="0"/>
              <a:t>Los sistemas de adquisición de datos son un conjunto de herramientas utilizadas para recopilar, procesar y analizar datos de fenómenos físicos.</a:t>
            </a:r>
          </a:p>
          <a:p>
            <a:pPr marL="0" indent="0" algn="just">
              <a:buNone/>
            </a:pPr>
            <a:endParaRPr lang="es-ES" noProof="0" dirty="0"/>
          </a:p>
          <a:p>
            <a:pPr marL="0" indent="0" algn="just">
              <a:buNone/>
            </a:pPr>
            <a:r>
              <a:rPr lang="es-ES" noProof="0" dirty="0"/>
              <a:t>Aplicaciones:</a:t>
            </a:r>
          </a:p>
          <a:p>
            <a:pPr algn="just"/>
            <a:r>
              <a:rPr lang="es-ES" b="1" noProof="0" dirty="0"/>
              <a:t>Medicina</a:t>
            </a:r>
            <a:r>
              <a:rPr lang="es-ES" noProof="0" dirty="0"/>
              <a:t>: </a:t>
            </a:r>
            <a:r>
              <a:rPr lang="es-ES" b="0" noProof="0" dirty="0"/>
              <a:t>Diagnóstico de cáncer de mama y diabetes.</a:t>
            </a:r>
          </a:p>
          <a:p>
            <a:pPr algn="just"/>
            <a:r>
              <a:rPr lang="es-ES" b="1" noProof="0" dirty="0"/>
              <a:t>Espacio: </a:t>
            </a:r>
            <a:r>
              <a:rPr lang="es-ES" b="0" noProof="0" dirty="0"/>
              <a:t>Monitoreo de emisiones de CO2. </a:t>
            </a:r>
          </a:p>
          <a:p>
            <a:pPr algn="just"/>
            <a:r>
              <a:rPr lang="es-ES" noProof="0" dirty="0"/>
              <a:t>Visión nocturna: </a:t>
            </a:r>
            <a:r>
              <a:rPr lang="es-ES" b="0" dirty="0"/>
              <a:t>P</a:t>
            </a:r>
            <a:r>
              <a:rPr lang="es-ES" b="0" noProof="0" dirty="0" err="1"/>
              <a:t>ermiten</a:t>
            </a:r>
            <a:r>
              <a:rPr lang="es-ES" b="0" noProof="0" dirty="0"/>
              <a:t> la visión en la oscuridad, capturan la radiación emitida por objetos y seres vivos.</a:t>
            </a:r>
          </a:p>
          <a:p>
            <a:pPr algn="just"/>
            <a:r>
              <a:rPr lang="es-ES" b="1" noProof="0" dirty="0"/>
              <a:t>Agricultura: </a:t>
            </a:r>
            <a:r>
              <a:rPr lang="es-ES" b="0" noProof="0" dirty="0"/>
              <a:t>Identificación de zonas con estrés hídrico.</a:t>
            </a:r>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noProof="0" dirty="0"/>
              <a:t>Sistemas de adquisición de datos (</a:t>
            </a:r>
            <a:r>
              <a:rPr lang="es-MX" noProof="0" dirty="0" err="1"/>
              <a:t>DAQs</a:t>
            </a:r>
            <a:r>
              <a:rPr lang="es-MX" noProof="0" dirty="0"/>
              <a:t>)</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4</a:t>
            </a:fld>
            <a:endParaRPr lang="en-US" dirty="0"/>
          </a:p>
        </p:txBody>
      </p:sp>
      <p:grpSp>
        <p:nvGrpSpPr>
          <p:cNvPr id="22" name="Grupo 21">
            <a:extLst>
              <a:ext uri="{FF2B5EF4-FFF2-40B4-BE49-F238E27FC236}">
                <a16:creationId xmlns:a16="http://schemas.microsoft.com/office/drawing/2014/main" id="{DC5A3521-E634-74D3-FFEA-AD288F93FA1A}"/>
              </a:ext>
            </a:extLst>
          </p:cNvPr>
          <p:cNvGrpSpPr/>
          <p:nvPr/>
        </p:nvGrpSpPr>
        <p:grpSpPr>
          <a:xfrm>
            <a:off x="6282074" y="2148682"/>
            <a:ext cx="5501937" cy="3477418"/>
            <a:chOff x="6289521" y="1753394"/>
            <a:chExt cx="5501937" cy="3351211"/>
          </a:xfrm>
        </p:grpSpPr>
        <p:sp>
          <p:nvSpPr>
            <p:cNvPr id="9" name="Nube 8">
              <a:extLst>
                <a:ext uri="{FF2B5EF4-FFF2-40B4-BE49-F238E27FC236}">
                  <a16:creationId xmlns:a16="http://schemas.microsoft.com/office/drawing/2014/main" id="{DF24EC07-BD78-2BD5-9937-A8B4EF2BB472}"/>
                </a:ext>
              </a:extLst>
            </p:cNvPr>
            <p:cNvSpPr/>
            <p:nvPr/>
          </p:nvSpPr>
          <p:spPr>
            <a:xfrm>
              <a:off x="6289521" y="1753394"/>
              <a:ext cx="1527402" cy="1021645"/>
            </a:xfrm>
            <a:prstGeom prst="cloud">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2"/>
                  </a:solidFill>
                  <a:latin typeface="Aptos Serif" panose="02020604070405020304" pitchFamily="18" charset="0"/>
                  <a:cs typeface="Aptos Serif" panose="02020604070405020304" pitchFamily="18" charset="0"/>
                </a:rPr>
                <a:t>Fenómeno físico</a:t>
              </a:r>
            </a:p>
          </p:txBody>
        </p:sp>
        <p:cxnSp>
          <p:nvCxnSpPr>
            <p:cNvPr id="10" name="Conector recto de flecha 9">
              <a:extLst>
                <a:ext uri="{FF2B5EF4-FFF2-40B4-BE49-F238E27FC236}">
                  <a16:creationId xmlns:a16="http://schemas.microsoft.com/office/drawing/2014/main" id="{88770103-6109-384D-76FB-F0B383D8BE5C}"/>
                </a:ext>
              </a:extLst>
            </p:cNvPr>
            <p:cNvCxnSpPr>
              <a:cxnSpLocks/>
            </p:cNvCxnSpPr>
            <p:nvPr/>
          </p:nvCxnSpPr>
          <p:spPr>
            <a:xfrm>
              <a:off x="7815651" y="2292319"/>
              <a:ext cx="522094"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Rectángulo 10">
              <a:extLst>
                <a:ext uri="{FF2B5EF4-FFF2-40B4-BE49-F238E27FC236}">
                  <a16:creationId xmlns:a16="http://schemas.microsoft.com/office/drawing/2014/main" id="{AA78238C-E102-B992-94D7-031C0CFFAAC8}"/>
                </a:ext>
              </a:extLst>
            </p:cNvPr>
            <p:cNvSpPr/>
            <p:nvPr/>
          </p:nvSpPr>
          <p:spPr>
            <a:xfrm>
              <a:off x="8390522" y="1952383"/>
              <a:ext cx="1305233" cy="670371"/>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2"/>
                  </a:solidFill>
                  <a:latin typeface="Aptos Serif" panose="02020604070405020304" pitchFamily="18" charset="0"/>
                  <a:cs typeface="Aptos Serif" panose="02020604070405020304" pitchFamily="18" charset="0"/>
                </a:rPr>
                <a:t>Sensor</a:t>
              </a:r>
            </a:p>
          </p:txBody>
        </p:sp>
        <p:sp>
          <p:nvSpPr>
            <p:cNvPr id="12" name="Rectángulo 11">
              <a:extLst>
                <a:ext uri="{FF2B5EF4-FFF2-40B4-BE49-F238E27FC236}">
                  <a16:creationId xmlns:a16="http://schemas.microsoft.com/office/drawing/2014/main" id="{39399073-CBB6-8F77-0CE3-9B44E43D25FF}"/>
                </a:ext>
              </a:extLst>
            </p:cNvPr>
            <p:cNvSpPr/>
            <p:nvPr/>
          </p:nvSpPr>
          <p:spPr>
            <a:xfrm>
              <a:off x="10243041" y="1952383"/>
              <a:ext cx="1545130" cy="670371"/>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2"/>
                  </a:solidFill>
                  <a:latin typeface="Aptos Serif" panose="02020604070405020304" pitchFamily="18" charset="0"/>
                  <a:cs typeface="Aptos Serif" panose="02020604070405020304" pitchFamily="18" charset="0"/>
                </a:rPr>
                <a:t>Acondicionamiento de señal</a:t>
              </a:r>
            </a:p>
          </p:txBody>
        </p:sp>
        <p:sp>
          <p:nvSpPr>
            <p:cNvPr id="13" name="Rectángulo 12">
              <a:extLst>
                <a:ext uri="{FF2B5EF4-FFF2-40B4-BE49-F238E27FC236}">
                  <a16:creationId xmlns:a16="http://schemas.microsoft.com/office/drawing/2014/main" id="{174EA606-7F11-F85D-2522-63C89272D2E1}"/>
                </a:ext>
              </a:extLst>
            </p:cNvPr>
            <p:cNvSpPr/>
            <p:nvPr/>
          </p:nvSpPr>
          <p:spPr>
            <a:xfrm>
              <a:off x="10246328" y="3199752"/>
              <a:ext cx="1545130" cy="670371"/>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2"/>
                  </a:solidFill>
                  <a:latin typeface="Aptos Serif" panose="02020604070405020304" pitchFamily="18" charset="0"/>
                  <a:cs typeface="Aptos Serif" panose="02020604070405020304" pitchFamily="18" charset="0"/>
                </a:rPr>
                <a:t>Computadora</a:t>
              </a:r>
            </a:p>
          </p:txBody>
        </p:sp>
        <p:sp>
          <p:nvSpPr>
            <p:cNvPr id="14" name="Rectángulo 13">
              <a:extLst>
                <a:ext uri="{FF2B5EF4-FFF2-40B4-BE49-F238E27FC236}">
                  <a16:creationId xmlns:a16="http://schemas.microsoft.com/office/drawing/2014/main" id="{F12E6B94-72C9-5480-BAA5-C854779CAE80}"/>
                </a:ext>
              </a:extLst>
            </p:cNvPr>
            <p:cNvSpPr/>
            <p:nvPr/>
          </p:nvSpPr>
          <p:spPr>
            <a:xfrm>
              <a:off x="10362990" y="4434234"/>
              <a:ext cx="1305233" cy="670371"/>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2"/>
                  </a:solidFill>
                  <a:latin typeface="Aptos Serif" panose="02020604070405020304" pitchFamily="18" charset="0"/>
                  <a:cs typeface="Aptos Serif" panose="02020604070405020304" pitchFamily="18" charset="0"/>
                </a:rPr>
                <a:t>Software</a:t>
              </a:r>
            </a:p>
          </p:txBody>
        </p:sp>
        <p:sp>
          <p:nvSpPr>
            <p:cNvPr id="15" name="Rectángulo 14">
              <a:extLst>
                <a:ext uri="{FF2B5EF4-FFF2-40B4-BE49-F238E27FC236}">
                  <a16:creationId xmlns:a16="http://schemas.microsoft.com/office/drawing/2014/main" id="{723D69AB-E83A-2C90-FD76-75C933D114F5}"/>
                </a:ext>
              </a:extLst>
            </p:cNvPr>
            <p:cNvSpPr/>
            <p:nvPr/>
          </p:nvSpPr>
          <p:spPr>
            <a:xfrm>
              <a:off x="8506562" y="4430532"/>
              <a:ext cx="1304409" cy="670371"/>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2"/>
                  </a:solidFill>
                  <a:latin typeface="Aptos Serif" panose="02020604070405020304" pitchFamily="18" charset="0"/>
                  <a:cs typeface="Aptos Serif" panose="02020604070405020304" pitchFamily="18" charset="0"/>
                </a:rPr>
                <a:t>Resultados</a:t>
              </a:r>
            </a:p>
          </p:txBody>
        </p:sp>
        <p:cxnSp>
          <p:nvCxnSpPr>
            <p:cNvPr id="17" name="Conector recto de flecha 16">
              <a:extLst>
                <a:ext uri="{FF2B5EF4-FFF2-40B4-BE49-F238E27FC236}">
                  <a16:creationId xmlns:a16="http://schemas.microsoft.com/office/drawing/2014/main" id="{A6E31300-EB18-5089-A86C-D240C4BF9DAD}"/>
                </a:ext>
              </a:extLst>
            </p:cNvPr>
            <p:cNvCxnSpPr>
              <a:cxnSpLocks/>
            </p:cNvCxnSpPr>
            <p:nvPr/>
          </p:nvCxnSpPr>
          <p:spPr>
            <a:xfrm>
              <a:off x="9695755" y="2292318"/>
              <a:ext cx="522095"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7A0D0BEB-B3EC-F25D-08D8-E580F9B33FA3}"/>
                </a:ext>
              </a:extLst>
            </p:cNvPr>
            <p:cNvCxnSpPr>
              <a:cxnSpLocks/>
            </p:cNvCxnSpPr>
            <p:nvPr/>
          </p:nvCxnSpPr>
          <p:spPr>
            <a:xfrm rot="5400000">
              <a:off x="10748577" y="2890901"/>
              <a:ext cx="536297"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5762D603-D6F6-B9B2-C674-3D4E41451E1D}"/>
                </a:ext>
              </a:extLst>
            </p:cNvPr>
            <p:cNvCxnSpPr>
              <a:cxnSpLocks/>
            </p:cNvCxnSpPr>
            <p:nvPr/>
          </p:nvCxnSpPr>
          <p:spPr>
            <a:xfrm rot="5400000">
              <a:off x="10741621" y="4138271"/>
              <a:ext cx="536297"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8FDCC5B0-B9E6-F18B-7A6F-552410C888FF}"/>
                </a:ext>
              </a:extLst>
            </p:cNvPr>
            <p:cNvCxnSpPr>
              <a:cxnSpLocks/>
            </p:cNvCxnSpPr>
            <p:nvPr/>
          </p:nvCxnSpPr>
          <p:spPr>
            <a:xfrm flipH="1">
              <a:off x="9834683" y="4785267"/>
              <a:ext cx="521764"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92040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8" y="1592263"/>
            <a:ext cx="11376025" cy="4608512"/>
          </a:xfrm>
        </p:spPr>
        <p:txBody>
          <a:bodyPr/>
          <a:lstStyle/>
          <a:p>
            <a:pPr marL="0" indent="0" algn="just">
              <a:buNone/>
            </a:pPr>
            <a:r>
              <a:rPr lang="es-MX" noProof="0" dirty="0"/>
              <a:t>La radiación electromagnética es la emisión y transmisión de energía en forma de ondas electromagnéticas</a:t>
            </a:r>
            <a:r>
              <a:rPr lang="es-MX" b="0" noProof="0" dirty="0"/>
              <a:t>. El espectro electromagnético es una representación de los diversos tipos de radiación existentes, en él se definen los intervalos de longitudes de onda o frecuencia que cada una de ellas abarca.</a:t>
            </a:r>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noProof="0" dirty="0"/>
              <a:t>Radiación Electromagnética</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5</a:t>
            </a:fld>
            <a:endParaRPr lang="en-US" dirty="0"/>
          </a:p>
        </p:txBody>
      </p:sp>
      <p:pic>
        <p:nvPicPr>
          <p:cNvPr id="8" name="Picture 7" descr="A screenshot of a computer screen&#10;&#10;Description automatically generated">
            <a:extLst>
              <a:ext uri="{FF2B5EF4-FFF2-40B4-BE49-F238E27FC236}">
                <a16:creationId xmlns:a16="http://schemas.microsoft.com/office/drawing/2014/main" id="{A0C10A44-37EF-3772-601B-36ACBD2FBB51}"/>
              </a:ext>
            </a:extLst>
          </p:cNvPr>
          <p:cNvPicPr>
            <a:picLocks noChangeAspect="1"/>
          </p:cNvPicPr>
          <p:nvPr/>
        </p:nvPicPr>
        <p:blipFill>
          <a:blip r:embed="rId3"/>
          <a:stretch>
            <a:fillRect/>
          </a:stretch>
        </p:blipFill>
        <p:spPr>
          <a:xfrm>
            <a:off x="2584119" y="3115826"/>
            <a:ext cx="7023761" cy="3049389"/>
          </a:xfrm>
          <a:prstGeom prst="rect">
            <a:avLst/>
          </a:prstGeom>
        </p:spPr>
      </p:pic>
    </p:spTree>
    <p:extLst>
      <p:ext uri="{BB962C8B-B14F-4D97-AF65-F5344CB8AC3E}">
        <p14:creationId xmlns:p14="http://schemas.microsoft.com/office/powerpoint/2010/main" val="286582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8" y="1602095"/>
            <a:ext cx="11376025" cy="4608512"/>
          </a:xfrm>
        </p:spPr>
        <p:txBody>
          <a:bodyPr/>
          <a:lstStyle/>
          <a:p>
            <a:pPr marL="0" indent="0" algn="just">
              <a:buNone/>
            </a:pPr>
            <a:r>
              <a:rPr lang="es-MX" noProof="0" dirty="0"/>
              <a:t>La radiación infrarroja es un tipo de radiación electromagnética que se encuentra en el rango de 0.78µm - 1mm.</a:t>
            </a:r>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noProof="0" dirty="0"/>
              <a:t>Radiación infrarroja</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6</a:t>
            </a:fld>
            <a:endParaRPr lang="en-US" dirty="0"/>
          </a:p>
        </p:txBody>
      </p:sp>
      <p:graphicFrame>
        <p:nvGraphicFramePr>
          <p:cNvPr id="7" name="Table 6">
            <a:extLst>
              <a:ext uri="{FF2B5EF4-FFF2-40B4-BE49-F238E27FC236}">
                <a16:creationId xmlns:a16="http://schemas.microsoft.com/office/drawing/2014/main" id="{C9150012-98F7-EF49-9A10-F3B1008A9DEC}"/>
              </a:ext>
            </a:extLst>
          </p:cNvPr>
          <p:cNvGraphicFramePr>
            <a:graphicFrameLocks noGrp="1"/>
          </p:cNvGraphicFramePr>
          <p:nvPr>
            <p:extLst>
              <p:ext uri="{D42A27DB-BD31-4B8C-83A1-F6EECF244321}">
                <p14:modId xmlns:p14="http://schemas.microsoft.com/office/powerpoint/2010/main" val="1971700365"/>
              </p:ext>
            </p:extLst>
          </p:nvPr>
        </p:nvGraphicFramePr>
        <p:xfrm>
          <a:off x="2032000" y="2708128"/>
          <a:ext cx="8128000" cy="2966720"/>
        </p:xfrm>
        <a:graphic>
          <a:graphicData uri="http://schemas.openxmlformats.org/drawingml/2006/table">
            <a:tbl>
              <a:tblPr firstRow="1" bandRow="1">
                <a:tableStyleId>{8EC20E35-A176-4012-BC5E-935CFFF8708E}</a:tableStyleId>
              </a:tblPr>
              <a:tblGrid>
                <a:gridCol w="4064000">
                  <a:extLst>
                    <a:ext uri="{9D8B030D-6E8A-4147-A177-3AD203B41FA5}">
                      <a16:colId xmlns:a16="http://schemas.microsoft.com/office/drawing/2014/main" val="2035373421"/>
                    </a:ext>
                  </a:extLst>
                </a:gridCol>
                <a:gridCol w="4064000">
                  <a:extLst>
                    <a:ext uri="{9D8B030D-6E8A-4147-A177-3AD203B41FA5}">
                      <a16:colId xmlns:a16="http://schemas.microsoft.com/office/drawing/2014/main" val="972526632"/>
                    </a:ext>
                  </a:extLst>
                </a:gridCol>
              </a:tblGrid>
              <a:tr h="370840">
                <a:tc>
                  <a:txBody>
                    <a:bodyPr/>
                    <a:lstStyle/>
                    <a:p>
                      <a:r>
                        <a:rPr lang="es-MX" noProof="0" dirty="0"/>
                        <a:t>Región</a:t>
                      </a:r>
                    </a:p>
                  </a:txBody>
                  <a:tcPr/>
                </a:tc>
                <a:tc>
                  <a:txBody>
                    <a:bodyPr/>
                    <a:lstStyle/>
                    <a:p>
                      <a:r>
                        <a:rPr lang="es-MX" noProof="0" dirty="0"/>
                        <a:t>Rango de frecuencia (µm)</a:t>
                      </a:r>
                    </a:p>
                  </a:txBody>
                  <a:tcPr/>
                </a:tc>
                <a:extLst>
                  <a:ext uri="{0D108BD9-81ED-4DB2-BD59-A6C34878D82A}">
                    <a16:rowId xmlns:a16="http://schemas.microsoft.com/office/drawing/2014/main" val="3273325328"/>
                  </a:ext>
                </a:extLst>
              </a:tr>
              <a:tr h="370840">
                <a:tc>
                  <a:txBody>
                    <a:bodyPr/>
                    <a:lstStyle/>
                    <a:p>
                      <a:r>
                        <a:rPr lang="es-MX" noProof="0" dirty="0" err="1"/>
                        <a:t>Near</a:t>
                      </a:r>
                      <a:r>
                        <a:rPr lang="es-MX" noProof="0" dirty="0"/>
                        <a:t> </a:t>
                      </a:r>
                      <a:r>
                        <a:rPr lang="es-MX" noProof="0" dirty="0" err="1"/>
                        <a:t>infrared</a:t>
                      </a:r>
                      <a:r>
                        <a:rPr lang="es-MX" noProof="0" dirty="0"/>
                        <a:t> (NIR)</a:t>
                      </a:r>
                    </a:p>
                  </a:txBody>
                  <a:tcPr/>
                </a:tc>
                <a:tc>
                  <a:txBody>
                    <a:bodyPr/>
                    <a:lstStyle/>
                    <a:p>
                      <a:r>
                        <a:rPr lang="es-MX" noProof="0" dirty="0"/>
                        <a:t>0.78 – 1</a:t>
                      </a:r>
                    </a:p>
                  </a:txBody>
                  <a:tcPr/>
                </a:tc>
                <a:extLst>
                  <a:ext uri="{0D108BD9-81ED-4DB2-BD59-A6C34878D82A}">
                    <a16:rowId xmlns:a16="http://schemas.microsoft.com/office/drawing/2014/main" val="4180932895"/>
                  </a:ext>
                </a:extLst>
              </a:tr>
              <a:tr h="370840">
                <a:tc>
                  <a:txBody>
                    <a:bodyPr/>
                    <a:lstStyle/>
                    <a:p>
                      <a:r>
                        <a:rPr lang="es-MX" noProof="0" dirty="0"/>
                        <a:t>Short </a:t>
                      </a:r>
                      <a:r>
                        <a:rPr lang="es-MX" noProof="0" dirty="0" err="1"/>
                        <a:t>wavelength</a:t>
                      </a:r>
                      <a:r>
                        <a:rPr lang="es-MX" noProof="0" dirty="0"/>
                        <a:t> IR (SWIR</a:t>
                      </a:r>
                    </a:p>
                  </a:txBody>
                  <a:tcPr/>
                </a:tc>
                <a:tc>
                  <a:txBody>
                    <a:bodyPr/>
                    <a:lstStyle/>
                    <a:p>
                      <a:r>
                        <a:rPr lang="es-MX" noProof="0" dirty="0"/>
                        <a:t>1 – 3</a:t>
                      </a:r>
                    </a:p>
                  </a:txBody>
                  <a:tcPr/>
                </a:tc>
                <a:extLst>
                  <a:ext uri="{0D108BD9-81ED-4DB2-BD59-A6C34878D82A}">
                    <a16:rowId xmlns:a16="http://schemas.microsoft.com/office/drawing/2014/main" val="86886483"/>
                  </a:ext>
                </a:extLst>
              </a:tr>
              <a:tr h="370840">
                <a:tc>
                  <a:txBody>
                    <a:bodyPr/>
                    <a:lstStyle/>
                    <a:p>
                      <a:r>
                        <a:rPr lang="es-MX" noProof="0" dirty="0"/>
                        <a:t>Medium </a:t>
                      </a:r>
                      <a:r>
                        <a:rPr lang="es-MX" noProof="0" dirty="0" err="1"/>
                        <a:t>wavelength</a:t>
                      </a:r>
                      <a:r>
                        <a:rPr lang="es-MX" noProof="0" dirty="0"/>
                        <a:t> IR (MWIR)</a:t>
                      </a:r>
                    </a:p>
                  </a:txBody>
                  <a:tcPr/>
                </a:tc>
                <a:tc>
                  <a:txBody>
                    <a:bodyPr/>
                    <a:lstStyle/>
                    <a:p>
                      <a:r>
                        <a:rPr lang="es-MX" noProof="0" dirty="0"/>
                        <a:t>3 – 6</a:t>
                      </a:r>
                    </a:p>
                  </a:txBody>
                  <a:tcPr/>
                </a:tc>
                <a:extLst>
                  <a:ext uri="{0D108BD9-81ED-4DB2-BD59-A6C34878D82A}">
                    <a16:rowId xmlns:a16="http://schemas.microsoft.com/office/drawing/2014/main" val="1067053070"/>
                  </a:ext>
                </a:extLst>
              </a:tr>
              <a:tr h="370840">
                <a:tc>
                  <a:txBody>
                    <a:bodyPr/>
                    <a:lstStyle/>
                    <a:p>
                      <a:r>
                        <a:rPr lang="es-MX" noProof="0" dirty="0"/>
                        <a:t>Long </a:t>
                      </a:r>
                      <a:r>
                        <a:rPr lang="es-MX" noProof="0" dirty="0" err="1"/>
                        <a:t>wavelength</a:t>
                      </a:r>
                      <a:r>
                        <a:rPr lang="es-MX" noProof="0" dirty="0"/>
                        <a:t> IR (LWIR)</a:t>
                      </a:r>
                    </a:p>
                  </a:txBody>
                  <a:tcPr/>
                </a:tc>
                <a:tc>
                  <a:txBody>
                    <a:bodyPr/>
                    <a:lstStyle/>
                    <a:p>
                      <a:r>
                        <a:rPr lang="es-MX" noProof="0" dirty="0"/>
                        <a:t>6 – 15</a:t>
                      </a:r>
                    </a:p>
                  </a:txBody>
                  <a:tcPr/>
                </a:tc>
                <a:extLst>
                  <a:ext uri="{0D108BD9-81ED-4DB2-BD59-A6C34878D82A}">
                    <a16:rowId xmlns:a16="http://schemas.microsoft.com/office/drawing/2014/main" val="795986900"/>
                  </a:ext>
                </a:extLst>
              </a:tr>
              <a:tr h="370840">
                <a:tc>
                  <a:txBody>
                    <a:bodyPr/>
                    <a:lstStyle/>
                    <a:p>
                      <a:r>
                        <a:rPr lang="es-MX" noProof="0" dirty="0" err="1"/>
                        <a:t>Very</a:t>
                      </a:r>
                      <a:r>
                        <a:rPr lang="es-MX" noProof="0" dirty="0"/>
                        <a:t> </a:t>
                      </a:r>
                      <a:r>
                        <a:rPr lang="es-MX" noProof="0" dirty="0" err="1"/>
                        <a:t>long</a:t>
                      </a:r>
                      <a:r>
                        <a:rPr lang="es-MX" noProof="0" dirty="0"/>
                        <a:t> </a:t>
                      </a:r>
                      <a:r>
                        <a:rPr lang="es-MX" noProof="0" dirty="0" err="1"/>
                        <a:t>wavelength</a:t>
                      </a:r>
                      <a:r>
                        <a:rPr lang="es-MX" noProof="0" dirty="0"/>
                        <a:t> IR (VLWIR)</a:t>
                      </a:r>
                    </a:p>
                  </a:txBody>
                  <a:tcPr/>
                </a:tc>
                <a:tc>
                  <a:txBody>
                    <a:bodyPr/>
                    <a:lstStyle/>
                    <a:p>
                      <a:r>
                        <a:rPr lang="es-MX" noProof="0" dirty="0"/>
                        <a:t>15 – 30</a:t>
                      </a:r>
                    </a:p>
                  </a:txBody>
                  <a:tcPr/>
                </a:tc>
                <a:extLst>
                  <a:ext uri="{0D108BD9-81ED-4DB2-BD59-A6C34878D82A}">
                    <a16:rowId xmlns:a16="http://schemas.microsoft.com/office/drawing/2014/main" val="3652570872"/>
                  </a:ext>
                </a:extLst>
              </a:tr>
              <a:tr h="370840">
                <a:tc>
                  <a:txBody>
                    <a:bodyPr/>
                    <a:lstStyle/>
                    <a:p>
                      <a:r>
                        <a:rPr lang="es-MX" noProof="0" dirty="0"/>
                        <a:t>Far </a:t>
                      </a:r>
                      <a:r>
                        <a:rPr lang="es-MX" noProof="0" dirty="0" err="1"/>
                        <a:t>infrared</a:t>
                      </a:r>
                      <a:r>
                        <a:rPr lang="es-MX" noProof="0" dirty="0"/>
                        <a:t> (FIR)</a:t>
                      </a:r>
                    </a:p>
                  </a:txBody>
                  <a:tcPr/>
                </a:tc>
                <a:tc>
                  <a:txBody>
                    <a:bodyPr/>
                    <a:lstStyle/>
                    <a:p>
                      <a:r>
                        <a:rPr lang="es-MX" noProof="0" dirty="0"/>
                        <a:t>30 – 100</a:t>
                      </a:r>
                    </a:p>
                  </a:txBody>
                  <a:tcPr/>
                </a:tc>
                <a:extLst>
                  <a:ext uri="{0D108BD9-81ED-4DB2-BD59-A6C34878D82A}">
                    <a16:rowId xmlns:a16="http://schemas.microsoft.com/office/drawing/2014/main" val="1098733844"/>
                  </a:ext>
                </a:extLst>
              </a:tr>
              <a:tr h="370840">
                <a:tc>
                  <a:txBody>
                    <a:bodyPr/>
                    <a:lstStyle/>
                    <a:p>
                      <a:r>
                        <a:rPr lang="es-MX" noProof="0" dirty="0" err="1"/>
                        <a:t>Submillimeter</a:t>
                      </a:r>
                      <a:r>
                        <a:rPr lang="es-MX" noProof="0" dirty="0"/>
                        <a:t> (</a:t>
                      </a:r>
                      <a:r>
                        <a:rPr lang="es-MX" noProof="0" dirty="0" err="1"/>
                        <a:t>SubMM</a:t>
                      </a:r>
                      <a:r>
                        <a:rPr lang="es-MX" noProof="0" dirty="0"/>
                        <a:t>)</a:t>
                      </a:r>
                    </a:p>
                  </a:txBody>
                  <a:tcPr/>
                </a:tc>
                <a:tc>
                  <a:txBody>
                    <a:bodyPr/>
                    <a:lstStyle/>
                    <a:p>
                      <a:r>
                        <a:rPr lang="es-MX" noProof="0" dirty="0"/>
                        <a:t>100 - 1000</a:t>
                      </a:r>
                    </a:p>
                  </a:txBody>
                  <a:tcPr/>
                </a:tc>
                <a:extLst>
                  <a:ext uri="{0D108BD9-81ED-4DB2-BD59-A6C34878D82A}">
                    <a16:rowId xmlns:a16="http://schemas.microsoft.com/office/drawing/2014/main" val="1091310701"/>
                  </a:ext>
                </a:extLst>
              </a:tr>
            </a:tbl>
          </a:graphicData>
        </a:graphic>
      </p:graphicFrame>
    </p:spTree>
    <p:extLst>
      <p:ext uri="{BB962C8B-B14F-4D97-AF65-F5344CB8AC3E}">
        <p14:creationId xmlns:p14="http://schemas.microsoft.com/office/powerpoint/2010/main" val="3586682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8" y="1592263"/>
            <a:ext cx="11380811" cy="4608512"/>
          </a:xfrm>
        </p:spPr>
        <p:txBody>
          <a:bodyPr/>
          <a:lstStyle/>
          <a:p>
            <a:pPr marL="0" indent="0" algn="just">
              <a:buNone/>
            </a:pPr>
            <a:r>
              <a:rPr lang="es-ES" dirty="0"/>
              <a:t>U</a:t>
            </a:r>
            <a:r>
              <a:rPr lang="es-ES" noProof="0" dirty="0"/>
              <a:t>n detector infrarrojo es un dispositivo capaz de absorber parte de la energía infrarroja radiada hacia él, provocando una variación en alguna de sus propiedades eléctricas [13].</a:t>
            </a:r>
          </a:p>
          <a:p>
            <a:pPr marL="0" indent="0" algn="just">
              <a:buNone/>
            </a:pPr>
            <a:endParaRPr lang="es-ES" noProof="0" dirty="0"/>
          </a:p>
          <a:p>
            <a:pPr marL="0" indent="0" algn="just">
              <a:buNone/>
            </a:pPr>
            <a:r>
              <a:rPr lang="es-ES" b="0" noProof="0" dirty="0"/>
              <a:t>Podemos pensar en un detector infrarrojo como un transductor, el cual convierte un tipo de señal en otra; el detector infrarrojo convierte la radiación infrarroja incidente en una señal eléctrica [8].</a:t>
            </a:r>
          </a:p>
          <a:p>
            <a:pPr marL="0" indent="0" algn="just">
              <a:buNone/>
            </a:pPr>
            <a:endParaRPr lang="es-ES" b="0" dirty="0"/>
          </a:p>
          <a:p>
            <a:pPr marL="0" indent="0" algn="just">
              <a:buNone/>
            </a:pPr>
            <a:r>
              <a:rPr lang="es-ES" b="0" noProof="0" dirty="0"/>
              <a:t>Los detectores infrarrojos se pueden clasificar en dos categorías: </a:t>
            </a:r>
          </a:p>
          <a:p>
            <a:pPr algn="just"/>
            <a:r>
              <a:rPr lang="es-ES" b="0" noProof="0" dirty="0"/>
              <a:t>Detectores de fotones (interacción de fotones-electrones).</a:t>
            </a:r>
          </a:p>
          <a:p>
            <a:pPr algn="just"/>
            <a:r>
              <a:rPr lang="es-ES" b="0" dirty="0"/>
              <a:t>D</a:t>
            </a:r>
            <a:r>
              <a:rPr lang="es-ES" b="0" noProof="0" dirty="0" err="1"/>
              <a:t>etectores</a:t>
            </a:r>
            <a:r>
              <a:rPr lang="es-ES" b="0" noProof="0" dirty="0"/>
              <a:t> térmicos (</a:t>
            </a:r>
            <a:r>
              <a:rPr lang="es-ES" b="0" dirty="0"/>
              <a:t>cambio de temperatura</a:t>
            </a:r>
            <a:r>
              <a:rPr lang="es-ES" b="0" noProof="0" dirty="0"/>
              <a:t>).</a:t>
            </a:r>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noProof="0" dirty="0"/>
              <a:t>Sensores de radiación infrarroja</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7</a:t>
            </a:fld>
            <a:endParaRPr lang="en-US" dirty="0"/>
          </a:p>
        </p:txBody>
      </p:sp>
    </p:spTree>
    <p:extLst>
      <p:ext uri="{BB962C8B-B14F-4D97-AF65-F5344CB8AC3E}">
        <p14:creationId xmlns:p14="http://schemas.microsoft.com/office/powerpoint/2010/main" val="4070653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8" y="1592263"/>
            <a:ext cx="11380811" cy="4608512"/>
          </a:xfrm>
        </p:spPr>
        <p:txBody>
          <a:bodyPr>
            <a:normAutofit/>
          </a:bodyPr>
          <a:lstStyle/>
          <a:p>
            <a:pPr algn="just"/>
            <a:r>
              <a:rPr lang="es-ES" noProof="0" dirty="0"/>
              <a:t>Visión nocturna: </a:t>
            </a:r>
            <a:r>
              <a:rPr lang="es-ES" b="0" noProof="0" dirty="0"/>
              <a:t>Las cámaras de visión nocturna trabajan en el espectro infrarrojo para permitir la visión en la oscuridad, estas capturan la radiación térmica emitida por objetos y seres vivos.</a:t>
            </a:r>
          </a:p>
          <a:p>
            <a:pPr algn="just"/>
            <a:r>
              <a:rPr lang="es-ES" noProof="0" dirty="0"/>
              <a:t>Medicina: </a:t>
            </a:r>
            <a:r>
              <a:rPr lang="es-ES" b="0" noProof="0" dirty="0"/>
              <a:t>Diagnóstico de cáncer y diabetes en el cuerpo humano.</a:t>
            </a:r>
          </a:p>
          <a:p>
            <a:pPr algn="just"/>
            <a:r>
              <a:rPr lang="es-ES" noProof="0" dirty="0"/>
              <a:t>Industria: </a:t>
            </a:r>
            <a:r>
              <a:rPr lang="es-ES" b="0" noProof="0" dirty="0"/>
              <a:t>Inspección del estado de equipos eléctricos y mecánicos.</a:t>
            </a:r>
          </a:p>
          <a:p>
            <a:pPr algn="just"/>
            <a:r>
              <a:rPr lang="es-ES" noProof="0" dirty="0"/>
              <a:t>Ambientales: </a:t>
            </a:r>
            <a:r>
              <a:rPr lang="es-ES" b="0" noProof="0" dirty="0"/>
              <a:t>Medición de la concentración de diversos gases contaminantes en la atmósfera.</a:t>
            </a:r>
          </a:p>
          <a:p>
            <a:pPr algn="just"/>
            <a:r>
              <a:rPr lang="es-ES" noProof="0" dirty="0"/>
              <a:t>Agricultura: </a:t>
            </a:r>
            <a:r>
              <a:rPr lang="es-ES" b="0" noProof="0" dirty="0"/>
              <a:t>Monitoreo del estado de los cultivos y la salud de las plantas, la humedad del suelo y la presencia de plagas o enfermedades.</a:t>
            </a:r>
          </a:p>
          <a:p>
            <a:pPr algn="just"/>
            <a:r>
              <a:rPr lang="es-ES" noProof="0" dirty="0"/>
              <a:t>Espectroscopía: </a:t>
            </a:r>
            <a:r>
              <a:rPr lang="es-ES" b="0" noProof="0" dirty="0"/>
              <a:t>Usada en química y biología para identificar y analizar estructuras moleculares de sustancias.</a:t>
            </a:r>
            <a:endParaRPr lang="es-MX"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noProof="0" dirty="0"/>
              <a:t>Aplicaciones de la radiación infrarroja</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8</a:t>
            </a:fld>
            <a:endParaRPr lang="en-US" dirty="0"/>
          </a:p>
        </p:txBody>
      </p:sp>
    </p:spTree>
    <p:extLst>
      <p:ext uri="{BB962C8B-B14F-4D97-AF65-F5344CB8AC3E}">
        <p14:creationId xmlns:p14="http://schemas.microsoft.com/office/powerpoint/2010/main" val="2467772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a:xfrm>
            <a:off x="407988" y="373593"/>
            <a:ext cx="11376025" cy="1065742"/>
          </a:xfrm>
        </p:spPr>
        <p:txBody>
          <a:bodyPr anchor="t">
            <a:normAutofit/>
          </a:bodyPr>
          <a:lstStyle/>
          <a:p>
            <a:r>
              <a:rPr lang="es-MX" noProof="0" dirty="0"/>
              <a:t>¿Qué son los </a:t>
            </a:r>
            <a:r>
              <a:rPr lang="es-MX" noProof="0" dirty="0" err="1"/>
              <a:t>microbolómetros</a:t>
            </a:r>
            <a:r>
              <a:rPr lang="es-MX" dirty="0"/>
              <a:t>?</a:t>
            </a:r>
            <a:endParaRPr lang="es-MX" noProof="0" dirty="0"/>
          </a:p>
        </p:txBody>
      </p:sp>
      <p:pic>
        <p:nvPicPr>
          <p:cNvPr id="9" name="Imagen 8" descr="Imagen en blanco y negro&#10;&#10;Descripción generada automáticamente con confianza media">
            <a:extLst>
              <a:ext uri="{FF2B5EF4-FFF2-40B4-BE49-F238E27FC236}">
                <a16:creationId xmlns:a16="http://schemas.microsoft.com/office/drawing/2014/main" id="{5BBC1B3F-2881-3CF1-53D0-D656BCE6D5C1}"/>
              </a:ext>
            </a:extLst>
          </p:cNvPr>
          <p:cNvPicPr>
            <a:picLocks noChangeAspect="1"/>
          </p:cNvPicPr>
          <p:nvPr/>
        </p:nvPicPr>
        <p:blipFill>
          <a:blip r:embed="rId2"/>
          <a:stretch>
            <a:fillRect/>
          </a:stretch>
        </p:blipFill>
        <p:spPr>
          <a:xfrm>
            <a:off x="677148" y="1592264"/>
            <a:ext cx="5078252" cy="4608512"/>
          </a:xfrm>
          <a:prstGeom prst="rect">
            <a:avLst/>
          </a:prstGeom>
          <a:noFill/>
        </p:spPr>
      </p:pic>
      <p:sp>
        <p:nvSpPr>
          <p:cNvPr id="2" name="Content Placeholder 1">
            <a:extLst>
              <a:ext uri="{FF2B5EF4-FFF2-40B4-BE49-F238E27FC236}">
                <a16:creationId xmlns:a16="http://schemas.microsoft.com/office/drawing/2014/main" id="{0B392290-90D7-DBFD-BB03-5DEBDBBD27C4}"/>
              </a:ext>
            </a:extLst>
          </p:cNvPr>
          <p:cNvSpPr>
            <a:spLocks noGrp="1"/>
          </p:cNvSpPr>
          <p:nvPr>
            <p:ph sz="half" idx="2"/>
          </p:nvPr>
        </p:nvSpPr>
        <p:spPr>
          <a:xfrm>
            <a:off x="6172199" y="1592264"/>
            <a:ext cx="5611813" cy="4608511"/>
          </a:xfrm>
        </p:spPr>
        <p:txBody>
          <a:bodyPr>
            <a:normAutofit/>
          </a:bodyPr>
          <a:lstStyle/>
          <a:p>
            <a:pPr marL="0" indent="0">
              <a:buNone/>
            </a:pPr>
            <a:r>
              <a:rPr lang="es-ES" noProof="0" dirty="0"/>
              <a:t>Los </a:t>
            </a:r>
            <a:r>
              <a:rPr lang="es-ES" noProof="0" dirty="0" err="1"/>
              <a:t>microbolómetros</a:t>
            </a:r>
            <a:r>
              <a:rPr lang="es-ES" noProof="0" dirty="0"/>
              <a:t> son dispositivos que detectan la radiación infrarroja mediante el cambio en la resistencia eléctrica de un material al variar su temperatura. Conforme el material absorbe calor, su temperatura aumenta y su resistencia se modifica.</a:t>
            </a:r>
          </a:p>
          <a:p>
            <a:pPr marL="0" indent="0">
              <a:buNone/>
            </a:pPr>
            <a:endParaRPr lang="es-ES" noProof="0" dirty="0"/>
          </a:p>
          <a:p>
            <a:pPr marL="0" indent="0">
              <a:buNone/>
            </a:pPr>
            <a:r>
              <a:rPr lang="es-ES" b="0" dirty="0"/>
              <a:t>Los detectores de este tipo ofrecen alta resolución y sensibilidad, distinguiendo mínimas variaciones de temperatura sin necesidad de enfriamiento externo, lo que los hace portátiles y fáciles de operar</a:t>
            </a:r>
            <a:r>
              <a:rPr lang="en-US" b="0" dirty="0"/>
              <a:t> [20]</a:t>
            </a:r>
            <a:r>
              <a:rPr lang="es-ES" b="0" dirty="0"/>
              <a:t>.</a:t>
            </a:r>
            <a:endParaRPr lang="es-MX" b="0" noProof="0" dirty="0"/>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a:xfrm>
            <a:off x="8101915" y="6424993"/>
            <a:ext cx="1773923" cy="365125"/>
          </a:xfrm>
        </p:spPr>
        <p:txBody>
          <a:bodyPr anchor="ctr">
            <a:normAutofit/>
          </a:bodyPr>
          <a:lstStyle/>
          <a:p>
            <a:pPr>
              <a:spcAft>
                <a:spcPts val="600"/>
              </a:spcAft>
            </a:pPr>
            <a:r>
              <a:rPr lang="en-US"/>
              <a:t>23 de Septiembre de 2024</a:t>
            </a:r>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a:xfrm>
            <a:off x="835152" y="6424993"/>
            <a:ext cx="6190488" cy="365125"/>
          </a:xfrm>
        </p:spPr>
        <p:txBody>
          <a:bodyPr anchor="ctr">
            <a:normAutofit/>
          </a:bodyPr>
          <a:lstStyle/>
          <a:p>
            <a:pPr>
              <a:spcAft>
                <a:spcPts val="600"/>
              </a:spcAft>
            </a:pPr>
            <a:r>
              <a:rPr lang="es-ES"/>
              <a:t>Julisa Verdejo Palacios | Defensa de tesis de maestría</a:t>
            </a:r>
            <a:endParaRPr lang="en-US"/>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a:xfrm>
            <a:off x="11107546" y="6424993"/>
            <a:ext cx="681254" cy="365125"/>
          </a:xfrm>
        </p:spPr>
        <p:txBody>
          <a:bodyPr anchor="ctr">
            <a:normAutofit/>
          </a:bodyPr>
          <a:lstStyle/>
          <a:p>
            <a:pPr>
              <a:spcAft>
                <a:spcPts val="600"/>
              </a:spcAft>
            </a:pPr>
            <a:fld id="{36B5EA5A-BC32-A742-B11B-8E7414D5B535}" type="slidenum">
              <a:rPr lang="en-US" smtClean="0"/>
              <a:pPr>
                <a:spcAft>
                  <a:spcPts val="600"/>
                </a:spcAft>
              </a:pPr>
              <a:t>9</a:t>
            </a:fld>
            <a:endParaRPr lang="en-US"/>
          </a:p>
        </p:txBody>
      </p:sp>
    </p:spTree>
    <p:extLst>
      <p:ext uri="{BB962C8B-B14F-4D97-AF65-F5344CB8AC3E}">
        <p14:creationId xmlns:p14="http://schemas.microsoft.com/office/powerpoint/2010/main" val="4279977205"/>
      </p:ext>
    </p:extLst>
  </p:cSld>
  <p:clrMapOvr>
    <a:masterClrMapping/>
  </p:clrMapOvr>
</p:sld>
</file>

<file path=ppt/theme/theme1.xml><?xml version="1.0" encoding="utf-8"?>
<a:theme xmlns:a="http://schemas.openxmlformats.org/drawingml/2006/main" name="Office Theme">
  <a:themeElements>
    <a:clrScheme name="Custom 17">
      <a:dk1>
        <a:srgbClr val="0033A0"/>
      </a:dk1>
      <a:lt1>
        <a:srgbClr val="FFFFFF"/>
      </a:lt1>
      <a:dk2>
        <a:srgbClr val="2F2F2F"/>
      </a:dk2>
      <a:lt2>
        <a:srgbClr val="F8F8F8"/>
      </a:lt2>
      <a:accent1>
        <a:srgbClr val="0033A0"/>
      </a:accent1>
      <a:accent2>
        <a:srgbClr val="61C4D3"/>
      </a:accent2>
      <a:accent3>
        <a:srgbClr val="E15E32"/>
      </a:accent3>
      <a:accent4>
        <a:srgbClr val="BEBECB"/>
      </a:accent4>
      <a:accent5>
        <a:srgbClr val="6E2466"/>
      </a:accent5>
      <a:accent6>
        <a:srgbClr val="1C446A"/>
      </a:accent6>
      <a:hlink>
        <a:srgbClr val="6D2466"/>
      </a:hlink>
      <a:folHlink>
        <a:srgbClr val="61C4D3"/>
      </a:folHlink>
    </a:clrScheme>
    <a:fontScheme name="CER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dirty="0" smtClean="0"/>
        </a:defPPr>
      </a:lstStyle>
    </a:txDef>
  </a:objectDefaults>
  <a:extraClrSchemeLst/>
  <a:extLst>
    <a:ext uri="{05A4C25C-085E-4340-85A3-A5531E510DB2}">
      <thm15:themeFamily xmlns:thm15="http://schemas.microsoft.com/office/thememl/2012/main" name="CERN Corporate_16x9 PPT_v2024.pptx" id="{CF085BE9-E13D-8249-B4F3-B15893DF5078}" vid="{8DC4A9CA-60BF-5142-B3E7-A933F0F95F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CERN Corporate_16x9 PPT_v2024</Template>
  <TotalTime>984</TotalTime>
  <Words>2958</Words>
  <Application>Microsoft Office PowerPoint</Application>
  <PresentationFormat>Panorámica</PresentationFormat>
  <Paragraphs>310</Paragraphs>
  <Slides>37</Slides>
  <Notes>14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37</vt:i4>
      </vt:variant>
    </vt:vector>
  </HeadingPairs>
  <TitlesOfParts>
    <vt:vector size="42" baseType="lpstr">
      <vt:lpstr>Aptos Serif</vt:lpstr>
      <vt:lpstr>Arial</vt:lpstr>
      <vt:lpstr>Calibri</vt:lpstr>
      <vt:lpstr>Cambria Math</vt:lpstr>
      <vt:lpstr>Office Theme</vt:lpstr>
      <vt:lpstr>Diseño y caracterización del sistema de instrumentación para un arreglo de microbolómetros</vt:lpstr>
      <vt:lpstr>Índice</vt:lpstr>
      <vt:lpstr>Introducción</vt:lpstr>
      <vt:lpstr>Sistemas de adquisición de datos (DAQs)</vt:lpstr>
      <vt:lpstr>Radiación Electromagnética</vt:lpstr>
      <vt:lpstr>Radiación infrarroja</vt:lpstr>
      <vt:lpstr>Sensores de radiación infrarroja</vt:lpstr>
      <vt:lpstr>Aplicaciones de la radiación infrarroja</vt:lpstr>
      <vt:lpstr>¿Qué son los microbolómetros?</vt:lpstr>
      <vt:lpstr>Objetivos</vt:lpstr>
      <vt:lpstr>Objetivos</vt:lpstr>
      <vt:lpstr>Microbolómetros: especificaciones</vt:lpstr>
      <vt:lpstr>Representación como circuito eléctrico.</vt:lpstr>
      <vt:lpstr>Diseño de un arreglo de microbolómetros</vt:lpstr>
      <vt:lpstr>Circuitos de lectura: Divisor resistivo</vt:lpstr>
      <vt:lpstr>Circuitos de lectura: Puente de Wheatstone</vt:lpstr>
      <vt:lpstr>Circuitos de lectura: BCDI (Bolometer Current Direct Injection)</vt:lpstr>
      <vt:lpstr>Circuitos de lectura: CTIA (Capacitive Trans-Impedance Amplifier)</vt:lpstr>
      <vt:lpstr>Circuitos de lectura: WBDA (Wheatstone Bridge Differential Amplifier)</vt:lpstr>
      <vt:lpstr>Circuitos de lectura: CCBDI (Constant Current Buffered Direct Injection)</vt:lpstr>
      <vt:lpstr>Circuitos de lectura: Comparativa</vt:lpstr>
      <vt:lpstr>Generación de imágenes infrarrojas con microbolómetros</vt:lpstr>
      <vt:lpstr>Máquinas de estado finito (FSM)</vt:lpstr>
      <vt:lpstr>Definición de FSM </vt:lpstr>
      <vt:lpstr>Estructura y tipos de FSM</vt:lpstr>
      <vt:lpstr>Representación de FSM</vt:lpstr>
      <vt:lpstr>Diagrama de estados abstracto</vt:lpstr>
      <vt:lpstr>Diagrama ASM (diagrama de máquina de estados algorítmica)</vt:lpstr>
      <vt:lpstr>ADCs y DACs</vt:lpstr>
      <vt:lpstr>Protocolo UART</vt:lpstr>
      <vt:lpstr>Diseño de firmware</vt:lpstr>
      <vt:lpstr>Protocolo UART</vt:lpstr>
      <vt:lpstr>Protocolo SPI</vt:lpstr>
      <vt:lpstr>Diseño de PCB</vt:lpstr>
      <vt:lpstr>Resultados</vt:lpstr>
      <vt:lpstr>Conclusiones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Ciro F. Bermudez Marquez</dc:creator>
  <cp:lastModifiedBy>Julisa Verdejo Palacios</cp:lastModifiedBy>
  <cp:revision>109</cp:revision>
  <dcterms:created xsi:type="dcterms:W3CDTF">2024-09-06T09:12:32Z</dcterms:created>
  <dcterms:modified xsi:type="dcterms:W3CDTF">2024-09-19T14:55:58Z</dcterms:modified>
</cp:coreProperties>
</file>