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6" r:id="rId2"/>
    <p:sldId id="305" r:id="rId3"/>
    <p:sldId id="308" r:id="rId4"/>
    <p:sldId id="299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00" r:id="rId14"/>
    <p:sldId id="307" r:id="rId15"/>
    <p:sldId id="301" r:id="rId16"/>
    <p:sldId id="306" r:id="rId17"/>
    <p:sldId id="302" r:id="rId18"/>
    <p:sldId id="304" r:id="rId19"/>
    <p:sldId id="310" r:id="rId20"/>
    <p:sldId id="309" r:id="rId21"/>
    <p:sldId id="311" r:id="rId22"/>
    <p:sldId id="312" r:id="rId23"/>
    <p:sldId id="316" r:id="rId24"/>
    <p:sldId id="313" r:id="rId25"/>
    <p:sldId id="314" r:id="rId26"/>
    <p:sldId id="317" r:id="rId27"/>
    <p:sldId id="318" r:id="rId28"/>
    <p:sldId id="288" r:id="rId29"/>
    <p:sldId id="303" r:id="rId30"/>
    <p:sldId id="31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Godinho" initials="AG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F7A7"/>
    <a:srgbClr val="2F2F2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6" autoAdjust="0"/>
    <p:restoredTop sz="94641" autoAdjust="0"/>
  </p:normalViewPr>
  <p:slideViewPr>
    <p:cSldViewPr snapToGrid="0" snapToObjects="1">
      <p:cViewPr varScale="1">
        <p:scale>
          <a:sx n="78" d="100"/>
          <a:sy n="78" d="100"/>
        </p:scale>
        <p:origin x="653" y="62"/>
      </p:cViewPr>
      <p:guideLst/>
    </p:cSldViewPr>
  </p:slideViewPr>
  <p:outlineViewPr>
    <p:cViewPr>
      <p:scale>
        <a:sx n="33" d="100"/>
        <a:sy n="33" d="100"/>
      </p:scale>
      <p:origin x="0" y="-6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CB0CAB-A528-CD45-8F12-922B94DEC1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AD8C8-453F-104C-B81F-526301CF40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72EAA-2733-D14F-950A-8F424038586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BBD38-63DF-604F-9396-6BB8561251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48731-E0D0-B242-9967-4E9E135D8D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9750F-00B8-E148-9878-D197EE9CB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0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062E-52F7-A14D-A443-1F385478444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0EE9E-52B8-AA4F-8DD5-ED0FB4E5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9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0EE9E-52B8-AA4F-8DD5-ED0FB4E5C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6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ACE9A5D-C6A1-2F70-3B72-5C375A3A30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5825" y="1981200"/>
            <a:ext cx="28003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05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9" y="373593"/>
            <a:ext cx="5616574" cy="1065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8658"/>
            <a:ext cx="5616575" cy="4602117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4588863-2E7B-784C-BD2D-8C3D0E7E1D8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7438" y="-1"/>
            <a:ext cx="6024562" cy="6366933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81A2-06D5-5F4B-9504-4CD77560E6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9BABE7-B731-455F-9C7A-B70514F6FBB3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37B2A-B53F-3C4D-BD2B-2DAF3F47C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D1311B-199C-CA4B-81C4-F7ADC1D997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Picture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9" y="373593"/>
            <a:ext cx="11376024" cy="1065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8658"/>
            <a:ext cx="5616575" cy="46085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81A2-06D5-5F4B-9504-4CD77560E6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C3A47D-4A38-44D5-B7A7-F6BD29AF79A3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37B2A-B53F-3C4D-BD2B-2DAF3F47C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D1311B-199C-CA4B-81C4-F7ADC1D997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47B07ADD-2F17-5640-985B-72FA646913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7438" y="1592263"/>
            <a:ext cx="5616575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41C95B-0CD0-B44F-9130-66CCD53B86B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67438" y="3969703"/>
            <a:ext cx="5616575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03672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9" y="373593"/>
            <a:ext cx="11376024" cy="1065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8658"/>
            <a:ext cx="3708401" cy="46085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81A2-06D5-5F4B-9504-4CD77560E6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9F44CC3-2D68-4E1E-9528-C987563B6BB7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37B2A-B53F-3C4D-BD2B-2DAF3F47C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D1311B-199C-CA4B-81C4-F7ADC1D997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55B7D9F-7313-2F46-8079-FEA6DAA0CF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5613" y="1592263"/>
            <a:ext cx="3708400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ECDCA30-A5C6-3549-9DAD-01819664F15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681" y="3969703"/>
            <a:ext cx="3659332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0332EED6-F049-354D-90C1-2CDBDFEB153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59263" y="1592263"/>
            <a:ext cx="3659332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6E76A3-B525-534D-9396-8E4D08F06F6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59263" y="3978015"/>
            <a:ext cx="3659332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40705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s and 2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5616575" cy="668337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4966"/>
            <a:ext cx="5616600" cy="655634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8" y="2429405"/>
            <a:ext cx="5616575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0609-1753-094D-A27B-B1604B6E4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24BE21-0713-4BE7-B599-E377EB1E82A8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80C24-4584-494A-B2E2-7C02911E02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BEDBAA-E014-4E48-AA09-5D0DC18C0C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35BE112-10C7-F548-91D2-DD3128654F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72200" y="2420938"/>
            <a:ext cx="5616575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845831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3708401" cy="668337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21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75612" y="1604966"/>
            <a:ext cx="3713187" cy="655634"/>
          </a:xfrm>
        </p:spPr>
        <p:txBody>
          <a:bodyPr anchor="t" anchorCtr="0"/>
          <a:lstStyle>
            <a:lvl1pPr marL="0" indent="0">
              <a:spcBef>
                <a:spcPts val="400"/>
              </a:spcBef>
              <a:spcAft>
                <a:spcPts val="0"/>
              </a:spcAft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9" y="2420938"/>
            <a:ext cx="3708400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C779F7E-9707-2542-A19F-DD09A53038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75613" y="2416175"/>
            <a:ext cx="3713187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1"/>
            </a:lvl1pPr>
          </a:lstStyle>
          <a:p>
            <a:r>
              <a:rPr lang="en-US"/>
              <a:t>Drag and Drop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6494478-3D3E-894B-9652-AD035750548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253846" y="1601227"/>
            <a:ext cx="3708401" cy="668337"/>
          </a:xfrm>
        </p:spPr>
        <p:txBody>
          <a:bodyPr anchor="t" anchorCtr="0"/>
          <a:lstStyle>
            <a:lvl1pPr marL="0" indent="0">
              <a:spcBef>
                <a:spcPts val="400"/>
              </a:spcBef>
              <a:spcAft>
                <a:spcPts val="0"/>
              </a:spcAft>
              <a:buNone/>
              <a:defRPr sz="21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F540559-B2D9-2E46-A3D6-32F0B01F69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53848" y="2429902"/>
            <a:ext cx="3708400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D2BF-D955-984C-BC88-5F6A8BCB9E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E7DBDA0-AC63-4B02-871B-942D656C0E73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C0286-4FA5-DB4D-961C-C9035150A22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A103EE-A109-9549-821B-7193CDF3E1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35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ictures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6494478-3D3E-894B-9652-AD035750548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116386" y="1601376"/>
            <a:ext cx="3960000" cy="1131215"/>
          </a:xfrm>
          <a:solidFill>
            <a:schemeClr val="tx1"/>
          </a:solidFill>
          <a:ln>
            <a:noFill/>
          </a:ln>
        </p:spPr>
        <p:txBody>
          <a:bodyPr lIns="36000" tIns="36000" rIns="36000" bIns="36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F540559-B2D9-2E46-A3D6-32F0B01F69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16386" y="2732442"/>
            <a:ext cx="3959225" cy="347729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D2BF-D955-984C-BC88-5F6A8BCB9E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0484429-F817-4B89-8B48-F841E41411E7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C0286-4FA5-DB4D-961C-C9035150A22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A103EE-A109-9549-821B-7193CDF3E1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0E95B09-A858-4A4A-B159-8C5B917D41E5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275" y="5078524"/>
            <a:ext cx="3960000" cy="1131215"/>
          </a:xfrm>
          <a:solidFill>
            <a:schemeClr val="tx1"/>
          </a:solidFill>
          <a:ln>
            <a:noFill/>
          </a:ln>
        </p:spPr>
        <p:txBody>
          <a:bodyPr lIns="36000" tIns="36000" rIns="36000" bIns="36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FF76D54-8841-EA4B-B514-DFCE90D05C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050" y="1601376"/>
            <a:ext cx="3959225" cy="347729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ED6363A-4107-5A4F-9E1E-0E88F802ABE9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232388" y="5078524"/>
            <a:ext cx="3960000" cy="1131215"/>
          </a:xfrm>
          <a:solidFill>
            <a:schemeClr val="tx1"/>
          </a:solidFill>
          <a:ln>
            <a:noFill/>
          </a:ln>
        </p:spPr>
        <p:txBody>
          <a:bodyPr lIns="36000" tIns="36000" rIns="36000" bIns="36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1039F33-9CD5-004A-9F94-52D16B2EB08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232388" y="1601376"/>
            <a:ext cx="3959225" cy="347729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550207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orizontal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2776" y="1592263"/>
            <a:ext cx="11376024" cy="2563906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7AFC8C-E604-7447-B130-D845972B5A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9" y="4294188"/>
            <a:ext cx="3708400" cy="1906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933DD4F-F84F-4A45-A378-099F8963A5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67201" y="4294188"/>
            <a:ext cx="3665537" cy="1906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3D880-B3D6-7548-AFF1-D644AAD7B3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AC687DA-5985-4E1A-AAD0-5B3E309BC8CE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87D45-A6BD-6040-8ECE-F9608F53134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D3D89-638E-6949-858F-F83F83B33D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A3085A2-8BF3-9742-B023-7524E7B1C8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85668" y="4294188"/>
            <a:ext cx="3703132" cy="1906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685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orizontal and text i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92263"/>
            <a:ext cx="12192000" cy="2945870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7AFC8C-E604-7447-B130-D845972B5A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9" y="4294188"/>
            <a:ext cx="3708400" cy="1906587"/>
          </a:xfrm>
          <a:solidFill>
            <a:schemeClr val="tx1"/>
          </a:solidFill>
        </p:spPr>
        <p:txBody>
          <a:bodyPr tIns="72000"/>
          <a:lstStyle>
            <a:lvl1pPr algn="ctr">
              <a:defRPr>
                <a:solidFill>
                  <a:schemeClr val="bg2"/>
                </a:solidFill>
              </a:defRPr>
            </a:lvl1pPr>
            <a:lvl2pPr algn="ctr">
              <a:defRPr>
                <a:solidFill>
                  <a:schemeClr val="bg2"/>
                </a:solidFill>
              </a:defRPr>
            </a:lvl2pPr>
            <a:lvl3pPr algn="ctr"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933DD4F-F84F-4A45-A378-099F8963A5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67201" y="4294188"/>
            <a:ext cx="3665537" cy="1906587"/>
          </a:xfrm>
          <a:solidFill>
            <a:schemeClr val="tx1"/>
          </a:solidFill>
        </p:spPr>
        <p:txBody>
          <a:bodyPr tIns="72000"/>
          <a:lstStyle>
            <a:lvl1pPr algn="ctr">
              <a:defRPr>
                <a:solidFill>
                  <a:schemeClr val="bg2"/>
                </a:solidFill>
              </a:defRPr>
            </a:lvl1pPr>
            <a:lvl2pPr algn="ctr">
              <a:defRPr>
                <a:solidFill>
                  <a:schemeClr val="bg2"/>
                </a:solidFill>
              </a:defRPr>
            </a:lvl2pPr>
            <a:lvl3pPr algn="ctr"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3D880-B3D6-7548-AFF1-D644AAD7B3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AD0D050-A9CC-4E6B-987C-66465F6BD0F5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87D45-A6BD-6040-8ECE-F9608F53134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D3D89-638E-6949-858F-F83F83B33D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A3085A2-8BF3-9742-B023-7524E7B1C8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85668" y="4294188"/>
            <a:ext cx="3703132" cy="1906587"/>
          </a:xfrm>
          <a:solidFill>
            <a:schemeClr val="tx1"/>
          </a:solidFill>
        </p:spPr>
        <p:txBody>
          <a:bodyPr tIns="72000"/>
          <a:lstStyle>
            <a:lvl1pPr algn="ctr">
              <a:defRPr>
                <a:solidFill>
                  <a:schemeClr val="bg2"/>
                </a:solidFill>
              </a:defRPr>
            </a:lvl1pPr>
            <a:lvl2pPr algn="ctr">
              <a:defRPr>
                <a:solidFill>
                  <a:schemeClr val="bg2"/>
                </a:solidFill>
              </a:defRPr>
            </a:lvl2pPr>
            <a:lvl3pPr algn="ctr"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83906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7" y="1709738"/>
            <a:ext cx="11376025" cy="2852737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4589463"/>
            <a:ext cx="1137602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FEBF6-CE90-CC4E-8695-4D9E4AF1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1D71-EBB7-4889-B866-07B01B94E4D5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BCDCA-F2B2-9249-AB85-06169E64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4A1B0-EF49-4F43-ACA9-49641973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23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8F7083-D188-D543-8008-F25F138E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6B44-BBB6-4EFB-8231-61444CC23006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980EB7-C2CB-9D4D-8C5E-3EB09317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74050C-1801-2345-9DC3-F06B163A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61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B3E2A-0B0F-434E-B8B5-23D05F72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FC7-2FB2-4298-BAC1-F0F13D06FA3C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ECA80-B569-3D47-B163-138B2BA8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8CA65-7C13-A442-AF74-D3BBDBCB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25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63763-5414-8544-AF6D-F8D5C9B1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0FEE-48A6-4436-AD88-0B1CFB57DEB7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8A5D0-906E-0046-B0F3-96283308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B140E-F283-BD43-9D8C-905BDA42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3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059AC4-96B9-704B-82C7-32D5BEFF3254}"/>
              </a:ext>
            </a:extLst>
          </p:cNvPr>
          <p:cNvSpPr txBox="1"/>
          <p:nvPr userDrawn="1"/>
        </p:nvSpPr>
        <p:spPr>
          <a:xfrm>
            <a:off x="407988" y="6196406"/>
            <a:ext cx="1137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CH" dirty="0"/>
              <a:t>inaoep.mx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081581-5DC0-E83C-B1EF-C9799EBFC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6833" y="4502727"/>
            <a:ext cx="1478334" cy="15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7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F8ADC9-30DB-1243-8F69-09A7AAEA84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987" y="3429000"/>
            <a:ext cx="11376025" cy="2153265"/>
          </a:xfrm>
        </p:spPr>
        <p:txBody>
          <a:bodyPr anchor="t" anchorCtr="0"/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56D6D28-7860-E045-9091-E722B9476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5650824"/>
            <a:ext cx="11376026" cy="549951"/>
          </a:xfrm>
        </p:spPr>
        <p:txBody>
          <a:bodyPr>
            <a:noAutofit/>
          </a:bodyPr>
          <a:lstStyle>
            <a:lvl1pPr marL="0" indent="0" algn="l">
              <a:buNone/>
              <a:defRPr sz="17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1151AAF-D6F0-1DCC-CA73-FB0B7E68BF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2052" y="415640"/>
            <a:ext cx="1755242" cy="181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94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 marL="324000" indent="-324000">
              <a:buFont typeface="Arial" charset="0"/>
              <a:buChar char="•"/>
              <a:tabLst/>
              <a:defRPr sz="1800">
                <a:solidFill>
                  <a:schemeClr val="tx2"/>
                </a:solidFill>
              </a:defRPr>
            </a:lvl2pPr>
            <a:lvl3pPr marL="648000" indent="-324000"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2"/>
                </a:solidFill>
              </a:defRPr>
            </a:lvl3pPr>
            <a:lvl4pPr marL="972000" indent="-324000">
              <a:buSzPct val="100000"/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4pPr>
            <a:lvl5pPr marL="2057400" indent="-228600">
              <a:buSzPct val="100000"/>
              <a:buFont typeface="Arial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D6D585-D452-F44C-919B-4BD50B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D09-F8E2-4718-86B9-53051C0EEF83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628650" indent="-261938">
              <a:buFont typeface="Arial" panose="020B0604020202020204" pitchFamily="34" charset="0"/>
              <a:buChar char="•"/>
              <a:tabLst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889000" indent="-260350"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209675" indent="-269875">
              <a:buSzPct val="100000"/>
              <a:buFont typeface="Arial" panose="020B0604020202020204" pitchFamily="34" charset="0"/>
              <a:buChar char="•"/>
              <a:tabLst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2057400" indent="-228600">
              <a:buSzPct val="100000"/>
              <a:buFont typeface="Arial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D6D585-D452-F44C-919B-4BD50B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DC38-7BA7-4E40-891F-66B7808D63A0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1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D6D585-D452-F44C-919B-4BD50B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5288-B901-4C02-AEE9-CCFA0DEED1DB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BAAC3B-64E8-6A4D-B184-3057E6D0D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8" y="1439863"/>
            <a:ext cx="11376025" cy="4760912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91332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1A8103C-80BA-7941-AEF5-FB81302B57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200"/>
            <a:ext cx="12192000" cy="6373323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5612" y="-18162"/>
            <a:ext cx="4116387" cy="639468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>
              <a:defRPr sz="2800">
                <a:solidFill>
                  <a:schemeClr val="bg1"/>
                </a:solidFill>
              </a:defRPr>
            </a:lvl1pPr>
            <a:lvl2pPr marL="324000" indent="-324000">
              <a:buFont typeface="Arial" charset="0"/>
              <a:buChar char="•"/>
              <a:tabLst/>
              <a:defRPr sz="2100">
                <a:solidFill>
                  <a:schemeClr val="bg1"/>
                </a:solidFill>
              </a:defRPr>
            </a:lvl2pPr>
            <a:lvl3pPr marL="648000" indent="-324000"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972000" indent="-324000">
              <a:buSzPct val="100000"/>
              <a:buFont typeface="Arial" charset="0"/>
              <a:buChar char="•"/>
              <a:tabLst/>
              <a:defRPr>
                <a:solidFill>
                  <a:schemeClr val="bg1"/>
                </a:solidFill>
              </a:defRPr>
            </a:lvl4pPr>
            <a:lvl5pPr marL="2057400" indent="-228600">
              <a:buSzPct val="100000"/>
              <a:buFont typeface="Arial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A4CB-4AFD-4073-B1D8-386E98E1D81B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2264"/>
            <a:ext cx="5616575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592264"/>
            <a:ext cx="5611813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3A8A69A-7619-C44B-A930-6AC38A3F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86A2-36D5-4FD6-BF41-32E4F85A71BB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55D6E3-4871-704B-B795-99BD30EA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EE4B464-E744-A34F-B223-6B554979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5616575" cy="668337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987" y="2427287"/>
            <a:ext cx="5616575" cy="3762376"/>
          </a:xfrm>
        </p:spPr>
        <p:txBody>
          <a:bodyPr/>
          <a:lstStyle>
            <a:lvl1pPr marL="324000" indent="-3240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4966"/>
            <a:ext cx="5616600" cy="655634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27287"/>
            <a:ext cx="5611813" cy="3762376"/>
          </a:xfrm>
        </p:spPr>
        <p:txBody>
          <a:bodyPr/>
          <a:lstStyle>
            <a:lvl1pPr marL="324000" indent="-3240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B511762-E0C9-6C4A-9015-D9D3D4FF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CFE-B7E2-4928-A849-9CBFE0DCBE6C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2689900-D127-9840-8E06-B694B9FE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398DFD-572D-D549-8BBF-A86A1DFF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86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orient="horz" pos="152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8" y="373593"/>
            <a:ext cx="11376025" cy="10657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9" y="1592263"/>
            <a:ext cx="1137602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01915" y="6424993"/>
            <a:ext cx="177392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fld id="{EFE03E96-7061-43F9-AF75-05F4C1CADAD0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07546" y="6424993"/>
            <a:ext cx="6812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B22024-69B4-1F4F-8860-CB954517F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152" y="6424993"/>
            <a:ext cx="61904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7B0EED-0D00-C37F-0787-98F0B94C9550}"/>
              </a:ext>
            </a:extLst>
          </p:cNvPr>
          <p:cNvCxnSpPr>
            <a:cxnSpLocks/>
          </p:cNvCxnSpPr>
          <p:nvPr userDrawn="1"/>
        </p:nvCxnSpPr>
        <p:spPr>
          <a:xfrm>
            <a:off x="404070" y="6370802"/>
            <a:ext cx="11379943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43B70D50-1486-3F30-1EE2-ABA881F89C80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03200" y="6424993"/>
            <a:ext cx="33604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6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  <p:sldLayoutId id="2147483650" r:id="rId4"/>
    <p:sldLayoutId id="2147483665" r:id="rId5"/>
    <p:sldLayoutId id="2147483668" r:id="rId6"/>
    <p:sldLayoutId id="2147483674" r:id="rId7"/>
    <p:sldLayoutId id="2147483652" r:id="rId8"/>
    <p:sldLayoutId id="2147483653" r:id="rId9"/>
    <p:sldLayoutId id="2147483661" r:id="rId10"/>
    <p:sldLayoutId id="2147483666" r:id="rId11"/>
    <p:sldLayoutId id="2147483667" r:id="rId12"/>
    <p:sldLayoutId id="2147483658" r:id="rId13"/>
    <p:sldLayoutId id="2147483659" r:id="rId14"/>
    <p:sldLayoutId id="2147483673" r:id="rId15"/>
    <p:sldLayoutId id="2147483660" r:id="rId16"/>
    <p:sldLayoutId id="2147483671" r:id="rId17"/>
    <p:sldLayoutId id="2147483651" r:id="rId18"/>
    <p:sldLayoutId id="2147483654" r:id="rId19"/>
    <p:sldLayoutId id="2147483669" r:id="rId20"/>
    <p:sldLayoutId id="2147483655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Font typeface="Arial"/>
        <a:buNone/>
        <a:tabLst/>
        <a:defRPr sz="2100" b="1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2385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charset="0"/>
        <a:buChar char="•"/>
        <a:tabLst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4800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tabLst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7200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tabLst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pos="5087" userDrawn="1">
          <p15:clr>
            <a:srgbClr val="F26B43"/>
          </p15:clr>
        </p15:guide>
        <p15:guide id="9" pos="4997" userDrawn="1">
          <p15:clr>
            <a:srgbClr val="F26B43"/>
          </p15:clr>
        </p15:guide>
        <p15:guide id="10" pos="2683" userDrawn="1">
          <p15:clr>
            <a:srgbClr val="F26B43"/>
          </p15:clr>
        </p15:guide>
        <p15:guide id="11" pos="2593" userDrawn="1">
          <p15:clr>
            <a:srgbClr val="F26B43"/>
          </p15:clr>
        </p15:guide>
        <p15:guide id="12" orient="horz" pos="3906" userDrawn="1">
          <p15:clr>
            <a:srgbClr val="F26B43"/>
          </p15:clr>
        </p15:guide>
        <p15:guide id="13" orient="horz" pos="2409" userDrawn="1">
          <p15:clr>
            <a:srgbClr val="F26B43"/>
          </p15:clr>
        </p15:guide>
        <p15:guide id="14" orient="horz" pos="913" userDrawn="1">
          <p15:clr>
            <a:srgbClr val="F26B43"/>
          </p15:clr>
        </p15:guide>
        <p15:guide id="15" orient="horz" pos="1003" userDrawn="1">
          <p15:clr>
            <a:srgbClr val="F26B43"/>
          </p15:clr>
        </p15:guide>
        <p15:guide id="16" orient="horz" pos="2500" userDrawn="1">
          <p15:clr>
            <a:srgbClr val="F26B43"/>
          </p15:clr>
        </p15:guide>
        <p15:guide id="17" pos="6312" userDrawn="1">
          <p15:clr>
            <a:srgbClr val="F26B43"/>
          </p15:clr>
        </p15:guide>
        <p15:guide id="18" pos="62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55D0-EF65-5184-5180-70C748F9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7" y="2612920"/>
            <a:ext cx="11376025" cy="2153265"/>
          </a:xfrm>
        </p:spPr>
        <p:txBody>
          <a:bodyPr/>
          <a:lstStyle/>
          <a:p>
            <a:r>
              <a:rPr lang="es-MX" noProof="0" dirty="0"/>
              <a:t>Título de tesis de maestría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0DD35-25FE-650C-D3E7-DA9E47CBB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39" y="3846792"/>
            <a:ext cx="11376026" cy="2643218"/>
          </a:xfrm>
        </p:spPr>
        <p:txBody>
          <a:bodyPr/>
          <a:lstStyle/>
          <a:p>
            <a:pPr algn="ctr"/>
            <a:r>
              <a:rPr lang="es-MX" noProof="0" dirty="0"/>
              <a:t>Instituto Nacional de Astrofísica, Óptica y Electrónica (INAOE)</a:t>
            </a:r>
          </a:p>
          <a:p>
            <a:pPr algn="ctr"/>
            <a:r>
              <a:rPr lang="es-MX" noProof="0" dirty="0"/>
              <a:t>Maestría en Ciencias en Electrónica</a:t>
            </a:r>
          </a:p>
          <a:p>
            <a:pPr algn="ctr"/>
            <a:r>
              <a:rPr lang="es-MX" noProof="0" dirty="0"/>
              <a:t>Autor: Julisa Verdejo Palacios</a:t>
            </a:r>
          </a:p>
          <a:p>
            <a:pPr algn="ctr"/>
            <a:endParaRPr lang="es-MX" noProof="0" dirty="0"/>
          </a:p>
          <a:p>
            <a:r>
              <a:rPr lang="es-MX" noProof="0" dirty="0"/>
              <a:t>Asesor: </a:t>
            </a:r>
            <a:r>
              <a:rPr lang="es-MX" b="0" noProof="0" dirty="0"/>
              <a:t>Dr. Mario Moreno </a:t>
            </a:r>
            <a:r>
              <a:rPr lang="es-MX" b="0" noProof="0" dirty="0" err="1"/>
              <a:t>Moreno</a:t>
            </a:r>
            <a:r>
              <a:rPr lang="es-MX" b="0" noProof="0" dirty="0"/>
              <a:t> (INAOE)</a:t>
            </a:r>
          </a:p>
          <a:p>
            <a:r>
              <a:rPr lang="es-MX" noProof="0" dirty="0"/>
              <a:t>Coasesor: </a:t>
            </a:r>
            <a:r>
              <a:rPr lang="es-MX" b="0" noProof="0" dirty="0"/>
              <a:t>Dr. José de Jesús Rangel Magdaleno (INAOE)</a:t>
            </a:r>
          </a:p>
          <a:p>
            <a:pPr algn="r"/>
            <a:r>
              <a:rPr lang="es-MX" b="0" noProof="0" dirty="0"/>
              <a:t>25 de Septiembre de 2024</a:t>
            </a:r>
          </a:p>
        </p:txBody>
      </p:sp>
    </p:spTree>
    <p:extLst>
      <p:ext uri="{BB962C8B-B14F-4D97-AF65-F5344CB8AC3E}">
        <p14:creationId xmlns:p14="http://schemas.microsoft.com/office/powerpoint/2010/main" val="381634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95AA-4A37-E463-6476-9ACB0C40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Diseño de PCB</a:t>
            </a:r>
            <a:endParaRPr lang="es-MX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40F7-8425-C993-E34E-99C89BF3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162D-D612-6FA5-8E00-6C033C9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6D8-0BE3-4DFD-A4A8-43C7192B7E31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D0C-E644-BCDD-2D86-EFE8460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52DA-AFD7-A4DC-D721-0BD9312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2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95AA-4A37-E463-6476-9ACB0C40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noProof="0" dirty="0"/>
              <a:t>Resultados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40F7-8425-C993-E34E-99C89BF3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162D-D612-6FA5-8E00-6C033C9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6D8-0BE3-4DFD-A4A8-43C7192B7E31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D0C-E644-BCDD-2D86-EFE8460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52DA-AFD7-A4DC-D721-0BD9312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8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95AA-4A37-E463-6476-9ACB0C40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s-MX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40F7-8425-C993-E34E-99C89BF3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162D-D612-6FA5-8E00-6C033C9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6D8-0BE3-4DFD-A4A8-43C7192B7E31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D0C-E644-BCDD-2D86-EFE8460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52DA-AFD7-A4DC-D721-0BD9312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0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61CAD0-F089-9545-A1D5-76F8D89E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 err="1"/>
              <a:t>Courses</a:t>
            </a:r>
            <a:r>
              <a:rPr lang="es-MX" noProof="0" dirty="0"/>
              <a:t> and training </a:t>
            </a:r>
            <a:r>
              <a:rPr lang="es-MX" noProof="0" dirty="0" err="1"/>
              <a:t>activities</a:t>
            </a:r>
            <a:endParaRPr lang="es-MX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FC41-B809-5540-B09D-AFCC4BAA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CD83-9AA0-4955-BFC2-359A5880F651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E56A2-1225-834F-8541-6BE7679C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6007-DF06-5749-86B0-DCBA69FC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23F2D48-9057-4D4F-823C-01F63A3A6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118407"/>
              </p:ext>
            </p:extLst>
          </p:nvPr>
        </p:nvGraphicFramePr>
        <p:xfrm>
          <a:off x="407989" y="1112221"/>
          <a:ext cx="10784697" cy="186213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40002">
                  <a:extLst>
                    <a:ext uri="{9D8B030D-6E8A-4147-A177-3AD203B41FA5}">
                      <a16:colId xmlns:a16="http://schemas.microsoft.com/office/drawing/2014/main" val="1784709364"/>
                    </a:ext>
                  </a:extLst>
                </a:gridCol>
                <a:gridCol w="893277">
                  <a:extLst>
                    <a:ext uri="{9D8B030D-6E8A-4147-A177-3AD203B41FA5}">
                      <a16:colId xmlns:a16="http://schemas.microsoft.com/office/drawing/2014/main" val="1951019962"/>
                    </a:ext>
                  </a:extLst>
                </a:gridCol>
                <a:gridCol w="1934677">
                  <a:extLst>
                    <a:ext uri="{9D8B030D-6E8A-4147-A177-3AD203B41FA5}">
                      <a16:colId xmlns:a16="http://schemas.microsoft.com/office/drawing/2014/main" val="750946834"/>
                    </a:ext>
                  </a:extLst>
                </a:gridCol>
                <a:gridCol w="786914">
                  <a:extLst>
                    <a:ext uri="{9D8B030D-6E8A-4147-A177-3AD203B41FA5}">
                      <a16:colId xmlns:a16="http://schemas.microsoft.com/office/drawing/2014/main" val="2143049330"/>
                    </a:ext>
                  </a:extLst>
                </a:gridCol>
                <a:gridCol w="729827">
                  <a:extLst>
                    <a:ext uri="{9D8B030D-6E8A-4147-A177-3AD203B41FA5}">
                      <a16:colId xmlns:a16="http://schemas.microsoft.com/office/drawing/2014/main" val="2575285892"/>
                    </a:ext>
                  </a:extLst>
                </a:gridCol>
              </a:tblGrid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Courses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Credits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Professor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Hours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Year</a:t>
                      </a:r>
                    </a:p>
                  </a:txBody>
                  <a:tcPr marL="91832" marR="91832" marT="45915" marB="45915"/>
                </a:tc>
                <a:extLst>
                  <a:ext uri="{0D108BD9-81ED-4DB2-BD59-A6C34878D82A}">
                    <a16:rowId xmlns:a16="http://schemas.microsoft.com/office/drawing/2014/main" val="2560595913"/>
                  </a:ext>
                </a:extLst>
              </a:tr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Front-end electronics DAQ systems for radiation detection (HE5)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1.5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Adriano Di Giovanni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20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1</a:t>
                      </a:r>
                      <a:r>
                        <a:rPr lang="en-US" sz="1500" baseline="30000" dirty="0"/>
                        <a:t>st</a:t>
                      </a:r>
                      <a:r>
                        <a:rPr lang="en-US" sz="1500" dirty="0"/>
                        <a:t> 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36092"/>
                  </a:ext>
                </a:extLst>
              </a:tr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Design of readout integrated circuits for particle detectors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2.5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Flavio </a:t>
                      </a:r>
                      <a:r>
                        <a:rPr lang="en-US" sz="1500" dirty="0" err="1"/>
                        <a:t>Loddo</a:t>
                      </a:r>
                      <a:endParaRPr lang="en-US" sz="1500" dirty="0"/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20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2</a:t>
                      </a:r>
                      <a:r>
                        <a:rPr lang="en-US" sz="1500" baseline="30000" dirty="0"/>
                        <a:t>nd</a:t>
                      </a:r>
                      <a:endParaRPr lang="en-US" sz="1500" dirty="0"/>
                    </a:p>
                  </a:txBody>
                  <a:tcPr marL="91832" marR="91832" marT="45915" marB="45915"/>
                </a:tc>
                <a:extLst>
                  <a:ext uri="{0D108BD9-81ED-4DB2-BD59-A6C34878D82A}">
                    <a16:rowId xmlns:a16="http://schemas.microsoft.com/office/drawing/2014/main" val="182485704"/>
                  </a:ext>
                </a:extLst>
              </a:tr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Programmable System on Chip (SoC) for data acquisition and processing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2.5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Domizia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Orestano</a:t>
                      </a:r>
                      <a:endParaRPr lang="en-US" sz="1500" dirty="0"/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20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2</a:t>
                      </a:r>
                      <a:r>
                        <a:rPr lang="en-US" sz="1500" baseline="30000" dirty="0"/>
                        <a:t>nd</a:t>
                      </a:r>
                      <a:endParaRPr lang="en-US" sz="1500" dirty="0"/>
                    </a:p>
                  </a:txBody>
                  <a:tcPr marL="91832" marR="91832" marT="45915" marB="45915"/>
                </a:tc>
                <a:extLst>
                  <a:ext uri="{0D108BD9-81ED-4DB2-BD59-A6C34878D82A}">
                    <a16:rowId xmlns:a16="http://schemas.microsoft.com/office/drawing/2014/main" val="4030215814"/>
                  </a:ext>
                </a:extLst>
              </a:tr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 systems in high energy physics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6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Adriano Lai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48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2</a:t>
                      </a:r>
                      <a:r>
                        <a:rPr lang="en-US" sz="1500" baseline="30000" dirty="0"/>
                        <a:t>nd</a:t>
                      </a:r>
                      <a:endParaRPr lang="en-US" sz="1500" dirty="0"/>
                    </a:p>
                  </a:txBody>
                  <a:tcPr marL="91832" marR="91832" marT="45915" marB="45915"/>
                </a:tc>
                <a:extLst>
                  <a:ext uri="{0D108BD9-81ED-4DB2-BD59-A6C34878D82A}">
                    <a16:rowId xmlns:a16="http://schemas.microsoft.com/office/drawing/2014/main" val="27884836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12">
            <a:extLst>
              <a:ext uri="{FF2B5EF4-FFF2-40B4-BE49-F238E27FC236}">
                <a16:creationId xmlns:a16="http://schemas.microsoft.com/office/drawing/2014/main" id="{39735857-CB42-11E8-96E1-2A1908CB7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433595"/>
              </p:ext>
            </p:extLst>
          </p:nvPr>
        </p:nvGraphicFramePr>
        <p:xfrm>
          <a:off x="407989" y="3238692"/>
          <a:ext cx="9549600" cy="297941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67995">
                  <a:extLst>
                    <a:ext uri="{9D8B030D-6E8A-4147-A177-3AD203B41FA5}">
                      <a16:colId xmlns:a16="http://schemas.microsoft.com/office/drawing/2014/main" val="1784709364"/>
                    </a:ext>
                  </a:extLst>
                </a:gridCol>
                <a:gridCol w="2485539">
                  <a:extLst>
                    <a:ext uri="{9D8B030D-6E8A-4147-A177-3AD203B41FA5}">
                      <a16:colId xmlns:a16="http://schemas.microsoft.com/office/drawing/2014/main" val="1951019962"/>
                    </a:ext>
                  </a:extLst>
                </a:gridCol>
                <a:gridCol w="788502">
                  <a:extLst>
                    <a:ext uri="{9D8B030D-6E8A-4147-A177-3AD203B41FA5}">
                      <a16:colId xmlns:a16="http://schemas.microsoft.com/office/drawing/2014/main" val="750946834"/>
                    </a:ext>
                  </a:extLst>
                </a:gridCol>
                <a:gridCol w="907564">
                  <a:extLst>
                    <a:ext uri="{9D8B030D-6E8A-4147-A177-3AD203B41FA5}">
                      <a16:colId xmlns:a16="http://schemas.microsoft.com/office/drawing/2014/main" val="2143049330"/>
                    </a:ext>
                  </a:extLst>
                </a:gridCol>
              </a:tblGrid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Training activities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Dates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Place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Year</a:t>
                      </a:r>
                    </a:p>
                  </a:txBody>
                  <a:tcPr marL="91832" marR="91832" marT="45915" marB="45915"/>
                </a:tc>
                <a:extLst>
                  <a:ext uri="{0D108BD9-81ED-4DB2-BD59-A6C34878D82A}">
                    <a16:rowId xmlns:a16="http://schemas.microsoft.com/office/drawing/2014/main" val="2560595913"/>
                  </a:ext>
                </a:extLst>
              </a:tr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Verification with UVM for HEP Workshop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(27/02/2024 – 01/03/2024)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CERN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1</a:t>
                      </a:r>
                      <a:r>
                        <a:rPr lang="en-US" sz="1500" baseline="30000" dirty="0"/>
                        <a:t>st</a:t>
                      </a:r>
                      <a:r>
                        <a:rPr lang="en-US" sz="1500" dirty="0"/>
                        <a:t> 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36092"/>
                  </a:ext>
                </a:extLst>
              </a:tr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Training Framework </a:t>
                      </a:r>
                      <a:r>
                        <a:rPr lang="en-US" sz="1500" dirty="0" err="1"/>
                        <a:t>PixESL</a:t>
                      </a:r>
                      <a:r>
                        <a:rPr lang="en-US" sz="1500" dirty="0"/>
                        <a:t> for simulation of pixel chip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(07/04/2024 – 12/04/2024)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CERN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1</a:t>
                      </a:r>
                      <a:r>
                        <a:rPr lang="en-US" sz="1500" baseline="30000" dirty="0"/>
                        <a:t>st</a:t>
                      </a:r>
                      <a:r>
                        <a:rPr lang="en-US" sz="1500" dirty="0"/>
                        <a:t>  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85704"/>
                  </a:ext>
                </a:extLst>
              </a:tr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Cadence, System Verilog for design and verification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(07/02/2024 – 07/04/2024)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Online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1</a:t>
                      </a:r>
                      <a:r>
                        <a:rPr lang="en-US" sz="1500" baseline="30000" dirty="0"/>
                        <a:t>st</a:t>
                      </a:r>
                      <a:r>
                        <a:rPr lang="en-US" sz="1500" dirty="0"/>
                        <a:t> 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15814"/>
                  </a:ext>
                </a:extLst>
              </a:tr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Synopsys, Language: System Verilog Testbench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(06/02/2024 – 06/04/2024)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Online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1</a:t>
                      </a:r>
                      <a:r>
                        <a:rPr lang="en-US" sz="1500" baseline="30000" dirty="0"/>
                        <a:t>st</a:t>
                      </a:r>
                      <a:r>
                        <a:rPr lang="en-US" sz="1500" dirty="0"/>
                        <a:t> 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483600"/>
                  </a:ext>
                </a:extLst>
              </a:tr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Synopsys, Language: System Verilog Verification using UVM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(12/04/2024 – 12/06/2024)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Online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1</a:t>
                      </a:r>
                      <a:r>
                        <a:rPr lang="en-US" sz="1500" baseline="30000" dirty="0"/>
                        <a:t>st</a:t>
                      </a:r>
                      <a:r>
                        <a:rPr lang="en-US" sz="1500" dirty="0"/>
                        <a:t> </a:t>
                      </a:r>
                    </a:p>
                  </a:txBody>
                  <a:tcPr marL="91832" marR="91832" marT="45915" marB="45915">
                    <a:solidFill>
                      <a:srgbClr val="8DF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658844"/>
                  </a:ext>
                </a:extLst>
              </a:tr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Cadence, </a:t>
                      </a:r>
                      <a:r>
                        <a:rPr lang="en-US" sz="1500" dirty="0" err="1"/>
                        <a:t>SystemC</a:t>
                      </a:r>
                      <a:r>
                        <a:rPr lang="en-US" sz="1500" dirty="0"/>
                        <a:t> language Fundamentals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To be defined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Online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2</a:t>
                      </a:r>
                      <a:r>
                        <a:rPr lang="en-US" sz="1500" baseline="30000" dirty="0"/>
                        <a:t>nd</a:t>
                      </a:r>
                      <a:r>
                        <a:rPr lang="en-US" sz="1500" dirty="0"/>
                        <a:t> </a:t>
                      </a:r>
                    </a:p>
                  </a:txBody>
                  <a:tcPr marL="91832" marR="91832" marT="45915" marB="45915"/>
                </a:tc>
                <a:extLst>
                  <a:ext uri="{0D108BD9-81ED-4DB2-BD59-A6C34878D82A}">
                    <a16:rowId xmlns:a16="http://schemas.microsoft.com/office/drawing/2014/main" val="3040558224"/>
                  </a:ext>
                </a:extLst>
              </a:tr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Cadence, </a:t>
                      </a:r>
                      <a:r>
                        <a:rPr lang="en-US" sz="1500" dirty="0" err="1"/>
                        <a:t>SystemC</a:t>
                      </a:r>
                      <a:r>
                        <a:rPr lang="en-US" sz="1500" dirty="0"/>
                        <a:t> Transaction-Level Modeling TLM2.0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To be defined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Online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2</a:t>
                      </a:r>
                      <a:r>
                        <a:rPr lang="en-US" sz="1500" baseline="30000" dirty="0"/>
                        <a:t>nd</a:t>
                      </a:r>
                      <a:endParaRPr lang="en-US" sz="1500" dirty="0"/>
                    </a:p>
                  </a:txBody>
                  <a:tcPr marL="91832" marR="91832" marT="45915" marB="45915"/>
                </a:tc>
                <a:extLst>
                  <a:ext uri="{0D108BD9-81ED-4DB2-BD59-A6C34878D82A}">
                    <a16:rowId xmlns:a16="http://schemas.microsoft.com/office/drawing/2014/main" val="2004259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39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95AA-4A37-E463-6476-9ACB0C40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noProof="0" dirty="0" err="1"/>
              <a:t>Research</a:t>
            </a:r>
            <a:r>
              <a:rPr lang="es-MX" noProof="0" dirty="0"/>
              <a:t> </a:t>
            </a:r>
            <a:r>
              <a:rPr lang="es-MX" noProof="0" dirty="0" err="1"/>
              <a:t>topic</a:t>
            </a:r>
            <a:r>
              <a:rPr lang="es-MX" noProof="0" dirty="0"/>
              <a:t> and </a:t>
            </a:r>
            <a:r>
              <a:rPr lang="es-MX" noProof="0" dirty="0" err="1"/>
              <a:t>objectives</a:t>
            </a:r>
            <a:endParaRPr lang="es-MX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40F7-8425-C993-E34E-99C89BF3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162D-D612-6FA5-8E00-6C033C9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02E4-DEB8-4990-AF0C-465DCA6C0C7B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D0C-E644-BCDD-2D86-EFE8460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52DA-AFD7-A4DC-D721-0BD9312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4D4E5-3E0A-34E5-31FD-1844B246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noProof="0" dirty="0" err="1"/>
              <a:t>The</a:t>
            </a:r>
            <a:r>
              <a:rPr lang="es-MX" noProof="0" dirty="0"/>
              <a:t> </a:t>
            </a:r>
            <a:r>
              <a:rPr lang="es-MX" noProof="0" dirty="0" err="1"/>
              <a:t>research</a:t>
            </a:r>
            <a:r>
              <a:rPr lang="es-MX" noProof="0" dirty="0"/>
              <a:t> </a:t>
            </a:r>
            <a:r>
              <a:rPr lang="es-MX" noProof="0" dirty="0" err="1"/>
              <a:t>focuses</a:t>
            </a:r>
            <a:r>
              <a:rPr lang="es-MX" noProof="0" dirty="0"/>
              <a:t> </a:t>
            </a:r>
            <a:r>
              <a:rPr lang="es-MX" noProof="0" dirty="0" err="1"/>
              <a:t>on</a:t>
            </a:r>
            <a:r>
              <a:rPr lang="es-MX" noProof="0" dirty="0"/>
              <a:t> </a:t>
            </a:r>
            <a:r>
              <a:rPr lang="es-MX" noProof="0" dirty="0" err="1"/>
              <a:t>the</a:t>
            </a:r>
            <a:r>
              <a:rPr lang="es-MX" noProof="0" dirty="0"/>
              <a:t> </a:t>
            </a:r>
            <a:r>
              <a:rPr lang="es-MX" noProof="0" dirty="0" err="1"/>
              <a:t>development</a:t>
            </a:r>
            <a:r>
              <a:rPr lang="es-MX" noProof="0" dirty="0"/>
              <a:t> </a:t>
            </a:r>
            <a:r>
              <a:rPr lang="es-MX" noProof="0" dirty="0" err="1"/>
              <a:t>of</a:t>
            </a:r>
            <a:r>
              <a:rPr lang="es-MX" noProof="0" dirty="0"/>
              <a:t> a UVM </a:t>
            </a:r>
            <a:r>
              <a:rPr lang="es-MX" noProof="0" dirty="0" err="1"/>
              <a:t>verification</a:t>
            </a:r>
            <a:r>
              <a:rPr lang="es-MX" noProof="0" dirty="0"/>
              <a:t> </a:t>
            </a:r>
            <a:r>
              <a:rPr lang="es-MX" noProof="0" dirty="0" err="1"/>
              <a:t>framework</a:t>
            </a:r>
            <a:r>
              <a:rPr lang="es-MX" noProof="0" dirty="0"/>
              <a:t> </a:t>
            </a:r>
            <a:r>
              <a:rPr lang="es-MX" noProof="0" dirty="0" err="1"/>
              <a:t>to</a:t>
            </a:r>
            <a:r>
              <a:rPr lang="es-MX" noProof="0" dirty="0"/>
              <a:t> </a:t>
            </a:r>
            <a:r>
              <a:rPr lang="es-MX" noProof="0" dirty="0" err="1"/>
              <a:t>prove</a:t>
            </a:r>
            <a:r>
              <a:rPr lang="es-MX" noProof="0" dirty="0"/>
              <a:t> </a:t>
            </a:r>
            <a:r>
              <a:rPr lang="es-MX" noProof="0" dirty="0" err="1"/>
              <a:t>the</a:t>
            </a:r>
            <a:r>
              <a:rPr lang="es-MX" noProof="0" dirty="0"/>
              <a:t> </a:t>
            </a:r>
            <a:r>
              <a:rPr lang="es-MX" noProof="0" dirty="0" err="1"/>
              <a:t>correctness</a:t>
            </a:r>
            <a:r>
              <a:rPr lang="es-MX" noProof="0" dirty="0"/>
              <a:t> </a:t>
            </a:r>
            <a:r>
              <a:rPr lang="es-MX" noProof="0" dirty="0" err="1"/>
              <a:t>of</a:t>
            </a:r>
            <a:r>
              <a:rPr lang="es-MX" noProof="0" dirty="0"/>
              <a:t> pixel chip </a:t>
            </a:r>
            <a:r>
              <a:rPr lang="es-MX" noProof="0" dirty="0" err="1"/>
              <a:t>design</a:t>
            </a:r>
            <a:r>
              <a:rPr lang="es-MX" noProof="0" dirty="0"/>
              <a:t> </a:t>
            </a:r>
            <a:r>
              <a:rPr lang="es-MX" noProof="0" dirty="0" err="1"/>
              <a:t>to</a:t>
            </a:r>
            <a:r>
              <a:rPr lang="es-MX" noProof="0" dirty="0"/>
              <a:t> be </a:t>
            </a:r>
            <a:r>
              <a:rPr lang="es-MX" noProof="0" dirty="0" err="1"/>
              <a:t>used</a:t>
            </a:r>
            <a:r>
              <a:rPr lang="es-MX" noProof="0" dirty="0"/>
              <a:t> in future </a:t>
            </a:r>
            <a:r>
              <a:rPr lang="es-MX" noProof="0" dirty="0" err="1"/>
              <a:t>projects</a:t>
            </a:r>
            <a:r>
              <a:rPr lang="es-MX" noProof="0" dirty="0"/>
              <a:t> in </a:t>
            </a:r>
            <a:r>
              <a:rPr lang="es-MX" noProof="0" dirty="0" err="1"/>
              <a:t>the</a:t>
            </a:r>
            <a:r>
              <a:rPr lang="es-MX" noProof="0" dirty="0"/>
              <a:t> </a:t>
            </a:r>
            <a:r>
              <a:rPr lang="es-MX" noProof="0" dirty="0" err="1"/>
              <a:t>field</a:t>
            </a:r>
            <a:r>
              <a:rPr lang="es-MX" noProof="0" dirty="0"/>
              <a:t> </a:t>
            </a:r>
            <a:r>
              <a:rPr lang="es-MX" noProof="0" dirty="0" err="1"/>
              <a:t>of</a:t>
            </a:r>
            <a:r>
              <a:rPr lang="es-MX" noProof="0" dirty="0"/>
              <a:t> High Energy </a:t>
            </a:r>
            <a:r>
              <a:rPr lang="es-MX" noProof="0" dirty="0" err="1"/>
              <a:t>Physics</a:t>
            </a:r>
            <a:r>
              <a:rPr lang="es-MX" noProof="0" dirty="0"/>
              <a:t> (HEP). </a:t>
            </a:r>
            <a:r>
              <a:rPr lang="es-MX" noProof="0" dirty="0" err="1"/>
              <a:t>Moreover</a:t>
            </a:r>
            <a:r>
              <a:rPr lang="es-MX" noProof="0" dirty="0"/>
              <a:t>, </a:t>
            </a:r>
            <a:r>
              <a:rPr lang="es-MX" noProof="0" dirty="0" err="1"/>
              <a:t>the</a:t>
            </a:r>
            <a:r>
              <a:rPr lang="es-MX" noProof="0" dirty="0"/>
              <a:t> </a:t>
            </a:r>
            <a:r>
              <a:rPr lang="es-MX" noProof="0" dirty="0" err="1"/>
              <a:t>modelling</a:t>
            </a:r>
            <a:r>
              <a:rPr lang="es-MX" noProof="0" dirty="0"/>
              <a:t> </a:t>
            </a:r>
            <a:r>
              <a:rPr lang="es-MX" noProof="0" dirty="0" err="1"/>
              <a:t>of</a:t>
            </a:r>
            <a:r>
              <a:rPr lang="es-MX" noProof="0" dirty="0"/>
              <a:t> pixel-</a:t>
            </a:r>
            <a:r>
              <a:rPr lang="es-MX" noProof="0" dirty="0" err="1"/>
              <a:t>based</a:t>
            </a:r>
            <a:r>
              <a:rPr lang="es-MX" noProof="0" dirty="0"/>
              <a:t> </a:t>
            </a:r>
            <a:r>
              <a:rPr lang="es-MX" noProof="0" dirty="0" err="1"/>
              <a:t>detectors</a:t>
            </a:r>
            <a:r>
              <a:rPr lang="es-MX" noProof="0" dirty="0"/>
              <a:t>, </a:t>
            </a:r>
            <a:r>
              <a:rPr lang="es-MX" noProof="0" dirty="0" err="1"/>
              <a:t>from</a:t>
            </a:r>
            <a:r>
              <a:rPr lang="es-MX" noProof="0" dirty="0"/>
              <a:t> </a:t>
            </a:r>
            <a:r>
              <a:rPr lang="es-MX" noProof="0" dirty="0" err="1"/>
              <a:t>front-end</a:t>
            </a:r>
            <a:r>
              <a:rPr lang="es-MX" noProof="0" dirty="0"/>
              <a:t> </a:t>
            </a:r>
            <a:r>
              <a:rPr lang="es-MX" noProof="0" dirty="0" err="1"/>
              <a:t>to</a:t>
            </a:r>
            <a:r>
              <a:rPr lang="es-MX" noProof="0" dirty="0"/>
              <a:t> back-</a:t>
            </a:r>
            <a:r>
              <a:rPr lang="es-MX" noProof="0" dirty="0" err="1"/>
              <a:t>end</a:t>
            </a:r>
            <a:r>
              <a:rPr lang="es-MX" noProof="0" dirty="0"/>
              <a:t>, at a </a:t>
            </a:r>
            <a:r>
              <a:rPr lang="es-MX" noProof="0" dirty="0" err="1"/>
              <a:t>high</a:t>
            </a:r>
            <a:r>
              <a:rPr lang="es-MX" noProof="0" dirty="0"/>
              <a:t> </a:t>
            </a:r>
            <a:r>
              <a:rPr lang="es-MX" noProof="0" dirty="0" err="1"/>
              <a:t>level</a:t>
            </a:r>
            <a:r>
              <a:rPr lang="es-MX" noProof="0" dirty="0"/>
              <a:t> </a:t>
            </a:r>
            <a:r>
              <a:rPr lang="es-MX" noProof="0" dirty="0" err="1"/>
              <a:t>of</a:t>
            </a:r>
            <a:r>
              <a:rPr lang="es-MX" noProof="0" dirty="0"/>
              <a:t> </a:t>
            </a:r>
            <a:r>
              <a:rPr lang="es-MX" noProof="0" dirty="0" err="1"/>
              <a:t>abstraction</a:t>
            </a:r>
            <a:r>
              <a:rPr lang="es-MX" noProof="0" dirty="0"/>
              <a:t> </a:t>
            </a:r>
            <a:r>
              <a:rPr lang="es-MX" noProof="0" dirty="0" err="1"/>
              <a:t>to</a:t>
            </a:r>
            <a:r>
              <a:rPr lang="es-MX" noProof="0" dirty="0"/>
              <a:t> </a:t>
            </a:r>
            <a:r>
              <a:rPr lang="es-MX" noProof="0" dirty="0" err="1"/>
              <a:t>perform</a:t>
            </a:r>
            <a:r>
              <a:rPr lang="es-MX" noProof="0" dirty="0"/>
              <a:t> </a:t>
            </a:r>
            <a:r>
              <a:rPr lang="es-MX" noProof="0" dirty="0" err="1"/>
              <a:t>architectural</a:t>
            </a:r>
            <a:r>
              <a:rPr lang="es-MX" noProof="0" dirty="0"/>
              <a:t> </a:t>
            </a:r>
            <a:r>
              <a:rPr lang="es-MX" noProof="0" dirty="0" err="1"/>
              <a:t>studies</a:t>
            </a:r>
            <a:r>
              <a:rPr lang="es-MX" noProof="0" dirty="0"/>
              <a:t> </a:t>
            </a:r>
            <a:r>
              <a:rPr lang="es-MX" noProof="0" dirty="0" err="1"/>
              <a:t>will</a:t>
            </a:r>
            <a:r>
              <a:rPr lang="es-MX" noProof="0" dirty="0"/>
              <a:t> be </a:t>
            </a:r>
            <a:r>
              <a:rPr lang="es-MX" noProof="0" dirty="0" err="1"/>
              <a:t>implemented</a:t>
            </a:r>
            <a:r>
              <a:rPr lang="es-MX" noProof="0" dirty="0"/>
              <a:t>. </a:t>
            </a:r>
            <a:r>
              <a:rPr lang="es-MX" noProof="0" dirty="0" err="1"/>
              <a:t>This</a:t>
            </a:r>
            <a:r>
              <a:rPr lang="es-MX" noProof="0" dirty="0"/>
              <a:t> </a:t>
            </a:r>
            <a:r>
              <a:rPr lang="es-MX" noProof="0" dirty="0" err="1"/>
              <a:t>will</a:t>
            </a:r>
            <a:r>
              <a:rPr lang="es-MX" noProof="0" dirty="0"/>
              <a:t> </a:t>
            </a:r>
            <a:r>
              <a:rPr lang="es-MX" noProof="0" dirty="0" err="1"/>
              <a:t>provide</a:t>
            </a:r>
            <a:r>
              <a:rPr lang="es-MX" noProof="0" dirty="0"/>
              <a:t> </a:t>
            </a:r>
            <a:r>
              <a:rPr lang="es-MX" noProof="0" dirty="0" err="1"/>
              <a:t>metrics</a:t>
            </a:r>
            <a:r>
              <a:rPr lang="es-MX" noProof="0" dirty="0"/>
              <a:t> </a:t>
            </a:r>
            <a:r>
              <a:rPr lang="es-MX" noProof="0" dirty="0" err="1"/>
              <a:t>to</a:t>
            </a:r>
            <a:r>
              <a:rPr lang="es-MX" noProof="0" dirty="0"/>
              <a:t> compare </a:t>
            </a:r>
            <a:r>
              <a:rPr lang="es-MX" noProof="0" dirty="0" err="1"/>
              <a:t>different</a:t>
            </a:r>
            <a:r>
              <a:rPr lang="es-MX" noProof="0" dirty="0"/>
              <a:t> </a:t>
            </a:r>
            <a:r>
              <a:rPr lang="es-MX" noProof="0" dirty="0" err="1"/>
              <a:t>solutions</a:t>
            </a:r>
            <a:r>
              <a:rPr lang="es-MX" noProof="0" dirty="0"/>
              <a:t> </a:t>
            </a:r>
            <a:r>
              <a:rPr lang="es-MX" noProof="0" dirty="0" err="1"/>
              <a:t>to</a:t>
            </a:r>
            <a:r>
              <a:rPr lang="es-MX" noProof="0" dirty="0"/>
              <a:t> </a:t>
            </a:r>
            <a:r>
              <a:rPr lang="es-MX" noProof="0" dirty="0" err="1"/>
              <a:t>satisfy</a:t>
            </a:r>
            <a:r>
              <a:rPr lang="es-MX" noProof="0" dirty="0"/>
              <a:t> </a:t>
            </a:r>
            <a:r>
              <a:rPr lang="es-MX" noProof="0" dirty="0" err="1"/>
              <a:t>functional</a:t>
            </a:r>
            <a:r>
              <a:rPr lang="es-MX" noProof="0" dirty="0"/>
              <a:t> and non-</a:t>
            </a:r>
            <a:r>
              <a:rPr lang="es-MX" noProof="0" dirty="0" err="1"/>
              <a:t>functional</a:t>
            </a:r>
            <a:r>
              <a:rPr lang="es-MX" noProof="0" dirty="0"/>
              <a:t> </a:t>
            </a:r>
            <a:r>
              <a:rPr lang="es-MX" noProof="0" dirty="0" err="1"/>
              <a:t>requirements</a:t>
            </a:r>
            <a:r>
              <a:rPr lang="es-MX" noProof="0" dirty="0"/>
              <a:t>, </a:t>
            </a:r>
            <a:r>
              <a:rPr lang="es-MX" noProof="0" dirty="0" err="1"/>
              <a:t>both</a:t>
            </a:r>
            <a:r>
              <a:rPr lang="es-MX" noProof="0" dirty="0"/>
              <a:t> at detector and </a:t>
            </a:r>
            <a:r>
              <a:rPr lang="es-MX" noProof="0" dirty="0" err="1"/>
              <a:t>readout</a:t>
            </a:r>
            <a:r>
              <a:rPr lang="es-MX" noProof="0" dirty="0"/>
              <a:t> chip </a:t>
            </a:r>
            <a:r>
              <a:rPr lang="es-MX" noProof="0" dirty="0" err="1"/>
              <a:t>level</a:t>
            </a:r>
            <a:r>
              <a:rPr lang="es-MX" noProof="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E2765C-CFB9-2C1F-53A7-F8026C4E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 err="1"/>
              <a:t>Research</a:t>
            </a:r>
            <a:r>
              <a:rPr lang="es-MX" noProof="0" dirty="0"/>
              <a:t> </a:t>
            </a:r>
            <a:r>
              <a:rPr lang="es-MX" noProof="0" dirty="0" err="1"/>
              <a:t>topic</a:t>
            </a:r>
            <a:r>
              <a:rPr lang="es-MX" noProof="0" dirty="0"/>
              <a:t> and </a:t>
            </a:r>
            <a:r>
              <a:rPr lang="es-MX" noProof="0" dirty="0" err="1"/>
              <a:t>objectives</a:t>
            </a:r>
            <a:endParaRPr lang="es-MX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37E1-B9F5-6CF9-9C95-2C738F3F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47A-3EE0-4139-85F1-8F6C87954CFC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D26D-E046-2F31-C391-9B119833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C4F8C-9CBD-A274-A3F1-79D02B62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3E05B47-A7B9-DB01-FF42-FF904209C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02" y="3896519"/>
            <a:ext cx="10362290" cy="169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4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95AA-4A37-E463-6476-9ACB0C40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noProof="0" dirty="0" err="1"/>
              <a:t>Verification</a:t>
            </a:r>
            <a:r>
              <a:rPr lang="es-MX" noProof="0" dirty="0"/>
              <a:t> and HEP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40F7-8425-C993-E34E-99C89BF3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162D-D612-6FA5-8E00-6C033C9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1BC1-2596-4CA3-95A6-D456BC4E2B08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D0C-E644-BCDD-2D86-EFE8460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52DA-AFD7-A4DC-D721-0BD9312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6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DD42-43DA-6180-E67E-10B956FA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 err="1"/>
              <a:t>What</a:t>
            </a:r>
            <a:r>
              <a:rPr lang="es-MX" noProof="0" dirty="0"/>
              <a:t> </a:t>
            </a:r>
            <a:r>
              <a:rPr lang="es-MX" noProof="0" dirty="0" err="1"/>
              <a:t>is</a:t>
            </a:r>
            <a:r>
              <a:rPr lang="es-MX" noProof="0" dirty="0"/>
              <a:t> </a:t>
            </a:r>
            <a:r>
              <a:rPr lang="es-MX" noProof="0" dirty="0" err="1"/>
              <a:t>Verification</a:t>
            </a:r>
            <a:endParaRPr lang="es-MX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CC9A-B491-A30C-A704-C6A478AC5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Design</a:t>
            </a:r>
            <a:r>
              <a:rPr lang="es-MX" noProof="0" dirty="0"/>
              <a:t> </a:t>
            </a:r>
            <a:r>
              <a:rPr lang="es-MX" noProof="0" dirty="0" err="1"/>
              <a:t>activity</a:t>
            </a:r>
            <a:r>
              <a:rPr lang="es-MX" noProof="0" dirty="0"/>
              <a:t> </a:t>
            </a:r>
            <a:r>
              <a:rPr lang="es-MX" noProof="0" dirty="0" err="1"/>
              <a:t>to</a:t>
            </a:r>
            <a:r>
              <a:rPr lang="es-MX" noProof="0" dirty="0"/>
              <a:t> prone </a:t>
            </a:r>
            <a:r>
              <a:rPr lang="es-MX" noProof="0" dirty="0" err="1"/>
              <a:t>correctness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Verification</a:t>
            </a:r>
            <a:r>
              <a:rPr lang="es-MX" noProof="0" dirty="0"/>
              <a:t> </a:t>
            </a:r>
            <a:r>
              <a:rPr lang="es-MX" noProof="0" dirty="0" err="1"/>
              <a:t>is</a:t>
            </a:r>
            <a:r>
              <a:rPr lang="es-MX" noProof="0" dirty="0"/>
              <a:t> a </a:t>
            </a:r>
            <a:r>
              <a:rPr lang="es-MX" noProof="0" dirty="0" err="1"/>
              <a:t>resource</a:t>
            </a:r>
            <a:r>
              <a:rPr lang="es-MX" noProof="0" dirty="0"/>
              <a:t> </a:t>
            </a:r>
            <a:r>
              <a:rPr lang="es-MX" noProof="0" dirty="0" err="1"/>
              <a:t>limited</a:t>
            </a:r>
            <a:r>
              <a:rPr lang="es-MX" noProof="0" dirty="0"/>
              <a:t> </a:t>
            </a:r>
            <a:r>
              <a:rPr lang="es-MX" noProof="0" dirty="0" err="1"/>
              <a:t>quest</a:t>
            </a:r>
            <a:r>
              <a:rPr lang="es-MX" noProof="0" dirty="0"/>
              <a:t> </a:t>
            </a:r>
            <a:r>
              <a:rPr lang="es-MX" noProof="0" dirty="0" err="1"/>
              <a:t>to</a:t>
            </a:r>
            <a:r>
              <a:rPr lang="es-MX" noProof="0" dirty="0"/>
              <a:t> </a:t>
            </a:r>
            <a:r>
              <a:rPr lang="es-MX" noProof="0" dirty="0" err="1"/>
              <a:t>find</a:t>
            </a:r>
            <a:r>
              <a:rPr lang="es-MX" noProof="0" dirty="0"/>
              <a:t> as </a:t>
            </a:r>
            <a:r>
              <a:rPr lang="es-MX" noProof="0" dirty="0" err="1"/>
              <a:t>many</a:t>
            </a:r>
            <a:r>
              <a:rPr lang="es-MX" noProof="0" dirty="0"/>
              <a:t> bugs as </a:t>
            </a:r>
            <a:r>
              <a:rPr lang="es-MX" noProof="0" dirty="0" err="1"/>
              <a:t>possible</a:t>
            </a:r>
            <a:r>
              <a:rPr lang="es-MX" noProof="0" dirty="0"/>
              <a:t> </a:t>
            </a:r>
            <a:r>
              <a:rPr lang="es-MX" noProof="0" dirty="0" err="1"/>
              <a:t>before</a:t>
            </a:r>
            <a:r>
              <a:rPr lang="es-MX" noProof="0" dirty="0"/>
              <a:t> </a:t>
            </a:r>
            <a:r>
              <a:rPr lang="es-MX" noProof="0" dirty="0" err="1"/>
              <a:t>shipping</a:t>
            </a:r>
            <a:r>
              <a:rPr lang="es-MX" noProof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Hard</a:t>
            </a:r>
            <a:r>
              <a:rPr lang="es-MX" noProof="0" dirty="0"/>
              <a:t> </a:t>
            </a:r>
            <a:r>
              <a:rPr lang="es-MX" noProof="0" dirty="0" err="1"/>
              <a:t>problem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How</a:t>
            </a:r>
            <a:r>
              <a:rPr lang="es-MX" noProof="0" dirty="0"/>
              <a:t> </a:t>
            </a:r>
            <a:r>
              <a:rPr lang="es-MX" noProof="0" dirty="0" err="1"/>
              <a:t>to</a:t>
            </a:r>
            <a:r>
              <a:rPr lang="es-MX" noProof="0" dirty="0"/>
              <a:t> </a:t>
            </a:r>
            <a:r>
              <a:rPr lang="es-MX" noProof="0" dirty="0" err="1"/>
              <a:t>prove</a:t>
            </a:r>
            <a:r>
              <a:rPr lang="es-MX" noProof="0" dirty="0"/>
              <a:t> </a:t>
            </a:r>
            <a:r>
              <a:rPr lang="es-MX" noProof="0" dirty="0" err="1"/>
              <a:t>absence</a:t>
            </a:r>
            <a:r>
              <a:rPr lang="es-MX" noProof="0" dirty="0"/>
              <a:t> </a:t>
            </a:r>
            <a:r>
              <a:rPr lang="es-MX" noProof="0" dirty="0" err="1"/>
              <a:t>of</a:t>
            </a:r>
            <a:r>
              <a:rPr lang="es-MX" noProof="0" dirty="0"/>
              <a:t> bugs?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Bottleneck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/>
              <a:t>ASIC </a:t>
            </a:r>
            <a:r>
              <a:rPr lang="es-MX" noProof="0" dirty="0" err="1"/>
              <a:t>verification</a:t>
            </a:r>
            <a:r>
              <a:rPr lang="es-MX" noProof="0" dirty="0"/>
              <a:t> </a:t>
            </a:r>
            <a:r>
              <a:rPr lang="es-MX" noProof="0" dirty="0" err="1"/>
              <a:t>is</a:t>
            </a:r>
            <a:r>
              <a:rPr lang="es-MX" noProof="0" dirty="0"/>
              <a:t> more </a:t>
            </a:r>
            <a:r>
              <a:rPr lang="es-MX" noProof="0" dirty="0" err="1"/>
              <a:t>complex</a:t>
            </a:r>
            <a:r>
              <a:rPr lang="es-MX" noProof="0" dirty="0"/>
              <a:t> and time </a:t>
            </a:r>
            <a:r>
              <a:rPr lang="es-MX" noProof="0" dirty="0" err="1"/>
              <a:t>consuming</a:t>
            </a:r>
            <a:r>
              <a:rPr lang="es-MX" noProof="0" dirty="0"/>
              <a:t> </a:t>
            </a:r>
            <a:r>
              <a:rPr lang="es-MX" noProof="0" dirty="0" err="1"/>
              <a:t>than</a:t>
            </a:r>
            <a:r>
              <a:rPr lang="es-MX" noProof="0" dirty="0"/>
              <a:t> </a:t>
            </a:r>
            <a:r>
              <a:rPr lang="es-MX" noProof="0" dirty="0" err="1"/>
              <a:t>design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Verification</a:t>
            </a:r>
            <a:r>
              <a:rPr lang="es-MX" noProof="0" dirty="0"/>
              <a:t> </a:t>
            </a:r>
            <a:r>
              <a:rPr lang="es-MX" noProof="0" dirty="0" err="1"/>
              <a:t>is</a:t>
            </a:r>
            <a:r>
              <a:rPr lang="es-MX" noProof="0" dirty="0"/>
              <a:t> </a:t>
            </a:r>
            <a:r>
              <a:rPr lang="es-MX" noProof="0" dirty="0" err="1"/>
              <a:t>resource</a:t>
            </a:r>
            <a:r>
              <a:rPr lang="es-MX" noProof="0" dirty="0"/>
              <a:t> intensive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/>
              <a:t>New </a:t>
            </a:r>
            <a:r>
              <a:rPr lang="es-MX" noProof="0" dirty="0" err="1"/>
              <a:t>skill</a:t>
            </a:r>
            <a:r>
              <a:rPr lang="es-MX" noProof="0" dirty="0"/>
              <a:t> in HEP </a:t>
            </a:r>
            <a:r>
              <a:rPr lang="es-MX" noProof="0" dirty="0" err="1"/>
              <a:t>community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  <p:pic>
        <p:nvPicPr>
          <p:cNvPr id="11" name="Content Placeholder 10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DF915B95-369C-A6D3-99E8-CDAD1EA183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8167" y="82142"/>
            <a:ext cx="4943568" cy="257647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8A5D-185C-7371-FB5D-3160F6C7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C240-1DC1-44D5-8DD5-5CB6A8C986FF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56D2D-DAAB-BE8D-C09E-13C016DD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BB1B4-C227-5D92-2932-41A1931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42680747-3867-FF9E-BBCA-9E6CF990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012" y="2748424"/>
            <a:ext cx="6097878" cy="34300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5C8B42-68C7-FDDB-0FDB-F26114C47CC4}"/>
              </a:ext>
            </a:extLst>
          </p:cNvPr>
          <p:cNvSpPr txBox="1"/>
          <p:nvPr/>
        </p:nvSpPr>
        <p:spPr>
          <a:xfrm>
            <a:off x="6167440" y="2713573"/>
            <a:ext cx="5472652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0" i="0" dirty="0">
                <a:solidFill>
                  <a:srgbClr val="111111"/>
                </a:solidFill>
                <a:effectLst/>
                <a:latin typeface="+mj-lt"/>
              </a:rPr>
              <a:t>Chip Design and Manufacturing Cost under Different Process Nodes: Data Source from IBS</a:t>
            </a:r>
          </a:p>
          <a:p>
            <a:pPr algn="l"/>
            <a:endParaRPr 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97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DD42-43DA-6180-E67E-10B956FA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 err="1"/>
              <a:t>Verification</a:t>
            </a:r>
            <a:r>
              <a:rPr lang="es-MX" noProof="0" dirty="0"/>
              <a:t> </a:t>
            </a:r>
            <a:r>
              <a:rPr lang="es-MX" noProof="0" dirty="0" err="1"/>
              <a:t>for</a:t>
            </a:r>
            <a:r>
              <a:rPr lang="es-MX" noProof="0" dirty="0"/>
              <a:t> HEP </a:t>
            </a:r>
            <a:r>
              <a:rPr lang="es-MX" noProof="0" dirty="0" err="1"/>
              <a:t>ASICs</a:t>
            </a:r>
            <a:endParaRPr lang="es-MX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CC9A-B491-A30C-A704-C6A478AC5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/>
              <a:t>Extreme </a:t>
            </a:r>
            <a:r>
              <a:rPr lang="es-MX" noProof="0" dirty="0" err="1"/>
              <a:t>Radiation</a:t>
            </a:r>
            <a:r>
              <a:rPr lang="es-MX" noProof="0" dirty="0"/>
              <a:t> </a:t>
            </a:r>
            <a:r>
              <a:rPr lang="es-MX" noProof="0" dirty="0" err="1"/>
              <a:t>Tolerance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Fault</a:t>
            </a:r>
            <a:r>
              <a:rPr lang="es-MX" noProof="0" dirty="0"/>
              <a:t> </a:t>
            </a:r>
            <a:r>
              <a:rPr lang="es-MX" noProof="0" dirty="0" err="1"/>
              <a:t>injection</a:t>
            </a:r>
            <a:r>
              <a:rPr lang="es-MX" noProof="0" dirty="0"/>
              <a:t> </a:t>
            </a:r>
            <a:r>
              <a:rPr lang="es-MX" noProof="0" dirty="0" err="1"/>
              <a:t>campaigns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/>
              <a:t>Single </a:t>
            </a:r>
            <a:r>
              <a:rPr lang="es-MX" noProof="0" dirty="0" err="1"/>
              <a:t>Event</a:t>
            </a:r>
            <a:r>
              <a:rPr lang="es-MX" noProof="0" dirty="0"/>
              <a:t> </a:t>
            </a:r>
            <a:r>
              <a:rPr lang="es-MX" noProof="0" dirty="0" err="1"/>
              <a:t>Transient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/>
              <a:t>TID (Total </a:t>
            </a:r>
            <a:r>
              <a:rPr lang="es-MX" noProof="0" dirty="0" err="1"/>
              <a:t>Ionizing</a:t>
            </a:r>
            <a:r>
              <a:rPr lang="es-MX" noProof="0" dirty="0"/>
              <a:t> </a:t>
            </a:r>
            <a:r>
              <a:rPr lang="es-MX" noProof="0" dirty="0" err="1"/>
              <a:t>Dose</a:t>
            </a:r>
            <a:r>
              <a:rPr lang="es-MX" noProof="0" dirty="0"/>
              <a:t>) </a:t>
            </a:r>
            <a:r>
              <a:rPr lang="es-MX" noProof="0" dirty="0" err="1"/>
              <a:t>aware</a:t>
            </a:r>
            <a:r>
              <a:rPr lang="es-MX" noProof="0" dirty="0"/>
              <a:t> </a:t>
            </a:r>
            <a:r>
              <a:rPr lang="es-MX" noProof="0" dirty="0" err="1"/>
              <a:t>designs</a:t>
            </a:r>
            <a:endParaRPr lang="es-MX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/>
              <a:t>High data-</a:t>
            </a:r>
            <a:r>
              <a:rPr lang="es-MX" noProof="0" dirty="0" err="1"/>
              <a:t>rate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/>
              <a:t>High-</a:t>
            </a:r>
            <a:r>
              <a:rPr lang="es-MX" noProof="0" dirty="0" err="1"/>
              <a:t>Luminosity</a:t>
            </a:r>
            <a:r>
              <a:rPr lang="es-MX" noProof="0" dirty="0"/>
              <a:t> </a:t>
            </a:r>
            <a:r>
              <a:rPr lang="es-MX" noProof="0" dirty="0" err="1"/>
              <a:t>Large</a:t>
            </a:r>
            <a:r>
              <a:rPr lang="es-MX" noProof="0" dirty="0"/>
              <a:t> </a:t>
            </a:r>
            <a:r>
              <a:rPr lang="es-MX" noProof="0" dirty="0" err="1"/>
              <a:t>Hadron</a:t>
            </a:r>
            <a:r>
              <a:rPr lang="es-MX" noProof="0" dirty="0"/>
              <a:t> </a:t>
            </a:r>
            <a:r>
              <a:rPr lang="es-MX" noProof="0" dirty="0" err="1"/>
              <a:t>Collider</a:t>
            </a:r>
            <a:r>
              <a:rPr lang="es-MX" noProof="0" dirty="0"/>
              <a:t> (HL-LHC), hit </a:t>
            </a:r>
            <a:r>
              <a:rPr lang="es-MX" noProof="0" dirty="0" err="1"/>
              <a:t>rate</a:t>
            </a:r>
            <a:r>
              <a:rPr lang="es-MX" noProof="0" dirty="0"/>
              <a:t> </a:t>
            </a:r>
            <a:r>
              <a:rPr lang="es-MX" noProof="0" dirty="0" err="1"/>
              <a:t>of</a:t>
            </a:r>
            <a:r>
              <a:rPr lang="es-MX" noProof="0" dirty="0"/>
              <a:t> 3.5 GHz/cm2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Trigger-based</a:t>
            </a:r>
            <a:r>
              <a:rPr lang="es-MX" noProof="0" dirty="0"/>
              <a:t> </a:t>
            </a:r>
            <a:r>
              <a:rPr lang="es-MX" noProof="0" dirty="0" err="1"/>
              <a:t>architectures</a:t>
            </a:r>
            <a:r>
              <a:rPr lang="es-MX" noProof="0" dirty="0"/>
              <a:t> (RD53)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/>
              <a:t>Data-</a:t>
            </a:r>
            <a:r>
              <a:rPr lang="es-MX" noProof="0" dirty="0" err="1"/>
              <a:t>driven</a:t>
            </a:r>
            <a:r>
              <a:rPr lang="es-MX" noProof="0" dirty="0"/>
              <a:t> </a:t>
            </a:r>
            <a:r>
              <a:rPr lang="es-MX" noProof="0" dirty="0" err="1"/>
              <a:t>architectures</a:t>
            </a:r>
            <a:r>
              <a:rPr lang="es-MX" noProof="0" dirty="0"/>
              <a:t> (</a:t>
            </a:r>
            <a:r>
              <a:rPr lang="es-MX" noProof="0" dirty="0" err="1"/>
              <a:t>Velopix</a:t>
            </a:r>
            <a:r>
              <a:rPr lang="es-MX" noProof="0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8A5D-185C-7371-FB5D-3160F6C7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EFE2-0F7C-4F06-9C30-E2176F1033E5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56D2D-DAAB-BE8D-C09E-13C016DD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BB1B4-C227-5D92-2932-41A1931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Content Placeholder 9" descr="A pie chart with text and numbers&#10;&#10;Description automatically generated">
            <a:extLst>
              <a:ext uri="{FF2B5EF4-FFF2-40B4-BE49-F238E27FC236}">
                <a16:creationId xmlns:a16="http://schemas.microsoft.com/office/drawing/2014/main" id="{FEF3E6DB-B460-C458-2966-84FFF834CE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728" r="2235"/>
          <a:stretch/>
        </p:blipFill>
        <p:spPr>
          <a:xfrm>
            <a:off x="5609077" y="1117600"/>
            <a:ext cx="6412646" cy="3795460"/>
          </a:xfrm>
        </p:spPr>
      </p:pic>
    </p:spTree>
    <p:extLst>
      <p:ext uri="{BB962C8B-B14F-4D97-AF65-F5344CB8AC3E}">
        <p14:creationId xmlns:p14="http://schemas.microsoft.com/office/powerpoint/2010/main" val="90643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95AA-4A37-E463-6476-9ACB0C40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noProof="0" dirty="0" err="1"/>
              <a:t>Verification</a:t>
            </a:r>
            <a:r>
              <a:rPr lang="es-MX" noProof="0" dirty="0"/>
              <a:t> </a:t>
            </a:r>
            <a:r>
              <a:rPr lang="es-MX" noProof="0" dirty="0" err="1"/>
              <a:t>Methodology</a:t>
            </a:r>
            <a:endParaRPr lang="es-MX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40F7-8425-C993-E34E-99C89BF3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162D-D612-6FA5-8E00-6C033C9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412B-C680-4DE7-B845-894B0AB88BD5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D0C-E644-BCDD-2D86-EFE8460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52DA-AFD7-A4DC-D721-0BD9312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7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B708AE-B6AF-3613-E6AB-508D5CD0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noProof="0" dirty="0"/>
              <a:t>Introducción</a:t>
            </a:r>
          </a:p>
          <a:p>
            <a:r>
              <a:rPr lang="es-MX" noProof="0" dirty="0"/>
              <a:t>Objetivos</a:t>
            </a:r>
          </a:p>
          <a:p>
            <a:r>
              <a:rPr lang="es-MX" dirty="0"/>
              <a:t>Antecedentes</a:t>
            </a:r>
          </a:p>
          <a:p>
            <a:r>
              <a:rPr lang="es-MX" noProof="0" dirty="0"/>
              <a:t>Máquinas de estado finito</a:t>
            </a:r>
          </a:p>
          <a:p>
            <a:r>
              <a:rPr lang="es-MX" noProof="0" dirty="0" err="1"/>
              <a:t>ADCs</a:t>
            </a:r>
            <a:r>
              <a:rPr lang="es-MX" noProof="0" dirty="0"/>
              <a:t> y </a:t>
            </a:r>
            <a:r>
              <a:rPr lang="es-MX" noProof="0" dirty="0" err="1"/>
              <a:t>DACs</a:t>
            </a:r>
            <a:endParaRPr lang="es-MX" noProof="0" dirty="0"/>
          </a:p>
          <a:p>
            <a:r>
              <a:rPr lang="es-MX" noProof="0" dirty="0"/>
              <a:t>Diseño de firmware</a:t>
            </a:r>
          </a:p>
          <a:p>
            <a:r>
              <a:rPr lang="es-MX" dirty="0"/>
              <a:t>Diseño de PCB</a:t>
            </a:r>
          </a:p>
          <a:p>
            <a:r>
              <a:rPr lang="es-MX" noProof="0" dirty="0"/>
              <a:t>Resultados</a:t>
            </a:r>
          </a:p>
          <a:p>
            <a:r>
              <a:rPr lang="es-MX" dirty="0"/>
              <a:t>Conclusiones</a:t>
            </a:r>
            <a:endParaRPr lang="es-MX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574C0B-6F6F-9715-E2E2-EB7390D2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Índice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C43E3-38A1-EE50-7C51-53C78416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360-48CD-4CAC-8BCF-A023B5C41B11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F518-260B-89CA-F456-4202C5A8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EAD77-D27D-7148-AE4C-6B73C2ED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9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DD42-43DA-6180-E67E-10B956FA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 err="1"/>
              <a:t>Anatomy</a:t>
            </a:r>
            <a:r>
              <a:rPr lang="es-MX" noProof="0" dirty="0"/>
              <a:t> </a:t>
            </a:r>
            <a:r>
              <a:rPr lang="es-MX" noProof="0" dirty="0" err="1"/>
              <a:t>of</a:t>
            </a:r>
            <a:r>
              <a:rPr lang="es-MX" noProof="0" dirty="0"/>
              <a:t> a </a:t>
            </a:r>
            <a:r>
              <a:rPr lang="es-MX" noProof="0" dirty="0" err="1"/>
              <a:t>Verification</a:t>
            </a:r>
            <a:r>
              <a:rPr lang="es-MX" noProof="0" dirty="0"/>
              <a:t> </a:t>
            </a:r>
            <a:r>
              <a:rPr lang="es-MX" noProof="0" dirty="0" err="1"/>
              <a:t>Environment</a:t>
            </a:r>
            <a:endParaRPr lang="es-MX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8A5D-185C-7371-FB5D-3160F6C7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C81-D05C-4712-9DC3-A1158A1ECAD5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56D2D-DAAB-BE8D-C09E-13C016DD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BB1B4-C227-5D92-2932-41A1931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7CCAD2-E7E0-044A-3A28-B4FC91B5C4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257" y="1242566"/>
            <a:ext cx="8191485" cy="4608512"/>
          </a:xfrm>
        </p:spPr>
      </p:pic>
    </p:spTree>
    <p:extLst>
      <p:ext uri="{BB962C8B-B14F-4D97-AF65-F5344CB8AC3E}">
        <p14:creationId xmlns:p14="http://schemas.microsoft.com/office/powerpoint/2010/main" val="241751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DD42-43DA-6180-E67E-10B956FA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Reference </a:t>
            </a:r>
            <a:r>
              <a:rPr lang="es-MX" noProof="0" dirty="0" err="1"/>
              <a:t>Model</a:t>
            </a:r>
            <a:endParaRPr lang="es-MX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CC9A-B491-A30C-A704-C6A478AC5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Receive</a:t>
            </a:r>
            <a:r>
              <a:rPr lang="es-MX" noProof="0" dirty="0"/>
              <a:t> </a:t>
            </a:r>
            <a:r>
              <a:rPr lang="es-MX" noProof="0" dirty="0" err="1"/>
              <a:t>the</a:t>
            </a:r>
            <a:r>
              <a:rPr lang="es-MX" noProof="0" dirty="0"/>
              <a:t> </a:t>
            </a:r>
            <a:r>
              <a:rPr lang="es-MX" noProof="0" dirty="0" err="1"/>
              <a:t>same</a:t>
            </a:r>
            <a:r>
              <a:rPr lang="es-MX" noProof="0" dirty="0"/>
              <a:t> </a:t>
            </a:r>
            <a:r>
              <a:rPr lang="es-MX" noProof="0" dirty="0" err="1"/>
              <a:t>stimuli</a:t>
            </a:r>
            <a:r>
              <a:rPr lang="es-MX" noProof="0" dirty="0"/>
              <a:t> as </a:t>
            </a:r>
            <a:r>
              <a:rPr lang="es-MX" noProof="0" dirty="0" err="1"/>
              <a:t>the</a:t>
            </a:r>
            <a:r>
              <a:rPr lang="es-MX" noProof="0" dirty="0"/>
              <a:t> DUT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Predict</a:t>
            </a:r>
            <a:r>
              <a:rPr lang="es-MX" noProof="0" dirty="0"/>
              <a:t> DUT output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Based</a:t>
            </a:r>
            <a:r>
              <a:rPr lang="es-MX" noProof="0" dirty="0"/>
              <a:t> </a:t>
            </a:r>
            <a:r>
              <a:rPr lang="es-MX" noProof="0" dirty="0" err="1"/>
              <a:t>on</a:t>
            </a:r>
            <a:r>
              <a:rPr lang="es-MX" noProof="0" dirty="0"/>
              <a:t> </a:t>
            </a:r>
            <a:r>
              <a:rPr lang="es-MX" noProof="0" dirty="0" err="1"/>
              <a:t>specifications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Implements</a:t>
            </a:r>
            <a:r>
              <a:rPr lang="es-MX" noProof="0" dirty="0"/>
              <a:t> </a:t>
            </a:r>
            <a:r>
              <a:rPr lang="es-MX" noProof="0" dirty="0" err="1"/>
              <a:t>the</a:t>
            </a:r>
            <a:r>
              <a:rPr lang="es-MX" noProof="0" dirty="0"/>
              <a:t> transfer </a:t>
            </a:r>
            <a:r>
              <a:rPr lang="es-MX" noProof="0" dirty="0" err="1"/>
              <a:t>function</a:t>
            </a:r>
            <a:r>
              <a:rPr lang="es-MX" noProof="0" dirty="0"/>
              <a:t>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Tightly</a:t>
            </a:r>
            <a:r>
              <a:rPr lang="es-MX" noProof="0" dirty="0"/>
              <a:t> </a:t>
            </a:r>
            <a:r>
              <a:rPr lang="es-MX" noProof="0" dirty="0" err="1"/>
              <a:t>tied</a:t>
            </a:r>
            <a:r>
              <a:rPr lang="es-MX" noProof="0" dirty="0"/>
              <a:t> </a:t>
            </a:r>
            <a:r>
              <a:rPr lang="es-MX" noProof="0" dirty="0" err="1"/>
              <a:t>to</a:t>
            </a:r>
            <a:r>
              <a:rPr lang="es-MX" noProof="0" dirty="0"/>
              <a:t> DUT </a:t>
            </a:r>
            <a:r>
              <a:rPr lang="es-MX" noProof="0" dirty="0" err="1"/>
              <a:t>specification</a:t>
            </a:r>
            <a:endParaRPr lang="es-MX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Using</a:t>
            </a:r>
            <a:r>
              <a:rPr lang="es-MX" noProof="0" dirty="0"/>
              <a:t> C++ / </a:t>
            </a:r>
            <a:r>
              <a:rPr lang="es-MX" noProof="0" dirty="0" err="1"/>
              <a:t>SystemC</a:t>
            </a:r>
            <a:endParaRPr lang="es-MX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8A5D-185C-7371-FB5D-3160F6C7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49DC-C09C-43CB-BBB8-A0D5BC4AB1AE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56D2D-DAAB-BE8D-C09E-13C016DD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BB1B4-C227-5D92-2932-41A1931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A4C22B37-C118-39A4-6039-CEDCC69308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61" y="1368047"/>
            <a:ext cx="6700814" cy="3769862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869B6F-557D-0BE6-A0A7-0B01B5863B7A}"/>
              </a:ext>
            </a:extLst>
          </p:cNvPr>
          <p:cNvCxnSpPr/>
          <p:nvPr/>
        </p:nvCxnSpPr>
        <p:spPr>
          <a:xfrm flipH="1">
            <a:off x="7931697" y="791480"/>
            <a:ext cx="743505" cy="7861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22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95AA-4A37-E463-6476-9ACB0C40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noProof="0" dirty="0" err="1"/>
              <a:t>Research</a:t>
            </a:r>
            <a:r>
              <a:rPr lang="es-MX" noProof="0" dirty="0"/>
              <a:t> </a:t>
            </a:r>
            <a:r>
              <a:rPr lang="es-MX" noProof="0" dirty="0" err="1"/>
              <a:t>activities</a:t>
            </a:r>
            <a:r>
              <a:rPr lang="es-MX" noProof="0" dirty="0"/>
              <a:t> </a:t>
            </a:r>
            <a:r>
              <a:rPr lang="es-MX" noProof="0" dirty="0" err="1"/>
              <a:t>carried</a:t>
            </a:r>
            <a:r>
              <a:rPr lang="es-MX" noProof="0" dirty="0"/>
              <a:t> </a:t>
            </a:r>
            <a:r>
              <a:rPr lang="es-MX" noProof="0" dirty="0" err="1"/>
              <a:t>out</a:t>
            </a:r>
            <a:r>
              <a:rPr lang="es-MX" noProof="0" dirty="0"/>
              <a:t> so </a:t>
            </a:r>
            <a:r>
              <a:rPr lang="es-MX" noProof="0" dirty="0" err="1"/>
              <a:t>far</a:t>
            </a:r>
            <a:r>
              <a:rPr lang="es-MX" noProof="0" dirty="0"/>
              <a:t> 1</a:t>
            </a:r>
            <a:r>
              <a:rPr lang="es-MX" baseline="30000" noProof="0" dirty="0"/>
              <a:t>st</a:t>
            </a:r>
            <a:r>
              <a:rPr lang="es-MX" noProof="0" dirty="0"/>
              <a:t> </a:t>
            </a:r>
            <a:r>
              <a:rPr lang="es-MX" noProof="0" dirty="0" err="1"/>
              <a:t>year</a:t>
            </a:r>
            <a:endParaRPr lang="es-MX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40F7-8425-C993-E34E-99C89BF3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162D-D612-6FA5-8E00-6C033C9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51A3-B09B-4327-82B3-233910BDCCEC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D0C-E644-BCDD-2D86-EFE8460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52DA-AFD7-A4DC-D721-0BD9312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0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DD42-43DA-6180-E67E-10B956FA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CC9A-B491-A30C-A704-C6A478AC5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Improvement</a:t>
            </a:r>
            <a:r>
              <a:rPr lang="es-MX" noProof="0" dirty="0"/>
              <a:t> </a:t>
            </a:r>
            <a:r>
              <a:rPr lang="es-MX" noProof="0" dirty="0" err="1"/>
              <a:t>knowledge</a:t>
            </a:r>
            <a:r>
              <a:rPr lang="es-MX" noProof="0" dirty="0"/>
              <a:t> </a:t>
            </a:r>
            <a:r>
              <a:rPr lang="es-MX" noProof="0" dirty="0" err="1"/>
              <a:t>of</a:t>
            </a:r>
            <a:r>
              <a:rPr lang="es-MX" noProof="0" dirty="0"/>
              <a:t> </a:t>
            </a:r>
            <a:r>
              <a:rPr lang="es-MX" noProof="0" dirty="0" err="1"/>
              <a:t>the</a:t>
            </a:r>
            <a:r>
              <a:rPr lang="es-MX" noProof="0" dirty="0"/>
              <a:t> </a:t>
            </a:r>
            <a:r>
              <a:rPr lang="es-MX" noProof="0" dirty="0" err="1"/>
              <a:t>following</a:t>
            </a:r>
            <a:r>
              <a:rPr lang="es-MX" noProof="0" dirty="0"/>
              <a:t> </a:t>
            </a:r>
            <a:r>
              <a:rPr lang="es-MX" noProof="0" dirty="0" err="1"/>
              <a:t>tools</a:t>
            </a:r>
            <a:r>
              <a:rPr lang="es-MX" noProof="0" dirty="0"/>
              <a:t>: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Verilog</a:t>
            </a:r>
            <a:r>
              <a:rPr lang="es-MX" noProof="0" dirty="0"/>
              <a:t> / </a:t>
            </a:r>
            <a:r>
              <a:rPr lang="es-MX" noProof="0" dirty="0" err="1"/>
              <a:t>SystemVerilog</a:t>
            </a:r>
            <a:endParaRPr lang="es-MX" noProof="0" dirty="0"/>
          </a:p>
          <a:p>
            <a:pPr marL="990900" lvl="2" indent="-342900"/>
            <a:r>
              <a:rPr lang="es-MX" noProof="0" dirty="0"/>
              <a:t>UVM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/>
              <a:t>C/C++</a:t>
            </a:r>
          </a:p>
          <a:p>
            <a:pPr marL="990900" lvl="2" indent="-342900"/>
            <a:r>
              <a:rPr lang="es-MX" noProof="0" dirty="0" err="1"/>
              <a:t>SystemC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/>
              <a:t>Python</a:t>
            </a:r>
          </a:p>
          <a:p>
            <a:pPr marL="990900" lvl="2" indent="-342900"/>
            <a:r>
              <a:rPr lang="es-MX" noProof="0" dirty="0"/>
              <a:t>Jinja2</a:t>
            </a:r>
          </a:p>
          <a:p>
            <a:pPr marL="990900" lvl="2" indent="-342900"/>
            <a:r>
              <a:rPr lang="es-MX" noProof="0" dirty="0" err="1"/>
              <a:t>PyYAML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Bash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/>
              <a:t>Synopsys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8A5D-185C-7371-FB5D-3160F6C7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AB56-559F-4126-8FC9-D6EDD22541D7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56D2D-DAAB-BE8D-C09E-13C016DD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BB1B4-C227-5D92-2932-41A1931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CA6438-0C14-B47C-159F-6BCAFDCC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727" y="2414004"/>
            <a:ext cx="1317108" cy="14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tmicro · An open source SystemVerilog Test Suite">
            <a:extLst>
              <a:ext uri="{FF2B5EF4-FFF2-40B4-BE49-F238E27FC236}">
                <a16:creationId xmlns:a16="http://schemas.microsoft.com/office/drawing/2014/main" id="{0FB26298-0787-BC7A-171C-A9CB9696B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40" y="50534"/>
            <a:ext cx="4080800" cy="214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CFDC6FF-C227-B896-1A33-A48F53EF7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7" y="4075355"/>
            <a:ext cx="4080800" cy="9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10F0BED-1742-B19F-3477-96309740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65829" y="1629023"/>
            <a:ext cx="1773297" cy="194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047E250-6A18-F034-6F74-09F18961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45" y="4792761"/>
            <a:ext cx="2333034" cy="98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875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DD42-43DA-6180-E67E-10B956FA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 err="1"/>
              <a:t>Activities</a:t>
            </a:r>
            <a:r>
              <a:rPr lang="es-MX" noProof="0" dirty="0"/>
              <a:t> </a:t>
            </a:r>
            <a:r>
              <a:rPr lang="es-MX" noProof="0" dirty="0" err="1"/>
              <a:t>carried</a:t>
            </a:r>
            <a:r>
              <a:rPr lang="es-MX" noProof="0" dirty="0"/>
              <a:t> </a:t>
            </a:r>
            <a:r>
              <a:rPr lang="es-MX" noProof="0" dirty="0" err="1"/>
              <a:t>out</a:t>
            </a:r>
            <a:endParaRPr lang="es-MX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CC9A-B491-A30C-A704-C6A478AC5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Development</a:t>
            </a:r>
            <a:r>
              <a:rPr lang="es-MX" noProof="0" dirty="0"/>
              <a:t> </a:t>
            </a:r>
            <a:r>
              <a:rPr lang="es-MX" noProof="0" dirty="0" err="1"/>
              <a:t>of</a:t>
            </a:r>
            <a:r>
              <a:rPr lang="es-MX" noProof="0" dirty="0"/>
              <a:t> </a:t>
            </a:r>
            <a:r>
              <a:rPr lang="es-MX" noProof="0" dirty="0" err="1"/>
              <a:t>Verification</a:t>
            </a:r>
            <a:r>
              <a:rPr lang="es-MX" noProof="0" dirty="0"/>
              <a:t> </a:t>
            </a:r>
            <a:r>
              <a:rPr lang="es-MX" noProof="0" dirty="0" err="1"/>
              <a:t>Utility</a:t>
            </a:r>
            <a:r>
              <a:rPr lang="es-MX" noProof="0" dirty="0"/>
              <a:t> Tools and Script </a:t>
            </a:r>
            <a:r>
              <a:rPr lang="es-MX" noProof="0" dirty="0" err="1"/>
              <a:t>to</a:t>
            </a:r>
            <a:r>
              <a:rPr lang="es-MX" noProof="0" dirty="0"/>
              <a:t> </a:t>
            </a:r>
            <a:r>
              <a:rPr lang="es-MX" noProof="0" dirty="0" err="1"/>
              <a:t>facilitate</a:t>
            </a:r>
            <a:r>
              <a:rPr lang="es-MX" noProof="0" dirty="0"/>
              <a:t> </a:t>
            </a:r>
            <a:r>
              <a:rPr lang="es-MX" noProof="0" dirty="0" err="1"/>
              <a:t>workflow</a:t>
            </a:r>
            <a:r>
              <a:rPr lang="es-MX" noProof="0" dirty="0"/>
              <a:t>.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/>
              <a:t>UVC </a:t>
            </a:r>
            <a:r>
              <a:rPr lang="es-MX" noProof="0" dirty="0" err="1"/>
              <a:t>Code</a:t>
            </a:r>
            <a:r>
              <a:rPr lang="es-MX" noProof="0" dirty="0"/>
              <a:t> </a:t>
            </a:r>
            <a:r>
              <a:rPr lang="es-MX" noProof="0" dirty="0" err="1"/>
              <a:t>Generator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Linting</a:t>
            </a:r>
            <a:r>
              <a:rPr lang="es-MX" noProof="0" dirty="0"/>
              <a:t> and </a:t>
            </a:r>
            <a:r>
              <a:rPr lang="es-MX" noProof="0" dirty="0" err="1"/>
              <a:t>Formatting</a:t>
            </a:r>
            <a:r>
              <a:rPr lang="es-MX" noProof="0" dirty="0"/>
              <a:t> </a:t>
            </a:r>
            <a:r>
              <a:rPr lang="es-MX" noProof="0" dirty="0" err="1"/>
              <a:t>utility</a:t>
            </a:r>
            <a:r>
              <a:rPr lang="es-MX" noProof="0" dirty="0"/>
              <a:t> scripts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Resource</a:t>
            </a:r>
            <a:r>
              <a:rPr lang="es-MX" noProof="0" dirty="0"/>
              <a:t> Guide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/>
              <a:t>UVM UVC Tutorial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Development</a:t>
            </a:r>
            <a:r>
              <a:rPr lang="es-MX" noProof="0" dirty="0"/>
              <a:t> </a:t>
            </a:r>
            <a:r>
              <a:rPr lang="es-MX" noProof="0" dirty="0" err="1"/>
              <a:t>of</a:t>
            </a:r>
            <a:r>
              <a:rPr lang="es-MX" noProof="0" dirty="0"/>
              <a:t> general </a:t>
            </a:r>
            <a:r>
              <a:rPr lang="es-MX" noProof="0" dirty="0" err="1"/>
              <a:t>purpose</a:t>
            </a:r>
            <a:r>
              <a:rPr lang="es-MX" noProof="0" dirty="0"/>
              <a:t> UVM </a:t>
            </a:r>
            <a:r>
              <a:rPr lang="es-MX" noProof="0" dirty="0" err="1"/>
              <a:t>Verification</a:t>
            </a:r>
            <a:r>
              <a:rPr lang="es-MX" noProof="0" dirty="0"/>
              <a:t> </a:t>
            </a:r>
            <a:r>
              <a:rPr lang="es-MX" noProof="0" dirty="0" err="1"/>
              <a:t>IPs</a:t>
            </a:r>
            <a:r>
              <a:rPr lang="es-MX" noProof="0" dirty="0"/>
              <a:t> (VIP) </a:t>
            </a:r>
            <a:r>
              <a:rPr lang="es-MX" noProof="0" dirty="0" err="1"/>
              <a:t>to</a:t>
            </a:r>
            <a:r>
              <a:rPr lang="es-MX" noProof="0" dirty="0"/>
              <a:t> be use in </a:t>
            </a:r>
            <a:r>
              <a:rPr lang="es-MX" noProof="0" dirty="0" err="1"/>
              <a:t>different</a:t>
            </a:r>
            <a:r>
              <a:rPr lang="es-MX" noProof="0" dirty="0"/>
              <a:t> </a:t>
            </a:r>
            <a:r>
              <a:rPr lang="es-MX" noProof="0" dirty="0" err="1"/>
              <a:t>projects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/>
              <a:t>GPIO UVC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Clock</a:t>
            </a:r>
            <a:r>
              <a:rPr lang="es-MX" noProof="0" dirty="0"/>
              <a:t> </a:t>
            </a:r>
            <a:r>
              <a:rPr lang="es-MX" noProof="0" dirty="0" err="1"/>
              <a:t>Generator</a:t>
            </a:r>
            <a:r>
              <a:rPr lang="es-MX" noProof="0" dirty="0"/>
              <a:t> UVC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/>
              <a:t>I2C UVC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8A5D-185C-7371-FB5D-3160F6C7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DB2-0BB4-459C-904A-4634B37108EB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56D2D-DAAB-BE8D-C09E-13C016DD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BB1B4-C227-5D92-2932-41A1931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2" name="Content Placeholder 21" descr="A pink sign with black text&#10;&#10;Description automatically generated">
            <a:extLst>
              <a:ext uri="{FF2B5EF4-FFF2-40B4-BE49-F238E27FC236}">
                <a16:creationId xmlns:a16="http://schemas.microsoft.com/office/drawing/2014/main" id="{2BEAE62A-8C7E-1D8A-89AA-69C6672EFD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40541" y="510481"/>
            <a:ext cx="1418005" cy="1344151"/>
          </a:xfrm>
        </p:spPr>
      </p:pic>
      <p:pic>
        <p:nvPicPr>
          <p:cNvPr id="27" name="Picture 26" descr="A black text with green arrows&#10;&#10;Description automatically generated">
            <a:extLst>
              <a:ext uri="{FF2B5EF4-FFF2-40B4-BE49-F238E27FC236}">
                <a16:creationId xmlns:a16="http://schemas.microsoft.com/office/drawing/2014/main" id="{57AC65EF-A371-0D5F-D724-F219080D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408" y="2261650"/>
            <a:ext cx="1762300" cy="1670514"/>
          </a:xfrm>
          <a:prstGeom prst="rect">
            <a:avLst/>
          </a:prstGeom>
        </p:spPr>
      </p:pic>
      <p:pic>
        <p:nvPicPr>
          <p:cNvPr id="29" name="Picture 28" descr="A black text with arrows&#10;&#10;Description automatically generated">
            <a:extLst>
              <a:ext uri="{FF2B5EF4-FFF2-40B4-BE49-F238E27FC236}">
                <a16:creationId xmlns:a16="http://schemas.microsoft.com/office/drawing/2014/main" id="{3296A46A-95C8-3AFB-DA9B-9B0716EE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721" y="4260143"/>
            <a:ext cx="1582381" cy="1500578"/>
          </a:xfrm>
          <a:prstGeom prst="rect">
            <a:avLst/>
          </a:prstGeom>
        </p:spPr>
      </p:pic>
      <p:pic>
        <p:nvPicPr>
          <p:cNvPr id="31" name="Picture 30" descr="A close-up of a sign&#10;&#10;Description automatically generated">
            <a:extLst>
              <a:ext uri="{FF2B5EF4-FFF2-40B4-BE49-F238E27FC236}">
                <a16:creationId xmlns:a16="http://schemas.microsoft.com/office/drawing/2014/main" id="{F822E70E-766A-BF80-41B2-0FE7262E3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151" y="4261105"/>
            <a:ext cx="1581367" cy="1499616"/>
          </a:xfrm>
          <a:prstGeom prst="rect">
            <a:avLst/>
          </a:prstGeom>
        </p:spPr>
      </p:pic>
      <p:pic>
        <p:nvPicPr>
          <p:cNvPr id="33" name="Picture 32" descr="A black text with arrows&#10;&#10;Description automatically generated">
            <a:extLst>
              <a:ext uri="{FF2B5EF4-FFF2-40B4-BE49-F238E27FC236}">
                <a16:creationId xmlns:a16="http://schemas.microsoft.com/office/drawing/2014/main" id="{585A678A-A948-0EE5-D88F-620554485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6862" y="4261105"/>
            <a:ext cx="1581367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95AA-4A37-E463-6476-9ACB0C40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noProof="0" dirty="0"/>
              <a:t>Plan </a:t>
            </a:r>
            <a:r>
              <a:rPr lang="es-MX" noProof="0" dirty="0" err="1"/>
              <a:t>for</a:t>
            </a:r>
            <a:r>
              <a:rPr lang="es-MX" noProof="0" dirty="0"/>
              <a:t> 2</a:t>
            </a:r>
            <a:r>
              <a:rPr lang="es-MX" baseline="30000" noProof="0" dirty="0"/>
              <a:t>nd</a:t>
            </a:r>
            <a:r>
              <a:rPr lang="es-MX" noProof="0" dirty="0"/>
              <a:t> and 3</a:t>
            </a:r>
            <a:r>
              <a:rPr lang="es-MX" baseline="30000" noProof="0" dirty="0"/>
              <a:t>rd</a:t>
            </a:r>
            <a:r>
              <a:rPr lang="es-MX" noProof="0" dirty="0"/>
              <a:t> </a:t>
            </a:r>
            <a:r>
              <a:rPr lang="es-MX" noProof="0" dirty="0" err="1"/>
              <a:t>years</a:t>
            </a:r>
            <a:endParaRPr lang="es-MX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40F7-8425-C993-E34E-99C89BF3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162D-D612-6FA5-8E00-6C033C9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B412-86EC-4FFB-973C-BE9B9909645A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D0C-E644-BCDD-2D86-EFE8460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52DA-AFD7-A4DC-D721-0BD9312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33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DD42-43DA-6180-E67E-10B956FA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Plan </a:t>
            </a:r>
            <a:r>
              <a:rPr lang="es-MX" noProof="0" dirty="0" err="1"/>
              <a:t>for</a:t>
            </a:r>
            <a:r>
              <a:rPr lang="es-MX" noProof="0" dirty="0"/>
              <a:t> 2</a:t>
            </a:r>
            <a:r>
              <a:rPr lang="es-MX" baseline="30000" noProof="0" dirty="0"/>
              <a:t>nd</a:t>
            </a:r>
            <a:r>
              <a:rPr lang="es-MX" noProof="0" dirty="0"/>
              <a:t> and 3</a:t>
            </a:r>
            <a:r>
              <a:rPr lang="es-MX" baseline="30000" noProof="0" dirty="0"/>
              <a:t>rd</a:t>
            </a:r>
            <a:r>
              <a:rPr lang="es-MX" noProof="0" dirty="0"/>
              <a:t> </a:t>
            </a:r>
            <a:r>
              <a:rPr lang="es-MX" noProof="0" dirty="0" err="1"/>
              <a:t>years</a:t>
            </a:r>
            <a:endParaRPr lang="es-MX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CC9A-B491-A30C-A704-C6A478AC5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7" y="1592264"/>
            <a:ext cx="5442857" cy="46085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/>
              <a:t>2</a:t>
            </a:r>
            <a:r>
              <a:rPr lang="es-MX" baseline="30000" noProof="0" dirty="0"/>
              <a:t>nd</a:t>
            </a:r>
            <a:r>
              <a:rPr lang="es-MX" noProof="0" dirty="0"/>
              <a:t> </a:t>
            </a:r>
            <a:r>
              <a:rPr lang="es-MX" noProof="0" dirty="0" err="1"/>
              <a:t>Year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Start</a:t>
            </a:r>
            <a:r>
              <a:rPr lang="es-MX" noProof="0" dirty="0"/>
              <a:t> </a:t>
            </a:r>
            <a:r>
              <a:rPr lang="es-MX" noProof="0" dirty="0" err="1"/>
              <a:t>using</a:t>
            </a:r>
            <a:r>
              <a:rPr lang="es-MX" noProof="0" dirty="0"/>
              <a:t> UVM </a:t>
            </a:r>
            <a:r>
              <a:rPr lang="es-MX" noProof="0" dirty="0" err="1"/>
              <a:t>expertise</a:t>
            </a:r>
            <a:r>
              <a:rPr lang="es-MX" noProof="0" dirty="0"/>
              <a:t> in real ASIC - IGNITE chip</a:t>
            </a:r>
          </a:p>
          <a:p>
            <a:pPr marL="990900" lvl="2" indent="-342900"/>
            <a:r>
              <a:rPr lang="es-MX" noProof="0" dirty="0" err="1"/>
              <a:t>UVCs</a:t>
            </a:r>
            <a:r>
              <a:rPr lang="es-MX" noProof="0" dirty="0"/>
              <a:t> </a:t>
            </a:r>
            <a:r>
              <a:rPr lang="es-MX" noProof="0" dirty="0" err="1"/>
              <a:t>connection</a:t>
            </a:r>
            <a:endParaRPr lang="es-MX" noProof="0" dirty="0"/>
          </a:p>
          <a:p>
            <a:pPr marL="990900" lvl="2" indent="-342900"/>
            <a:r>
              <a:rPr lang="es-MX" noProof="0" dirty="0" err="1"/>
              <a:t>Create</a:t>
            </a:r>
            <a:r>
              <a:rPr lang="es-MX" noProof="0" dirty="0"/>
              <a:t> </a:t>
            </a:r>
            <a:r>
              <a:rPr lang="es-MX" noProof="0" dirty="0" err="1"/>
              <a:t>basic</a:t>
            </a:r>
            <a:r>
              <a:rPr lang="es-MX" noProof="0" dirty="0"/>
              <a:t> </a:t>
            </a:r>
            <a:r>
              <a:rPr lang="es-MX" noProof="0" dirty="0" err="1"/>
              <a:t>coverage</a:t>
            </a:r>
            <a:endParaRPr lang="es-MX" noProof="0" dirty="0"/>
          </a:p>
          <a:p>
            <a:pPr marL="990900" lvl="2" indent="-342900"/>
            <a:r>
              <a:rPr lang="es-MX" noProof="0" dirty="0" err="1"/>
              <a:t>Directed</a:t>
            </a:r>
            <a:r>
              <a:rPr lang="es-MX" noProof="0" dirty="0"/>
              <a:t> </a:t>
            </a:r>
            <a:r>
              <a:rPr lang="es-MX" noProof="0" dirty="0" err="1"/>
              <a:t>tests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Create</a:t>
            </a:r>
            <a:r>
              <a:rPr lang="es-MX" noProof="0" dirty="0"/>
              <a:t> new </a:t>
            </a:r>
            <a:r>
              <a:rPr lang="es-MX" noProof="0" dirty="0" err="1"/>
              <a:t>UVCs</a:t>
            </a:r>
            <a:r>
              <a:rPr lang="es-MX" noProof="0" dirty="0"/>
              <a:t> </a:t>
            </a:r>
            <a:r>
              <a:rPr lang="es-MX" noProof="0" dirty="0" err="1"/>
              <a:t>specific</a:t>
            </a:r>
            <a:r>
              <a:rPr lang="es-MX" noProof="0" dirty="0"/>
              <a:t> </a:t>
            </a:r>
            <a:r>
              <a:rPr lang="es-MX" noProof="0" dirty="0" err="1"/>
              <a:t>for</a:t>
            </a:r>
            <a:r>
              <a:rPr lang="es-MX" noProof="0" dirty="0"/>
              <a:t> </a:t>
            </a:r>
            <a:r>
              <a:rPr lang="es-MX" noProof="0" dirty="0" err="1"/>
              <a:t>the</a:t>
            </a:r>
            <a:r>
              <a:rPr lang="es-MX" noProof="0" dirty="0"/>
              <a:t> chip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Create</a:t>
            </a:r>
            <a:r>
              <a:rPr lang="es-MX" noProof="0" dirty="0"/>
              <a:t> </a:t>
            </a:r>
            <a:r>
              <a:rPr lang="es-MX" noProof="0" dirty="0" err="1"/>
              <a:t>SystemC</a:t>
            </a:r>
            <a:r>
              <a:rPr lang="es-MX" noProof="0" dirty="0"/>
              <a:t> </a:t>
            </a:r>
            <a:r>
              <a:rPr lang="es-MX" noProof="0" dirty="0" err="1"/>
              <a:t>model</a:t>
            </a:r>
            <a:r>
              <a:rPr lang="es-MX" noProof="0" dirty="0"/>
              <a:t> </a:t>
            </a:r>
            <a:r>
              <a:rPr lang="es-MX" noProof="0" dirty="0" err="1"/>
              <a:t>studies</a:t>
            </a:r>
            <a:endParaRPr lang="es-MX" noProof="0" dirty="0"/>
          </a:p>
          <a:p>
            <a:pPr marL="990900" lvl="2" indent="-342900"/>
            <a:r>
              <a:rPr lang="es-MX" noProof="0" dirty="0"/>
              <a:t>FIFO </a:t>
            </a:r>
            <a:r>
              <a:rPr lang="es-MX" noProof="0" dirty="0" err="1"/>
              <a:t>connections</a:t>
            </a:r>
            <a:endParaRPr lang="es-MX" noProof="0" dirty="0"/>
          </a:p>
          <a:p>
            <a:pPr marL="990900" lvl="2" indent="-342900"/>
            <a:r>
              <a:rPr lang="es-MX" noProof="0" dirty="0" err="1"/>
              <a:t>Datapath</a:t>
            </a:r>
            <a:r>
              <a:rPr lang="es-MX" noProof="0" dirty="0"/>
              <a:t> </a:t>
            </a:r>
            <a:r>
              <a:rPr lang="es-MX" noProof="0" dirty="0" err="1"/>
              <a:t>possibilities</a:t>
            </a:r>
            <a:endParaRPr lang="es-MX" noProof="0" dirty="0"/>
          </a:p>
          <a:p>
            <a:pPr marL="990900" lvl="2" indent="-342900"/>
            <a:r>
              <a:rPr lang="es-MX" noProof="0" dirty="0" err="1"/>
              <a:t>Based</a:t>
            </a:r>
            <a:r>
              <a:rPr lang="es-MX" noProof="0" dirty="0"/>
              <a:t> </a:t>
            </a:r>
            <a:r>
              <a:rPr lang="es-MX" noProof="0" dirty="0" err="1"/>
              <a:t>on</a:t>
            </a:r>
            <a:r>
              <a:rPr lang="es-MX" noProof="0" dirty="0"/>
              <a:t> CERN </a:t>
            </a:r>
            <a:r>
              <a:rPr lang="es-MX" noProof="0" dirty="0" err="1"/>
              <a:t>PixESL</a:t>
            </a:r>
            <a:r>
              <a:rPr lang="es-MX" noProof="0" dirty="0"/>
              <a:t> </a:t>
            </a:r>
            <a:r>
              <a:rPr lang="es-MX" noProof="0" dirty="0" err="1"/>
              <a:t>framework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8A5D-185C-7371-FB5D-3160F6C7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1F6A-D4FF-4E83-AAC9-6A98C5962384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56D2D-DAAB-BE8D-C09E-13C016DD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BB1B4-C227-5D92-2932-41A1931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F9C3CA-785F-DBE4-F53D-48DF140A133B}"/>
              </a:ext>
            </a:extLst>
          </p:cNvPr>
          <p:cNvSpPr txBox="1">
            <a:spLocks/>
          </p:cNvSpPr>
          <p:nvPr/>
        </p:nvSpPr>
        <p:spPr>
          <a:xfrm>
            <a:off x="5514942" y="1501379"/>
            <a:ext cx="611411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tabLst/>
              <a:defRPr sz="2100" b="1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850" indent="-324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Arial" charset="0"/>
              <a:buChar char="•"/>
              <a:tabLst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8000" indent="-324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2000" indent="-324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Year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n-US" dirty="0"/>
              <a:t>Continue working in the development of the verification framework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n-US" dirty="0"/>
              <a:t>Writing the thesis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n-US" dirty="0"/>
              <a:t>Put information about IGNITE some pictures and description, specify technology of 28nm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65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DD42-43DA-6180-E67E-10B956FA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IGNITE64 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CC9A-B491-A30C-A704-C6A478AC5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1592264"/>
            <a:ext cx="5849938" cy="46085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The</a:t>
            </a:r>
            <a:r>
              <a:rPr lang="es-MX" noProof="0" dirty="0"/>
              <a:t> IGNITE </a:t>
            </a:r>
            <a:r>
              <a:rPr lang="es-MX" noProof="0" dirty="0" err="1"/>
              <a:t>project</a:t>
            </a:r>
            <a:r>
              <a:rPr lang="es-MX" noProof="0" dirty="0"/>
              <a:t> </a:t>
            </a:r>
            <a:r>
              <a:rPr lang="es-MX" noProof="0" dirty="0" err="1"/>
              <a:t>aims</a:t>
            </a:r>
            <a:r>
              <a:rPr lang="es-MX" noProof="0" dirty="0"/>
              <a:t> at </a:t>
            </a:r>
            <a:r>
              <a:rPr lang="es-MX" noProof="0" dirty="0" err="1"/>
              <a:t>developing</a:t>
            </a:r>
            <a:r>
              <a:rPr lang="es-MX" noProof="0" dirty="0"/>
              <a:t> </a:t>
            </a:r>
            <a:r>
              <a:rPr lang="es-MX" noProof="0" dirty="0" err="1"/>
              <a:t>read-out</a:t>
            </a:r>
            <a:r>
              <a:rPr lang="es-MX" noProof="0" dirty="0"/>
              <a:t> and </a:t>
            </a:r>
            <a:r>
              <a:rPr lang="es-MX" noProof="0" dirty="0" err="1"/>
              <a:t>processing</a:t>
            </a:r>
            <a:r>
              <a:rPr lang="es-MX" noProof="0" dirty="0"/>
              <a:t> </a:t>
            </a:r>
            <a:r>
              <a:rPr lang="es-MX" noProof="0" dirty="0" err="1"/>
              <a:t>solutions</a:t>
            </a:r>
            <a:r>
              <a:rPr lang="es-MX" noProof="0" dirty="0"/>
              <a:t> </a:t>
            </a:r>
            <a:r>
              <a:rPr lang="es-MX" noProof="0" dirty="0" err="1"/>
              <a:t>for</a:t>
            </a:r>
            <a:r>
              <a:rPr lang="es-MX" noProof="0" dirty="0"/>
              <a:t> </a:t>
            </a:r>
            <a:r>
              <a:rPr lang="es-MX" noProof="0" dirty="0" err="1"/>
              <a:t>high</a:t>
            </a:r>
            <a:r>
              <a:rPr lang="es-MX" noProof="0" dirty="0"/>
              <a:t> </a:t>
            </a:r>
            <a:r>
              <a:rPr lang="es-MX" noProof="0" dirty="0" err="1"/>
              <a:t>intensity</a:t>
            </a:r>
            <a:r>
              <a:rPr lang="es-MX" noProof="0" dirty="0"/>
              <a:t> 4D-tracking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Concurrent</a:t>
            </a:r>
            <a:r>
              <a:rPr lang="es-MX" noProof="0" dirty="0"/>
              <a:t> </a:t>
            </a:r>
            <a:r>
              <a:rPr lang="es-MX" noProof="0" dirty="0" err="1"/>
              <a:t>high</a:t>
            </a:r>
            <a:r>
              <a:rPr lang="es-MX" noProof="0" dirty="0"/>
              <a:t> time </a:t>
            </a:r>
            <a:r>
              <a:rPr lang="es-MX" noProof="0" dirty="0" err="1"/>
              <a:t>less</a:t>
            </a:r>
            <a:r>
              <a:rPr lang="es-MX" noProof="0" dirty="0"/>
              <a:t> </a:t>
            </a:r>
            <a:r>
              <a:rPr lang="es-MX" noProof="0" dirty="0" err="1"/>
              <a:t>than</a:t>
            </a:r>
            <a:r>
              <a:rPr lang="es-MX" noProof="0" dirty="0"/>
              <a:t> 50 </a:t>
            </a:r>
            <a:r>
              <a:rPr lang="es-MX" noProof="0" dirty="0" err="1"/>
              <a:t>ps</a:t>
            </a:r>
            <a:r>
              <a:rPr lang="es-MX" noProof="0" dirty="0"/>
              <a:t> and </a:t>
            </a:r>
            <a:r>
              <a:rPr lang="es-MX" noProof="0" dirty="0" err="1"/>
              <a:t>space</a:t>
            </a:r>
            <a:r>
              <a:rPr lang="es-MX" noProof="0" dirty="0"/>
              <a:t> </a:t>
            </a:r>
            <a:r>
              <a:rPr lang="es-MX" noProof="0" dirty="0" err="1"/>
              <a:t>resolution</a:t>
            </a:r>
            <a:r>
              <a:rPr lang="es-MX" noProof="0" dirty="0"/>
              <a:t> </a:t>
            </a:r>
            <a:r>
              <a:rPr lang="es-MX" noProof="0" dirty="0" err="1"/>
              <a:t>of</a:t>
            </a:r>
            <a:r>
              <a:rPr lang="es-MX" noProof="0" dirty="0"/>
              <a:t> 10 </a:t>
            </a:r>
            <a:r>
              <a:rPr lang="es-MX" noProof="0" dirty="0" err="1"/>
              <a:t>μm</a:t>
            </a:r>
            <a:endParaRPr lang="es-MX" noProof="0" dirty="0"/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Power</a:t>
            </a:r>
            <a:r>
              <a:rPr lang="es-MX" noProof="0" dirty="0"/>
              <a:t> </a:t>
            </a:r>
            <a:r>
              <a:rPr lang="es-MX" noProof="0" dirty="0" err="1"/>
              <a:t>density</a:t>
            </a:r>
            <a:r>
              <a:rPr lang="es-MX" noProof="0" dirty="0"/>
              <a:t> as </a:t>
            </a:r>
            <a:r>
              <a:rPr lang="es-MX" noProof="0" dirty="0" err="1"/>
              <a:t>low</a:t>
            </a:r>
            <a:r>
              <a:rPr lang="es-MX" noProof="0" dirty="0"/>
              <a:t> as </a:t>
            </a:r>
            <a:r>
              <a:rPr lang="es-MX" noProof="0" dirty="0" err="1"/>
              <a:t>possible</a:t>
            </a:r>
            <a:r>
              <a:rPr lang="es-MX" noProof="0" dirty="0"/>
              <a:t> </a:t>
            </a:r>
            <a:r>
              <a:rPr lang="es-MX" noProof="0" dirty="0" err="1"/>
              <a:t>around</a:t>
            </a:r>
            <a:r>
              <a:rPr lang="es-MX" noProof="0" dirty="0"/>
              <a:t> 1 W cm</a:t>
            </a:r>
            <a:r>
              <a:rPr lang="es-MX" baseline="30000" noProof="0" dirty="0"/>
              <a:t>-2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Operate</a:t>
            </a:r>
            <a:r>
              <a:rPr lang="es-MX" noProof="0" dirty="0"/>
              <a:t> at </a:t>
            </a:r>
            <a:r>
              <a:rPr lang="es-MX" noProof="0" dirty="0" err="1"/>
              <a:t>large</a:t>
            </a:r>
            <a:r>
              <a:rPr lang="es-MX" noProof="0" dirty="0"/>
              <a:t> </a:t>
            </a:r>
            <a:r>
              <a:rPr lang="es-MX" noProof="0" dirty="0" err="1"/>
              <a:t>fluences</a:t>
            </a:r>
            <a:r>
              <a:rPr lang="es-MX" noProof="0" dirty="0"/>
              <a:t> (&gt; 1x 10</a:t>
            </a:r>
            <a:r>
              <a:rPr lang="es-MX" baseline="30000" noProof="0" dirty="0"/>
              <a:t>16</a:t>
            </a:r>
            <a:r>
              <a:rPr lang="es-MX" noProof="0" dirty="0"/>
              <a:t> 1 </a:t>
            </a:r>
            <a:r>
              <a:rPr lang="es-MX" noProof="0" dirty="0" err="1"/>
              <a:t>MeV</a:t>
            </a:r>
            <a:r>
              <a:rPr lang="es-MX" noProof="0" dirty="0"/>
              <a:t> </a:t>
            </a:r>
            <a:r>
              <a:rPr lang="es-MX" noProof="0" dirty="0" err="1"/>
              <a:t>neutron</a:t>
            </a:r>
            <a:r>
              <a:rPr lang="es-MX" noProof="0" dirty="0"/>
              <a:t> per cm</a:t>
            </a:r>
            <a:r>
              <a:rPr lang="es-MX" baseline="30000" noProof="0" dirty="0"/>
              <a:t>2</a:t>
            </a:r>
            <a:r>
              <a:rPr lang="es-MX" noProof="0" dirty="0"/>
              <a:t>)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/>
              <a:t>High total </a:t>
            </a:r>
            <a:r>
              <a:rPr lang="es-MX" noProof="0" dirty="0" err="1"/>
              <a:t>ionizing</a:t>
            </a:r>
            <a:r>
              <a:rPr lang="es-MX" noProof="0" dirty="0"/>
              <a:t> </a:t>
            </a:r>
            <a:r>
              <a:rPr lang="es-MX" noProof="0" dirty="0" err="1"/>
              <a:t>dose</a:t>
            </a:r>
            <a:r>
              <a:rPr lang="es-MX" noProof="0" dirty="0"/>
              <a:t> (TID &gt; 1 </a:t>
            </a:r>
            <a:r>
              <a:rPr lang="es-MX" noProof="0" dirty="0" err="1"/>
              <a:t>Grad</a:t>
            </a:r>
            <a:r>
              <a:rPr lang="es-MX" noProof="0" dirty="0"/>
              <a:t>)</a:t>
            </a:r>
          </a:p>
          <a:p>
            <a:pPr marL="666750" lvl="1" indent="-342900">
              <a:buFont typeface="Arial" panose="020B0604020202020204" pitchFamily="34" charset="0"/>
              <a:buChar char="•"/>
            </a:pPr>
            <a:r>
              <a:rPr lang="es-MX" noProof="0" dirty="0"/>
              <a:t>28 nm CMOS </a:t>
            </a:r>
            <a:r>
              <a:rPr lang="es-MX" noProof="0" dirty="0" err="1"/>
              <a:t>technology</a:t>
            </a:r>
            <a:endParaRPr lang="es-MX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8A5D-185C-7371-FB5D-3160F6C7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34B7-EA0B-4341-BDCB-5DDC4C7F3CFC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56D2D-DAAB-BE8D-C09E-13C016DD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BB1B4-C227-5D92-2932-41A1931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0BD4D6-6C0D-2E8A-8857-A44F0B58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78" y="682906"/>
            <a:ext cx="5069134" cy="51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636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DD42-43DA-6180-E67E-10B956FA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 err="1"/>
              <a:t>Verification</a:t>
            </a:r>
            <a:r>
              <a:rPr lang="es-MX" noProof="0" dirty="0"/>
              <a:t>: a </a:t>
            </a:r>
            <a:r>
              <a:rPr lang="es-MX" noProof="0" dirty="0" err="1"/>
              <a:t>bottleneck</a:t>
            </a:r>
            <a:endParaRPr lang="es-MX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CC9A-B491-A30C-A704-C6A478AC5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/>
              <a:t>ASIC </a:t>
            </a:r>
            <a:r>
              <a:rPr lang="es-MX" noProof="0" dirty="0" err="1"/>
              <a:t>verification</a:t>
            </a:r>
            <a:r>
              <a:rPr lang="es-MX" noProof="0" dirty="0"/>
              <a:t> </a:t>
            </a:r>
            <a:r>
              <a:rPr lang="es-MX" noProof="0" dirty="0" err="1"/>
              <a:t>is</a:t>
            </a:r>
            <a:r>
              <a:rPr lang="es-MX" noProof="0" dirty="0"/>
              <a:t> more </a:t>
            </a:r>
            <a:r>
              <a:rPr lang="es-MX" noProof="0" dirty="0" err="1"/>
              <a:t>complex</a:t>
            </a:r>
            <a:r>
              <a:rPr lang="es-MX" noProof="0" dirty="0"/>
              <a:t> and time </a:t>
            </a:r>
            <a:r>
              <a:rPr lang="es-MX" noProof="0" dirty="0" err="1"/>
              <a:t>consuming</a:t>
            </a:r>
            <a:r>
              <a:rPr lang="es-MX" noProof="0" dirty="0"/>
              <a:t> </a:t>
            </a:r>
            <a:r>
              <a:rPr lang="es-MX" noProof="0" dirty="0" err="1"/>
              <a:t>than</a:t>
            </a:r>
            <a:r>
              <a:rPr lang="es-MX" noProof="0" dirty="0"/>
              <a:t> </a:t>
            </a:r>
            <a:r>
              <a:rPr lang="es-MX" noProof="0" dirty="0" err="1"/>
              <a:t>design</a:t>
            </a:r>
            <a:endParaRPr lang="es-MX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Verification</a:t>
            </a:r>
            <a:r>
              <a:rPr lang="es-MX" noProof="0" dirty="0"/>
              <a:t> </a:t>
            </a:r>
            <a:r>
              <a:rPr lang="es-MX" noProof="0" dirty="0" err="1"/>
              <a:t>is</a:t>
            </a:r>
            <a:r>
              <a:rPr lang="es-MX" noProof="0" dirty="0"/>
              <a:t> </a:t>
            </a:r>
            <a:r>
              <a:rPr lang="es-MX" noProof="0" dirty="0" err="1"/>
              <a:t>resource</a:t>
            </a:r>
            <a:r>
              <a:rPr lang="es-MX" noProof="0" dirty="0"/>
              <a:t> intensive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/>
              <a:t>New </a:t>
            </a:r>
            <a:r>
              <a:rPr lang="es-MX" noProof="0" dirty="0" err="1"/>
              <a:t>skill</a:t>
            </a:r>
            <a:r>
              <a:rPr lang="es-MX" noProof="0" dirty="0"/>
              <a:t> in HEP </a:t>
            </a:r>
            <a:r>
              <a:rPr lang="es-MX" noProof="0" dirty="0" err="1"/>
              <a:t>community</a:t>
            </a:r>
            <a:endParaRPr lang="es-MX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8A5D-185C-7371-FB5D-3160F6C7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0145-8065-4EB9-A370-24EF8B19B469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56D2D-DAAB-BE8D-C09E-13C016DD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BB1B4-C227-5D92-2932-41A1931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3" name="Content Placeholder 12" descr="A graph of blue lines&#10;&#10;Description automatically generated">
            <a:extLst>
              <a:ext uri="{FF2B5EF4-FFF2-40B4-BE49-F238E27FC236}">
                <a16:creationId xmlns:a16="http://schemas.microsoft.com/office/drawing/2014/main" id="{F8A02C1E-4489-1C7F-2E34-CE776D3B77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6174" y="269500"/>
            <a:ext cx="5611813" cy="3156644"/>
          </a:xfrm>
        </p:spPr>
      </p:pic>
      <p:pic>
        <p:nvPicPr>
          <p:cNvPr id="16" name="Picture 15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292C0870-AF3C-2A85-4E64-004CF5686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2" y="3361594"/>
            <a:ext cx="5608320" cy="3154680"/>
          </a:xfrm>
          <a:prstGeom prst="rect">
            <a:avLst/>
          </a:prstGeom>
        </p:spPr>
      </p:pic>
      <p:pic>
        <p:nvPicPr>
          <p:cNvPr id="18" name="Picture 17" descr="A graph with blue squares&#10;&#10;Description automatically generated">
            <a:extLst>
              <a:ext uri="{FF2B5EF4-FFF2-40B4-BE49-F238E27FC236}">
                <a16:creationId xmlns:a16="http://schemas.microsoft.com/office/drawing/2014/main" id="{09D16265-2525-F1D4-2E41-1929A2771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177" y="3498516"/>
            <a:ext cx="560832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3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95AA-4A37-E463-6476-9ACB0C40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noProof="0" dirty="0"/>
              <a:t>Introducción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40F7-8425-C993-E34E-99C89BF3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162D-D612-6FA5-8E00-6C033C9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6D8-0BE3-4DFD-A4A8-43C7192B7E31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D0C-E644-BCDD-2D86-EFE8460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52DA-AFD7-A4DC-D721-0BD9312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02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DD42-43DA-6180-E67E-10B956FA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 err="1"/>
              <a:t>Details</a:t>
            </a:r>
            <a:r>
              <a:rPr lang="es-MX" noProof="0" dirty="0"/>
              <a:t> </a:t>
            </a:r>
            <a:r>
              <a:rPr lang="es-MX" noProof="0" dirty="0" err="1"/>
              <a:t>of</a:t>
            </a:r>
            <a:r>
              <a:rPr lang="es-MX" noProof="0" dirty="0"/>
              <a:t> </a:t>
            </a:r>
            <a:r>
              <a:rPr lang="es-MX" noProof="0" dirty="0" err="1"/>
              <a:t>VIPs</a:t>
            </a:r>
            <a:endParaRPr lang="es-MX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CC9A-B491-A30C-A704-C6A478AC5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noProof="0" dirty="0"/>
              <a:t>GPIO UVC</a:t>
            </a:r>
          </a:p>
          <a:p>
            <a:pPr marL="666750" lvl="1" indent="-342900" algn="just">
              <a:buFont typeface="Arial" panose="020B0604020202020204" pitchFamily="34" charset="0"/>
              <a:buChar char="•"/>
            </a:pPr>
            <a:r>
              <a:rPr lang="es-MX" noProof="0" dirty="0" err="1"/>
              <a:t>Support</a:t>
            </a:r>
            <a:r>
              <a:rPr lang="es-MX" noProof="0" dirty="0"/>
              <a:t> single pin </a:t>
            </a:r>
            <a:r>
              <a:rPr lang="es-MX" noProof="0" dirty="0" err="1"/>
              <a:t>or</a:t>
            </a:r>
            <a:r>
              <a:rPr lang="es-MX" noProof="0" dirty="0"/>
              <a:t> </a:t>
            </a:r>
            <a:r>
              <a:rPr lang="es-MX" noProof="0" dirty="0" err="1"/>
              <a:t>arrays</a:t>
            </a:r>
            <a:r>
              <a:rPr lang="es-MX" noProof="0" dirty="0"/>
              <a:t> </a:t>
            </a:r>
            <a:r>
              <a:rPr lang="es-MX" noProof="0" dirty="0" err="1"/>
              <a:t>of</a:t>
            </a:r>
            <a:r>
              <a:rPr lang="es-MX" noProof="0" dirty="0"/>
              <a:t> </a:t>
            </a:r>
            <a:r>
              <a:rPr lang="es-MX" noProof="0" dirty="0" err="1"/>
              <a:t>pins</a:t>
            </a:r>
            <a:r>
              <a:rPr lang="es-MX" noProof="0" dirty="0"/>
              <a:t>, </a:t>
            </a:r>
            <a:r>
              <a:rPr lang="es-MX" noProof="0" dirty="0" err="1"/>
              <a:t>synchronous</a:t>
            </a:r>
            <a:r>
              <a:rPr lang="es-MX" noProof="0" dirty="0"/>
              <a:t> and </a:t>
            </a:r>
            <a:r>
              <a:rPr lang="es-MX" noProof="0" dirty="0" err="1"/>
              <a:t>asynchronous</a:t>
            </a:r>
            <a:r>
              <a:rPr lang="es-MX" noProof="0" dirty="0"/>
              <a:t> </a:t>
            </a:r>
            <a:r>
              <a:rPr lang="es-MX" noProof="0" dirty="0" err="1"/>
              <a:t>change</a:t>
            </a:r>
            <a:r>
              <a:rPr lang="es-MX" noProof="0" dirty="0"/>
              <a:t> in </a:t>
            </a:r>
            <a:r>
              <a:rPr lang="es-MX" noProof="0" dirty="0" err="1"/>
              <a:t>levels</a:t>
            </a:r>
            <a:endParaRPr lang="es-MX" noProof="0" dirty="0"/>
          </a:p>
          <a:p>
            <a:pPr marL="666750" lvl="1" indent="-342900" algn="just">
              <a:buFont typeface="Arial" panose="020B0604020202020204" pitchFamily="34" charset="0"/>
              <a:buChar char="•"/>
            </a:pPr>
            <a:r>
              <a:rPr lang="es-MX" noProof="0" dirty="0"/>
              <a:t>Use cases: </a:t>
            </a:r>
            <a:r>
              <a:rPr lang="es-MX" noProof="0" dirty="0" err="1"/>
              <a:t>driving</a:t>
            </a:r>
            <a:r>
              <a:rPr lang="es-MX" noProof="0" dirty="0"/>
              <a:t>/</a:t>
            </a:r>
            <a:r>
              <a:rPr lang="es-MX" noProof="0" dirty="0" err="1"/>
              <a:t>monitoring</a:t>
            </a:r>
            <a:r>
              <a:rPr lang="es-MX" noProof="0" dirty="0"/>
              <a:t> GPIO, </a:t>
            </a:r>
            <a:r>
              <a:rPr lang="es-MX" noProof="0" dirty="0" err="1"/>
              <a:t>reset</a:t>
            </a:r>
            <a:r>
              <a:rPr lang="es-MX" noProof="0" dirty="0"/>
              <a:t> </a:t>
            </a:r>
            <a:r>
              <a:rPr lang="es-MX" noProof="0" dirty="0" err="1"/>
              <a:t>pins</a:t>
            </a:r>
            <a:endParaRPr lang="es-MX" noProof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noProof="0" dirty="0" err="1"/>
              <a:t>Clock</a:t>
            </a:r>
            <a:r>
              <a:rPr lang="es-MX" noProof="0" dirty="0"/>
              <a:t> </a:t>
            </a:r>
            <a:r>
              <a:rPr lang="es-MX" noProof="0" dirty="0" err="1"/>
              <a:t>Generator</a:t>
            </a:r>
            <a:r>
              <a:rPr lang="es-MX" noProof="0" dirty="0"/>
              <a:t> UVC</a:t>
            </a:r>
          </a:p>
          <a:p>
            <a:pPr marL="666750" lvl="1" indent="-342900" algn="just">
              <a:buFont typeface="Arial" panose="020B0604020202020204" pitchFamily="34" charset="0"/>
              <a:buChar char="•"/>
            </a:pPr>
            <a:r>
              <a:rPr lang="es-MX" noProof="0" dirty="0" err="1"/>
              <a:t>Generates</a:t>
            </a:r>
            <a:r>
              <a:rPr lang="es-MX" noProof="0" dirty="0"/>
              <a:t> a set </a:t>
            </a:r>
            <a:r>
              <a:rPr lang="es-MX" noProof="0" dirty="0" err="1"/>
              <a:t>of</a:t>
            </a:r>
            <a:r>
              <a:rPr lang="es-MX" noProof="0" dirty="0"/>
              <a:t> </a:t>
            </a:r>
            <a:r>
              <a:rPr lang="es-MX" noProof="0" dirty="0" err="1"/>
              <a:t>related</a:t>
            </a:r>
            <a:r>
              <a:rPr lang="es-MX" noProof="0" dirty="0"/>
              <a:t> </a:t>
            </a:r>
            <a:r>
              <a:rPr lang="es-MX" noProof="0" dirty="0" err="1"/>
              <a:t>clock</a:t>
            </a:r>
            <a:r>
              <a:rPr lang="es-MX" noProof="0" dirty="0"/>
              <a:t>, </a:t>
            </a:r>
            <a:r>
              <a:rPr lang="es-MX" noProof="0" dirty="0" err="1"/>
              <a:t>each</a:t>
            </a:r>
            <a:r>
              <a:rPr lang="es-MX" noProof="0" dirty="0"/>
              <a:t> </a:t>
            </a:r>
            <a:r>
              <a:rPr lang="es-MX" noProof="0" dirty="0" err="1"/>
              <a:t>clock</a:t>
            </a:r>
            <a:r>
              <a:rPr lang="es-MX" noProof="0" dirty="0"/>
              <a:t> can </a:t>
            </a:r>
            <a:r>
              <a:rPr lang="es-MX" noProof="0" dirty="0" err="1"/>
              <a:t>have</a:t>
            </a:r>
            <a:r>
              <a:rPr lang="es-MX" noProof="0" dirty="0"/>
              <a:t> </a:t>
            </a:r>
            <a:r>
              <a:rPr lang="es-MX" noProof="0" dirty="0" err="1"/>
              <a:t>independent</a:t>
            </a:r>
            <a:r>
              <a:rPr lang="es-MX" noProof="0" dirty="0"/>
              <a:t> </a:t>
            </a:r>
            <a:r>
              <a:rPr lang="es-MX" noProof="0" dirty="0" err="1"/>
              <a:t>jitter</a:t>
            </a:r>
            <a:r>
              <a:rPr lang="es-MX" noProof="0" dirty="0"/>
              <a:t> and </a:t>
            </a:r>
            <a:r>
              <a:rPr lang="es-MX" noProof="0" dirty="0" err="1"/>
              <a:t>phase</a:t>
            </a:r>
            <a:r>
              <a:rPr lang="es-MX" noProof="0" dirty="0"/>
              <a:t> </a:t>
            </a:r>
            <a:r>
              <a:rPr lang="es-MX" noProof="0" dirty="0" err="1"/>
              <a:t>difference</a:t>
            </a:r>
            <a:endParaRPr lang="es-MX" noProof="0" dirty="0"/>
          </a:p>
          <a:p>
            <a:pPr marL="666750" lvl="1" indent="-342900" algn="just">
              <a:buFont typeface="Arial" panose="020B0604020202020204" pitchFamily="34" charset="0"/>
              <a:buChar char="•"/>
            </a:pPr>
            <a:r>
              <a:rPr lang="es-MX" noProof="0" dirty="0"/>
              <a:t>Use cases: </a:t>
            </a:r>
            <a:r>
              <a:rPr lang="es-MX" noProof="0" dirty="0" err="1"/>
              <a:t>generate</a:t>
            </a:r>
            <a:r>
              <a:rPr lang="es-MX" noProof="0" dirty="0"/>
              <a:t> </a:t>
            </a:r>
            <a:r>
              <a:rPr lang="es-MX" noProof="0" dirty="0" err="1"/>
              <a:t>related</a:t>
            </a:r>
            <a:r>
              <a:rPr lang="es-MX" noProof="0" dirty="0"/>
              <a:t> </a:t>
            </a:r>
            <a:r>
              <a:rPr lang="es-MX" noProof="0" dirty="0" err="1"/>
              <a:t>clocks</a:t>
            </a:r>
            <a:r>
              <a:rPr lang="es-MX" noProof="0" dirty="0"/>
              <a:t> base </a:t>
            </a:r>
            <a:r>
              <a:rPr lang="es-MX" noProof="0" dirty="0" err="1"/>
              <a:t>on</a:t>
            </a:r>
            <a:r>
              <a:rPr lang="es-MX" noProof="0" dirty="0"/>
              <a:t> </a:t>
            </a:r>
            <a:r>
              <a:rPr lang="es-MX" noProof="0" dirty="0" err="1"/>
              <a:t>one</a:t>
            </a:r>
            <a:r>
              <a:rPr lang="es-MX" noProof="0" dirty="0"/>
              <a:t> single </a:t>
            </a:r>
            <a:r>
              <a:rPr lang="es-MX" noProof="0" dirty="0" err="1"/>
              <a:t>source</a:t>
            </a:r>
            <a:r>
              <a:rPr lang="es-MX" noProof="0" dirty="0"/>
              <a:t> as in real </a:t>
            </a:r>
            <a:r>
              <a:rPr lang="es-MX" noProof="0" dirty="0" err="1"/>
              <a:t>experiments</a:t>
            </a:r>
            <a:endParaRPr lang="es-MX" noProof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noProof="0" dirty="0"/>
              <a:t>I2C UVC</a:t>
            </a:r>
          </a:p>
          <a:p>
            <a:pPr marL="666750" lvl="1" indent="-342900" algn="just">
              <a:buFont typeface="Arial" panose="020B0604020202020204" pitchFamily="34" charset="0"/>
              <a:buChar char="•"/>
            </a:pPr>
            <a:r>
              <a:rPr lang="es-MX" noProof="0" dirty="0"/>
              <a:t>Control a I2C bus in a master </a:t>
            </a:r>
            <a:r>
              <a:rPr lang="es-MX" noProof="0" dirty="0" err="1"/>
              <a:t>configuration</a:t>
            </a:r>
            <a:endParaRPr lang="es-MX" noProof="0" dirty="0"/>
          </a:p>
          <a:p>
            <a:pPr marL="666750" lvl="1" indent="-342900" algn="just">
              <a:buFont typeface="Arial" panose="020B0604020202020204" pitchFamily="34" charset="0"/>
              <a:buChar char="•"/>
            </a:pPr>
            <a:r>
              <a:rPr lang="es-MX" noProof="0" dirty="0"/>
              <a:t>Use cases: DUT </a:t>
            </a:r>
            <a:r>
              <a:rPr lang="es-MX" noProof="0" dirty="0" err="1"/>
              <a:t>configuration</a:t>
            </a:r>
            <a:r>
              <a:rPr lang="es-MX" noProof="0" dirty="0"/>
              <a:t>, </a:t>
            </a:r>
            <a:r>
              <a:rPr lang="es-MX" noProof="0" dirty="0" err="1"/>
              <a:t>registers</a:t>
            </a:r>
            <a:r>
              <a:rPr lang="es-MX" noProof="0" dirty="0"/>
              <a:t> </a:t>
            </a:r>
            <a:r>
              <a:rPr lang="es-MX" noProof="0" dirty="0" err="1"/>
              <a:t>operation</a:t>
            </a:r>
            <a:endParaRPr lang="es-MX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8A5D-185C-7371-FB5D-3160F6C7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C8E6-0C66-402A-B566-19D10227F844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56D2D-DAAB-BE8D-C09E-13C016DD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BB1B4-C227-5D92-2932-41A1931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7" name="Picture 26" descr="A black text with green arrows&#10;&#10;Description automatically generated">
            <a:extLst>
              <a:ext uri="{FF2B5EF4-FFF2-40B4-BE49-F238E27FC236}">
                <a16:creationId xmlns:a16="http://schemas.microsoft.com/office/drawing/2014/main" id="{57AC65EF-A371-0D5F-D724-F219080D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983" y="884265"/>
            <a:ext cx="1762300" cy="1670514"/>
          </a:xfrm>
          <a:prstGeom prst="rect">
            <a:avLst/>
          </a:prstGeom>
        </p:spPr>
      </p:pic>
      <p:pic>
        <p:nvPicPr>
          <p:cNvPr id="29" name="Picture 28" descr="A black text with arrows&#10;&#10;Description automatically generated">
            <a:extLst>
              <a:ext uri="{FF2B5EF4-FFF2-40B4-BE49-F238E27FC236}">
                <a16:creationId xmlns:a16="http://schemas.microsoft.com/office/drawing/2014/main" id="{3296A46A-95C8-3AFB-DA9B-9B0716EEA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96" y="2882758"/>
            <a:ext cx="1582381" cy="1500578"/>
          </a:xfrm>
          <a:prstGeom prst="rect">
            <a:avLst/>
          </a:prstGeom>
        </p:spPr>
      </p:pic>
      <p:pic>
        <p:nvPicPr>
          <p:cNvPr id="31" name="Picture 30" descr="A close-up of a sign&#10;&#10;Description automatically generated">
            <a:extLst>
              <a:ext uri="{FF2B5EF4-FFF2-40B4-BE49-F238E27FC236}">
                <a16:creationId xmlns:a16="http://schemas.microsoft.com/office/drawing/2014/main" id="{F822E70E-766A-BF80-41B2-0FE7262E3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726" y="2883720"/>
            <a:ext cx="1581367" cy="1499616"/>
          </a:xfrm>
          <a:prstGeom prst="rect">
            <a:avLst/>
          </a:prstGeom>
        </p:spPr>
      </p:pic>
      <p:pic>
        <p:nvPicPr>
          <p:cNvPr id="33" name="Picture 32" descr="A black text with arrows&#10;&#10;Description automatically generated">
            <a:extLst>
              <a:ext uri="{FF2B5EF4-FFF2-40B4-BE49-F238E27FC236}">
                <a16:creationId xmlns:a16="http://schemas.microsoft.com/office/drawing/2014/main" id="{585A678A-A948-0EE5-D88F-620554485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8437" y="2883720"/>
            <a:ext cx="1581367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392290-90D7-DBFD-BB03-5DEBDBBD2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noProof="0" dirty="0"/>
              <a:t>Alguna introducción</a:t>
            </a:r>
            <a:endParaRPr lang="es-MX" b="0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92709B-8339-A065-4CE2-344E2041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¿Qué son los </a:t>
            </a:r>
            <a:r>
              <a:rPr lang="es-MX" noProof="0" dirty="0" err="1"/>
              <a:t>microbolómetros</a:t>
            </a:r>
            <a:r>
              <a:rPr lang="es-MX" dirty="0"/>
              <a:t>?</a:t>
            </a:r>
            <a:endParaRPr lang="es-MX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5081-0B82-9F80-22A2-66AD0AE4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A38C-F63C-4379-B768-8CD64A075358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25D6D-E033-CFAE-D4B5-6E8CE418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F3CE-1FDE-E9E6-C919-82384086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95AA-4A37-E463-6476-9ACB0C40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noProof="0" dirty="0"/>
              <a:t>Objetivos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40F7-8425-C993-E34E-99C89BF3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162D-D612-6FA5-8E00-6C033C9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6D8-0BE3-4DFD-A4A8-43C7192B7E31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D0C-E644-BCDD-2D86-EFE8460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52DA-AFD7-A4DC-D721-0BD9312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2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95AA-4A37-E463-6476-9ACB0C40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noProof="0" dirty="0"/>
              <a:t>Antecedentes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40F7-8425-C993-E34E-99C89BF3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162D-D612-6FA5-8E00-6C033C9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6D8-0BE3-4DFD-A4A8-43C7192B7E31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D0C-E644-BCDD-2D86-EFE8460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52DA-AFD7-A4DC-D721-0BD9312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8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95AA-4A37-E463-6476-9ACB0C40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noProof="0" dirty="0"/>
              <a:t>Máquinas de estado finito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40F7-8425-C993-E34E-99C89BF3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162D-D612-6FA5-8E00-6C033C9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6D8-0BE3-4DFD-A4A8-43C7192B7E31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D0C-E644-BCDD-2D86-EFE8460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52DA-AFD7-A4DC-D721-0BD9312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3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95AA-4A37-E463-6476-9ACB0C40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noProof="0" dirty="0" err="1"/>
              <a:t>DACs</a:t>
            </a:r>
            <a:r>
              <a:rPr lang="es-MX" noProof="0" dirty="0"/>
              <a:t> y </a:t>
            </a:r>
            <a:r>
              <a:rPr lang="es-MX" noProof="0" dirty="0" err="1"/>
              <a:t>ADCs</a:t>
            </a:r>
            <a:endParaRPr lang="es-MX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40F7-8425-C993-E34E-99C89BF3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162D-D612-6FA5-8E00-6C033C9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6D8-0BE3-4DFD-A4A8-43C7192B7E31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D0C-E644-BCDD-2D86-EFE8460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52DA-AFD7-A4DC-D721-0BD9312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0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95AA-4A37-E463-6476-9ACB0C40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noProof="0" dirty="0"/>
              <a:t>Diseño de firmware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40F7-8425-C993-E34E-99C89BF3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162D-D612-6FA5-8E00-6C033C9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6D8-0BE3-4DFD-A4A8-43C7192B7E31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D0C-E644-BCDD-2D86-EFE8460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Julisa Verdejo Palacios | Defensa de tesis de maestría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52DA-AFD7-A4DC-D721-0BD9312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2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ERN Corporate_16x9 PPT_v2024.pptx" id="{CF085BE9-E13D-8249-B4F3-B15893DF5078}" vid="{8DC4A9CA-60BF-5142-B3E7-A933F0F95F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 Corporate_16x9 PPT_v2024</Template>
  <TotalTime>253</TotalTime>
  <Words>1149</Words>
  <Application>Microsoft Office PowerPoint</Application>
  <PresentationFormat>Widescreen</PresentationFormat>
  <Paragraphs>263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Título de tesis de maestría</vt:lpstr>
      <vt:lpstr>Índice</vt:lpstr>
      <vt:lpstr>Introducción</vt:lpstr>
      <vt:lpstr>¿Qué son los microbolómetros?</vt:lpstr>
      <vt:lpstr>Objetivos</vt:lpstr>
      <vt:lpstr>Antecedentes</vt:lpstr>
      <vt:lpstr>Máquinas de estado finito</vt:lpstr>
      <vt:lpstr>DACs y ADCs</vt:lpstr>
      <vt:lpstr>Diseño de firmware</vt:lpstr>
      <vt:lpstr>Diseño de PCB</vt:lpstr>
      <vt:lpstr>Resultados</vt:lpstr>
      <vt:lpstr>Conclusiones</vt:lpstr>
      <vt:lpstr>Courses and training activities</vt:lpstr>
      <vt:lpstr>Research topic and objectives</vt:lpstr>
      <vt:lpstr>Research topic and objectives</vt:lpstr>
      <vt:lpstr>Verification and HEP</vt:lpstr>
      <vt:lpstr>What is Verification</vt:lpstr>
      <vt:lpstr>Verification for HEP ASICs</vt:lpstr>
      <vt:lpstr>Verification Methodology</vt:lpstr>
      <vt:lpstr>Anatomy of a Verification Environment</vt:lpstr>
      <vt:lpstr>Reference Model</vt:lpstr>
      <vt:lpstr>Research activities carried out so far 1st year</vt:lpstr>
      <vt:lpstr>Tools</vt:lpstr>
      <vt:lpstr>Activities carried out</vt:lpstr>
      <vt:lpstr>Plan for 2nd and 3rd years</vt:lpstr>
      <vt:lpstr>Plan for 2nd and 3rd years</vt:lpstr>
      <vt:lpstr>IGNITE64 ASIC</vt:lpstr>
      <vt:lpstr>PowerPoint Presentation</vt:lpstr>
      <vt:lpstr>Verification: a bottleneck</vt:lpstr>
      <vt:lpstr>Details of VIPs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Ciro F. Bermudez Marquez</dc:creator>
  <cp:lastModifiedBy>Ciro F. Bermudez Marquez</cp:lastModifiedBy>
  <cp:revision>39</cp:revision>
  <dcterms:created xsi:type="dcterms:W3CDTF">2024-09-06T09:12:32Z</dcterms:created>
  <dcterms:modified xsi:type="dcterms:W3CDTF">2024-09-10T07:38:16Z</dcterms:modified>
</cp:coreProperties>
</file>