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96" r:id="rId2"/>
    <p:sldId id="305" r:id="rId3"/>
    <p:sldId id="308" r:id="rId4"/>
    <p:sldId id="329" r:id="rId5"/>
    <p:sldId id="328" r:id="rId6"/>
    <p:sldId id="330" r:id="rId7"/>
    <p:sldId id="299" r:id="rId8"/>
    <p:sldId id="319" r:id="rId9"/>
    <p:sldId id="327" r:id="rId10"/>
    <p:sldId id="320" r:id="rId11"/>
    <p:sldId id="321" r:id="rId12"/>
    <p:sldId id="338" r:id="rId13"/>
    <p:sldId id="337" r:id="rId14"/>
    <p:sldId id="336" r:id="rId15"/>
    <p:sldId id="339" r:id="rId16"/>
    <p:sldId id="340" r:id="rId17"/>
    <p:sldId id="322" r:id="rId18"/>
    <p:sldId id="335" r:id="rId19"/>
    <p:sldId id="323" r:id="rId20"/>
    <p:sldId id="333" r:id="rId21"/>
    <p:sldId id="334" r:id="rId22"/>
    <p:sldId id="324" r:id="rId23"/>
    <p:sldId id="325" r:id="rId24"/>
    <p:sldId id="326" r:id="rId25"/>
    <p:sldId id="300" r:id="rId26"/>
    <p:sldId id="307" r:id="rId27"/>
    <p:sldId id="301" r:id="rId28"/>
    <p:sldId id="306" r:id="rId29"/>
    <p:sldId id="302" r:id="rId30"/>
    <p:sldId id="304" r:id="rId31"/>
    <p:sldId id="310" r:id="rId32"/>
    <p:sldId id="309" r:id="rId33"/>
    <p:sldId id="311" r:id="rId34"/>
    <p:sldId id="312" r:id="rId35"/>
    <p:sldId id="316" r:id="rId36"/>
    <p:sldId id="313" r:id="rId37"/>
    <p:sldId id="314" r:id="rId38"/>
    <p:sldId id="317" r:id="rId39"/>
    <p:sldId id="318" r:id="rId40"/>
    <p:sldId id="288" r:id="rId41"/>
    <p:sldId id="303"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Godinho" initials="AG"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F7A7"/>
    <a:srgbClr val="2F2F2F"/>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41" autoAdjust="0"/>
  </p:normalViewPr>
  <p:slideViewPr>
    <p:cSldViewPr snapToGrid="0" snapToObjects="1">
      <p:cViewPr>
        <p:scale>
          <a:sx n="66" d="100"/>
          <a:sy n="66" d="100"/>
        </p:scale>
        <p:origin x="422" y="317"/>
      </p:cViewPr>
      <p:guideLst/>
    </p:cSldViewPr>
  </p:slideViewPr>
  <p:outlineViewPr>
    <p:cViewPr>
      <p:scale>
        <a:sx n="33" d="100"/>
        <a:sy n="33" d="100"/>
      </p:scale>
      <p:origin x="0" y="-989"/>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CB0CAB-A528-CD45-8F12-922B94DEC1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7AD8C8-453F-104C-B81F-526301CF40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B72EAA-2733-D14F-950A-8F4240385864}" type="datetimeFigureOut">
              <a:rPr lang="en-US" smtClean="0"/>
              <a:t>9/16/2024</a:t>
            </a:fld>
            <a:endParaRPr lang="en-US"/>
          </a:p>
        </p:txBody>
      </p:sp>
      <p:sp>
        <p:nvSpPr>
          <p:cNvPr id="4" name="Footer Placeholder 3">
            <a:extLst>
              <a:ext uri="{FF2B5EF4-FFF2-40B4-BE49-F238E27FC236}">
                <a16:creationId xmlns:a16="http://schemas.microsoft.com/office/drawing/2014/main" id="{24EBBD38-63DF-604F-9396-6BB8561251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D48731-E0D0-B242-9967-4E9E135D8D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59750F-00B8-E148-9878-D197EE9CB895}" type="slidenum">
              <a:rPr lang="en-US" smtClean="0"/>
              <a:t>‹#›</a:t>
            </a:fld>
            <a:endParaRPr lang="en-US"/>
          </a:p>
        </p:txBody>
      </p:sp>
    </p:spTree>
    <p:extLst>
      <p:ext uri="{BB962C8B-B14F-4D97-AF65-F5344CB8AC3E}">
        <p14:creationId xmlns:p14="http://schemas.microsoft.com/office/powerpoint/2010/main" val="2451300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D062E-52F7-A14D-A443-1F3854784447}"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EE9E-52B8-AA4F-8DD5-ED0FB4E5CBCC}" type="slidenum">
              <a:rPr lang="en-US" smtClean="0"/>
              <a:t>‹#›</a:t>
            </a:fld>
            <a:endParaRPr lang="en-US"/>
          </a:p>
        </p:txBody>
      </p:sp>
    </p:spTree>
    <p:extLst>
      <p:ext uri="{BB962C8B-B14F-4D97-AF65-F5344CB8AC3E}">
        <p14:creationId xmlns:p14="http://schemas.microsoft.com/office/powerpoint/2010/main" val="186429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1</a:t>
            </a:fld>
            <a:endParaRPr lang="en-US"/>
          </a:p>
        </p:txBody>
      </p:sp>
    </p:spTree>
    <p:extLst>
      <p:ext uri="{BB962C8B-B14F-4D97-AF65-F5344CB8AC3E}">
        <p14:creationId xmlns:p14="http://schemas.microsoft.com/office/powerpoint/2010/main" val="117895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5</a:t>
            </a:fld>
            <a:endParaRPr lang="en-US"/>
          </a:p>
        </p:txBody>
      </p:sp>
    </p:spTree>
    <p:extLst>
      <p:ext uri="{BB962C8B-B14F-4D97-AF65-F5344CB8AC3E}">
        <p14:creationId xmlns:p14="http://schemas.microsoft.com/office/powerpoint/2010/main" val="237358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25</a:t>
            </a:fld>
            <a:endParaRPr lang="en-US"/>
          </a:p>
        </p:txBody>
      </p:sp>
    </p:spTree>
    <p:extLst>
      <p:ext uri="{BB962C8B-B14F-4D97-AF65-F5344CB8AC3E}">
        <p14:creationId xmlns:p14="http://schemas.microsoft.com/office/powerpoint/2010/main" val="3213367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Slid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ACE9A5D-C6A1-2F70-3B72-5C375A3A30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5825" y="1981200"/>
            <a:ext cx="2800350" cy="2895600"/>
          </a:xfrm>
          <a:prstGeom prst="rect">
            <a:avLst/>
          </a:prstGeom>
        </p:spPr>
      </p:pic>
    </p:spTree>
    <p:extLst>
      <p:ext uri="{BB962C8B-B14F-4D97-AF65-F5344CB8AC3E}">
        <p14:creationId xmlns:p14="http://schemas.microsoft.com/office/powerpoint/2010/main" val="1295105382"/>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561657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5616575" cy="4602117"/>
          </a:xfrm>
        </p:spPr>
        <p:txBody>
          <a:bodyPr/>
          <a:lstStyle>
            <a:lvl1pPr>
              <a:defRPr>
                <a:solidFill>
                  <a:schemeClr val="tx2">
                    <a:lumMod val="50000"/>
                  </a:schemeClr>
                </a:solidFill>
              </a:defRPr>
            </a:lvl1pPr>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8">
            <a:extLst>
              <a:ext uri="{FF2B5EF4-FFF2-40B4-BE49-F238E27FC236}">
                <a16:creationId xmlns:a16="http://schemas.microsoft.com/office/drawing/2014/main" id="{94588863-2E7B-784C-BD2D-8C3D0E7E1D84}"/>
              </a:ext>
            </a:extLst>
          </p:cNvPr>
          <p:cNvSpPr>
            <a:spLocks noGrp="1"/>
          </p:cNvSpPr>
          <p:nvPr>
            <p:ph type="pic" sz="quarter" idx="13" hasCustomPrompt="1"/>
          </p:nvPr>
        </p:nvSpPr>
        <p:spPr>
          <a:xfrm>
            <a:off x="6167438" y="-1"/>
            <a:ext cx="6024562" cy="6366933"/>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1808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2 Picture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5616575" cy="4608512"/>
          </a:xfrm>
        </p:spPr>
        <p:txBody>
          <a:bodyPr/>
          <a:lstStyle>
            <a:lvl1pPr>
              <a:defRPr>
                <a:solidFill>
                  <a:schemeClr val="tx2">
                    <a:lumMod val="50000"/>
                  </a:schemeClr>
                </a:solidFill>
              </a:defRPr>
            </a:lvl1pPr>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a:t>
            </a:fld>
            <a:endParaRPr lang="en-US" dirty="0"/>
          </a:p>
        </p:txBody>
      </p:sp>
      <p:sp>
        <p:nvSpPr>
          <p:cNvPr id="11" name="Picture Placeholder 5">
            <a:extLst>
              <a:ext uri="{FF2B5EF4-FFF2-40B4-BE49-F238E27FC236}">
                <a16:creationId xmlns:a16="http://schemas.microsoft.com/office/drawing/2014/main" id="{47B07ADD-2F17-5640-985B-72FA646913F0}"/>
              </a:ext>
            </a:extLst>
          </p:cNvPr>
          <p:cNvSpPr>
            <a:spLocks noGrp="1"/>
          </p:cNvSpPr>
          <p:nvPr>
            <p:ph type="pic" sz="quarter" idx="13" hasCustomPrompt="1"/>
          </p:nvPr>
        </p:nvSpPr>
        <p:spPr>
          <a:xfrm>
            <a:off x="6167438" y="1592263"/>
            <a:ext cx="5616575"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2" name="Picture Placeholder 5">
            <a:extLst>
              <a:ext uri="{FF2B5EF4-FFF2-40B4-BE49-F238E27FC236}">
                <a16:creationId xmlns:a16="http://schemas.microsoft.com/office/drawing/2014/main" id="{AB41C95B-0CD0-B44F-9130-66CCD53B86BB}"/>
              </a:ext>
            </a:extLst>
          </p:cNvPr>
          <p:cNvSpPr>
            <a:spLocks noGrp="1"/>
          </p:cNvSpPr>
          <p:nvPr>
            <p:ph type="pic" sz="quarter" idx="17" hasCustomPrompt="1"/>
          </p:nvPr>
        </p:nvSpPr>
        <p:spPr>
          <a:xfrm>
            <a:off x="6167438" y="3969703"/>
            <a:ext cx="5616575" cy="2232025"/>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03672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3708401" cy="4608512"/>
          </a:xfrm>
        </p:spPr>
        <p:txBody>
          <a:bodyPr/>
          <a:lstStyle>
            <a:lvl1pPr>
              <a:defRPr>
                <a:solidFill>
                  <a:schemeClr val="tx2">
                    <a:lumMod val="50000"/>
                  </a:schemeClr>
                </a:solidFill>
              </a:defRPr>
            </a:lvl1pPr>
            <a:lvl2pPr>
              <a:lnSpc>
                <a:spcPct val="12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a:t>
            </a:fld>
            <a:endParaRPr lang="en-US" dirty="0"/>
          </a:p>
        </p:txBody>
      </p:sp>
      <p:sp>
        <p:nvSpPr>
          <p:cNvPr id="9" name="Picture Placeholder 5">
            <a:extLst>
              <a:ext uri="{FF2B5EF4-FFF2-40B4-BE49-F238E27FC236}">
                <a16:creationId xmlns:a16="http://schemas.microsoft.com/office/drawing/2014/main" id="{255B7D9F-7313-2F46-8079-FEA6DAA0CF20}"/>
              </a:ext>
            </a:extLst>
          </p:cNvPr>
          <p:cNvSpPr>
            <a:spLocks noGrp="1"/>
          </p:cNvSpPr>
          <p:nvPr>
            <p:ph type="pic" sz="quarter" idx="13" hasCustomPrompt="1"/>
          </p:nvPr>
        </p:nvSpPr>
        <p:spPr>
          <a:xfrm>
            <a:off x="8075613" y="1592263"/>
            <a:ext cx="3708400"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3" name="Picture Placeholder 5">
            <a:extLst>
              <a:ext uri="{FF2B5EF4-FFF2-40B4-BE49-F238E27FC236}">
                <a16:creationId xmlns:a16="http://schemas.microsoft.com/office/drawing/2014/main" id="{AECDCA30-A5C6-3549-9DAD-01819664F157}"/>
              </a:ext>
            </a:extLst>
          </p:cNvPr>
          <p:cNvSpPr>
            <a:spLocks noGrp="1"/>
          </p:cNvSpPr>
          <p:nvPr>
            <p:ph type="pic" sz="quarter" idx="17" hasCustomPrompt="1"/>
          </p:nvPr>
        </p:nvSpPr>
        <p:spPr>
          <a:xfrm>
            <a:off x="8124681" y="3969703"/>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4" name="Picture Placeholder 5">
            <a:extLst>
              <a:ext uri="{FF2B5EF4-FFF2-40B4-BE49-F238E27FC236}">
                <a16:creationId xmlns:a16="http://schemas.microsoft.com/office/drawing/2014/main" id="{0332EED6-F049-354D-90C1-2CDBDFEB153D}"/>
              </a:ext>
            </a:extLst>
          </p:cNvPr>
          <p:cNvSpPr>
            <a:spLocks noGrp="1"/>
          </p:cNvSpPr>
          <p:nvPr>
            <p:ph type="pic" sz="quarter" idx="18" hasCustomPrompt="1"/>
          </p:nvPr>
        </p:nvSpPr>
        <p:spPr>
          <a:xfrm>
            <a:off x="4259263" y="1592263"/>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5" name="Picture Placeholder 5">
            <a:extLst>
              <a:ext uri="{FF2B5EF4-FFF2-40B4-BE49-F238E27FC236}">
                <a16:creationId xmlns:a16="http://schemas.microsoft.com/office/drawing/2014/main" id="{A46E76A3-B525-534D-9396-8E4D08F06F6A}"/>
              </a:ext>
            </a:extLst>
          </p:cNvPr>
          <p:cNvSpPr>
            <a:spLocks noGrp="1"/>
          </p:cNvSpPr>
          <p:nvPr>
            <p:ph type="pic" sz="quarter" idx="19" hasCustomPrompt="1"/>
          </p:nvPr>
        </p:nvSpPr>
        <p:spPr>
          <a:xfrm>
            <a:off x="4259263" y="3978015"/>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40705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titles and 2 Pictures ">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8" y="2429405"/>
            <a:ext cx="5616575"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D4B0609-1753-094D-A27B-B1604B6E44F9}"/>
              </a:ext>
            </a:extLst>
          </p:cNvPr>
          <p:cNvSpPr>
            <a:spLocks noGrp="1"/>
          </p:cNvSpPr>
          <p:nvPr>
            <p:ph type="dt" sz="half" idx="15"/>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D3380C24-4584-494A-B2E2-7C02911E02E7}"/>
              </a:ext>
            </a:extLst>
          </p:cNvPr>
          <p:cNvSpPr>
            <a:spLocks noGrp="1"/>
          </p:cNvSpPr>
          <p:nvPr>
            <p:ph type="ftr" sz="quarter" idx="16"/>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9BEDBAA-E014-4E48-AA09-5D0DC18C0C76}"/>
              </a:ext>
            </a:extLst>
          </p:cNvPr>
          <p:cNvSpPr>
            <a:spLocks noGrp="1"/>
          </p:cNvSpPr>
          <p:nvPr>
            <p:ph type="sldNum" sz="quarter" idx="17"/>
          </p:nvPr>
        </p:nvSpPr>
        <p:spPr/>
        <p:txBody>
          <a:bodyPr/>
          <a:lstStyle/>
          <a:p>
            <a:fld id="{36B5EA5A-BC32-A742-B11B-8E7414D5B535}" type="slidenum">
              <a:rPr lang="en-US" smtClean="0"/>
              <a:pPr/>
              <a:t>‹#›</a:t>
            </a:fld>
            <a:endParaRPr lang="en-US" dirty="0"/>
          </a:p>
        </p:txBody>
      </p:sp>
      <p:sp>
        <p:nvSpPr>
          <p:cNvPr id="8" name="Picture Placeholder 7">
            <a:extLst>
              <a:ext uri="{FF2B5EF4-FFF2-40B4-BE49-F238E27FC236}">
                <a16:creationId xmlns:a16="http://schemas.microsoft.com/office/drawing/2014/main" id="{D35BE112-10C7-F548-91D2-DD3128654F33}"/>
              </a:ext>
            </a:extLst>
          </p:cNvPr>
          <p:cNvSpPr>
            <a:spLocks noGrp="1"/>
          </p:cNvSpPr>
          <p:nvPr>
            <p:ph type="pic" sz="quarter" idx="18" hasCustomPrompt="1"/>
          </p:nvPr>
        </p:nvSpPr>
        <p:spPr>
          <a:xfrm>
            <a:off x="6172200" y="2420938"/>
            <a:ext cx="5616575" cy="3779837"/>
          </a:xfrm>
          <a:pattFill prst="lgCheck">
            <a:fgClr>
              <a:schemeClr val="accent4"/>
            </a:fgClr>
            <a:bgClr>
              <a:schemeClr val="bg1"/>
            </a:bgClr>
          </a:pattFill>
        </p:spPr>
        <p:txBody>
          <a:bodyPr anchor="ctr" anchorCtr="0"/>
          <a:lstStyle>
            <a:lvl1pPr algn="ctr">
              <a:defRPr/>
            </a:lvl1pPr>
          </a:lstStyle>
          <a:p>
            <a:r>
              <a:rPr lang="en-GB" dirty="0"/>
              <a:t>Drag and Drop picture</a:t>
            </a:r>
          </a:p>
        </p:txBody>
      </p:sp>
    </p:spTree>
    <p:extLst>
      <p:ext uri="{BB962C8B-B14F-4D97-AF65-F5344CB8AC3E}">
        <p14:creationId xmlns:p14="http://schemas.microsoft.com/office/powerpoint/2010/main" val="2845831817"/>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title and 3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3708401" cy="668337"/>
          </a:xfrm>
        </p:spPr>
        <p:txBody>
          <a:bodyPr anchor="t" anchorCtr="0"/>
          <a:lstStyle>
            <a:lvl1pPr marL="0" indent="0">
              <a:lnSpc>
                <a:spcPct val="100000"/>
              </a:lnSpc>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8075612" y="1604966"/>
            <a:ext cx="3713187" cy="655634"/>
          </a:xfrm>
        </p:spPr>
        <p:txBody>
          <a:bodyPr anchor="t" anchorCtr="0"/>
          <a:lstStyle>
            <a:lvl1pPr marL="0" indent="0">
              <a:spcBef>
                <a:spcPts val="400"/>
              </a:spcBef>
              <a:spcAft>
                <a:spcPts val="0"/>
              </a:spcAft>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9" y="2420938"/>
            <a:ext cx="3708400"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3" name="Picture Placeholder 12">
            <a:extLst>
              <a:ext uri="{FF2B5EF4-FFF2-40B4-BE49-F238E27FC236}">
                <a16:creationId xmlns:a16="http://schemas.microsoft.com/office/drawing/2014/main" id="{EC779F7E-9707-2542-A19F-DD09A53038A7}"/>
              </a:ext>
            </a:extLst>
          </p:cNvPr>
          <p:cNvSpPr>
            <a:spLocks noGrp="1"/>
          </p:cNvSpPr>
          <p:nvPr>
            <p:ph type="pic" sz="quarter" idx="14" hasCustomPrompt="1"/>
          </p:nvPr>
        </p:nvSpPr>
        <p:spPr>
          <a:xfrm>
            <a:off x="8075613" y="2416175"/>
            <a:ext cx="3713187" cy="3779837"/>
          </a:xfrm>
          <a:pattFill prst="lgCheck">
            <a:fgClr>
              <a:schemeClr val="accent4"/>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a:buNone/>
              <a:tabLst/>
              <a:defRPr b="1"/>
            </a:lvl1pPr>
          </a:lstStyle>
          <a:p>
            <a:r>
              <a:rPr lang="en-US"/>
              <a:t>Drag and Drop picture</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253846" y="1601227"/>
            <a:ext cx="3708401" cy="668337"/>
          </a:xfrm>
        </p:spPr>
        <p:txBody>
          <a:bodyPr anchor="t" anchorCtr="0"/>
          <a:lstStyle>
            <a:lvl1pPr marL="0" indent="0">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253848" y="2429902"/>
            <a:ext cx="3708400"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s-ES"/>
              <a:t>Julisa Verdejo Palacios | Defensa de tesis de maestría</a:t>
            </a:r>
            <a:endParaRPr lang="en-US" dirty="0"/>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2201835388"/>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3 Pictures with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116386" y="1601376"/>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116386" y="2732442"/>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s-ES"/>
              <a:t>Julisa Verdejo Palacios | Defensa de tesis de maestría</a:t>
            </a:r>
            <a:endParaRPr lang="en-US" dirty="0"/>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a:t>
            </a:fld>
            <a:endParaRPr lang="en-US" dirty="0"/>
          </a:p>
        </p:txBody>
      </p:sp>
      <p:sp>
        <p:nvSpPr>
          <p:cNvPr id="15" name="Text Placeholder 2">
            <a:extLst>
              <a:ext uri="{FF2B5EF4-FFF2-40B4-BE49-F238E27FC236}">
                <a16:creationId xmlns:a16="http://schemas.microsoft.com/office/drawing/2014/main" id="{F0E95B09-A858-4A4A-B159-8C5B917D41E5}"/>
              </a:ext>
            </a:extLst>
          </p:cNvPr>
          <p:cNvSpPr>
            <a:spLocks noGrp="1"/>
          </p:cNvSpPr>
          <p:nvPr>
            <p:ph type="body" idx="20"/>
          </p:nvPr>
        </p:nvSpPr>
        <p:spPr>
          <a:xfrm>
            <a:off x="3275" y="5078524"/>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Picture Placeholder 10">
            <a:extLst>
              <a:ext uri="{FF2B5EF4-FFF2-40B4-BE49-F238E27FC236}">
                <a16:creationId xmlns:a16="http://schemas.microsoft.com/office/drawing/2014/main" id="{2FF76D54-8841-EA4B-B514-DFCE90D05C81}"/>
              </a:ext>
            </a:extLst>
          </p:cNvPr>
          <p:cNvSpPr>
            <a:spLocks noGrp="1"/>
          </p:cNvSpPr>
          <p:nvPr>
            <p:ph type="pic" sz="quarter" idx="21" hasCustomPrompt="1"/>
          </p:nvPr>
        </p:nvSpPr>
        <p:spPr>
          <a:xfrm>
            <a:off x="4050" y="1601376"/>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7" name="Text Placeholder 2">
            <a:extLst>
              <a:ext uri="{FF2B5EF4-FFF2-40B4-BE49-F238E27FC236}">
                <a16:creationId xmlns:a16="http://schemas.microsoft.com/office/drawing/2014/main" id="{DED6363A-4107-5A4F-9E1E-0E88F802ABE9}"/>
              </a:ext>
            </a:extLst>
          </p:cNvPr>
          <p:cNvSpPr>
            <a:spLocks noGrp="1"/>
          </p:cNvSpPr>
          <p:nvPr>
            <p:ph type="body" idx="22"/>
          </p:nvPr>
        </p:nvSpPr>
        <p:spPr>
          <a:xfrm>
            <a:off x="8232388" y="5078524"/>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10">
            <a:extLst>
              <a:ext uri="{FF2B5EF4-FFF2-40B4-BE49-F238E27FC236}">
                <a16:creationId xmlns:a16="http://schemas.microsoft.com/office/drawing/2014/main" id="{91039F33-9CD5-004A-9F94-52D16B2EB081}"/>
              </a:ext>
            </a:extLst>
          </p:cNvPr>
          <p:cNvSpPr>
            <a:spLocks noGrp="1"/>
          </p:cNvSpPr>
          <p:nvPr>
            <p:ph type="pic" sz="quarter" idx="23" hasCustomPrompt="1"/>
          </p:nvPr>
        </p:nvSpPr>
        <p:spPr>
          <a:xfrm>
            <a:off x="8232388" y="1601376"/>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550207374"/>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Horizontal and text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12776" y="1592263"/>
            <a:ext cx="11376024" cy="2563906"/>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p:spPr>
        <p:txBody>
          <a:body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p:spPr>
        <p:txBody>
          <a:bodyPr/>
          <a:lstStyle/>
          <a:p>
            <a:pPr lvl="0"/>
            <a:r>
              <a:rPr lang="en-US"/>
              <a:t>Click to edit Master text styles</a:t>
            </a:r>
          </a:p>
          <a:p>
            <a:pPr lvl="1"/>
            <a:r>
              <a:rPr lang="en-US"/>
              <a:t>Second level</a:t>
            </a:r>
          </a:p>
          <a:p>
            <a:pPr lvl="2"/>
            <a:r>
              <a:rPr lang="en-US"/>
              <a:t>Third level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r>
              <a:rPr lang="en-US"/>
              <a:t>23 de Septiembre de 2024</a:t>
            </a:r>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s-ES"/>
              <a:t>Julisa Verdejo Palacios | Defensa de tesis de maestría</a:t>
            </a:r>
            <a:endParaRPr lang="en-US" dirty="0"/>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5685515"/>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Horizontal and text in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0" y="1592263"/>
            <a:ext cx="12192000" cy="2945870"/>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r>
              <a:rPr lang="en-US"/>
              <a:t>23 de Septiembre de 2024</a:t>
            </a:r>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s-ES"/>
              <a:t>Julisa Verdejo Palacios | Defensa de tesis de maestría</a:t>
            </a:r>
            <a:endParaRPr lang="en-US" dirty="0"/>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83906186"/>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Chapter Header">
    <p:spTree>
      <p:nvGrpSpPr>
        <p:cNvPr id="1" name=""/>
        <p:cNvGrpSpPr/>
        <p:nvPr/>
      </p:nvGrpSpPr>
      <p:grpSpPr>
        <a:xfrm>
          <a:off x="0" y="0"/>
          <a:ext cx="0" cy="0"/>
          <a:chOff x="0" y="0"/>
          <a:chExt cx="0" cy="0"/>
        </a:xfrm>
      </p:grpSpPr>
      <p:sp>
        <p:nvSpPr>
          <p:cNvPr id="2" name="Title 1"/>
          <p:cNvSpPr>
            <a:spLocks noGrp="1"/>
          </p:cNvSpPr>
          <p:nvPr>
            <p:ph type="title"/>
          </p:nvPr>
        </p:nvSpPr>
        <p:spPr>
          <a:xfrm>
            <a:off x="407987" y="1709738"/>
            <a:ext cx="11376025" cy="2852737"/>
          </a:xfrm>
        </p:spPr>
        <p:txBody>
          <a:bodyPr anchor="b"/>
          <a:lstStyle>
            <a:lvl1pPr>
              <a:defRPr sz="5000"/>
            </a:lvl1pPr>
          </a:lstStyle>
          <a:p>
            <a:r>
              <a:rPr lang="en-US"/>
              <a:t>Click to edit Master title style</a:t>
            </a:r>
            <a:endParaRPr lang="en-US" dirty="0"/>
          </a:p>
        </p:txBody>
      </p:sp>
      <p:sp>
        <p:nvSpPr>
          <p:cNvPr id="3" name="Text Placeholder 2"/>
          <p:cNvSpPr>
            <a:spLocks noGrp="1"/>
          </p:cNvSpPr>
          <p:nvPr>
            <p:ph type="body" idx="1"/>
          </p:nvPr>
        </p:nvSpPr>
        <p:spPr>
          <a:xfrm>
            <a:off x="407987" y="4589463"/>
            <a:ext cx="11376026" cy="1500187"/>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3FFEBF6-CE90-CC4E-8695-4D9E4AF1C9F7}"/>
              </a:ext>
            </a:extLst>
          </p:cNvPr>
          <p:cNvSpPr>
            <a:spLocks noGrp="1"/>
          </p:cNvSpPr>
          <p:nvPr>
            <p:ph type="dt" sz="half" idx="10"/>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106BCDCA-F2B2-9249-AB85-06169E64A56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9" name="Slide Number Placeholder 8">
            <a:extLst>
              <a:ext uri="{FF2B5EF4-FFF2-40B4-BE49-F238E27FC236}">
                <a16:creationId xmlns:a16="http://schemas.microsoft.com/office/drawing/2014/main" id="{46B4A1B0-EF49-4F43-ACA9-496419739709}"/>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1806323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2F8F7083-D188-D543-8008-F25F138E955C}"/>
              </a:ext>
            </a:extLst>
          </p:cNvPr>
          <p:cNvSpPr>
            <a:spLocks noGrp="1"/>
          </p:cNvSpPr>
          <p:nvPr>
            <p:ph type="dt" sz="half" idx="10"/>
          </p:nvPr>
        </p:nvSpPr>
        <p:spPr/>
        <p:txBody>
          <a:bodyPr/>
          <a:lstStyle/>
          <a:p>
            <a:r>
              <a:rPr lang="en-US"/>
              <a:t>23 de Septiembre de 2024</a:t>
            </a:r>
            <a:endParaRPr lang="en-US" dirty="0"/>
          </a:p>
        </p:txBody>
      </p:sp>
      <p:sp>
        <p:nvSpPr>
          <p:cNvPr id="7" name="Footer Placeholder 6">
            <a:extLst>
              <a:ext uri="{FF2B5EF4-FFF2-40B4-BE49-F238E27FC236}">
                <a16:creationId xmlns:a16="http://schemas.microsoft.com/office/drawing/2014/main" id="{DA980EB7-C2CB-9D4D-8C5E-3EB093178EB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8" name="Slide Number Placeholder 7">
            <a:extLst>
              <a:ext uri="{FF2B5EF4-FFF2-40B4-BE49-F238E27FC236}">
                <a16:creationId xmlns:a16="http://schemas.microsoft.com/office/drawing/2014/main" id="{2F74050C-1801-2345-9DC3-F06B163A28D3}"/>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204570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61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119B3E2A-0B0F-434E-B8B5-23D05F72C797}"/>
              </a:ext>
            </a:extLst>
          </p:cNvPr>
          <p:cNvSpPr>
            <a:spLocks noGrp="1"/>
          </p:cNvSpPr>
          <p:nvPr>
            <p:ph type="dt" sz="half" idx="10"/>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33CECA80-B569-3D47-B163-138B2BA81B88}"/>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9" name="Slide Number Placeholder 8">
            <a:extLst>
              <a:ext uri="{FF2B5EF4-FFF2-40B4-BE49-F238E27FC236}">
                <a16:creationId xmlns:a16="http://schemas.microsoft.com/office/drawing/2014/main" id="{EFD8CA65-7C13-A442-AF74-D3BBDBCB28BF}"/>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744425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F763763-5414-8544-AF6D-F8D5C9B1117C}"/>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7618A5D0-906E-0046-B0F3-96283308CD40}"/>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414B140E-F283-BD43-9D8C-905BDA421CF5}"/>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237043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59AC4-96B9-704B-82C7-32D5BEFF3254}"/>
              </a:ext>
            </a:extLst>
          </p:cNvPr>
          <p:cNvSpPr txBox="1"/>
          <p:nvPr userDrawn="1"/>
        </p:nvSpPr>
        <p:spPr>
          <a:xfrm>
            <a:off x="407988" y="6196406"/>
            <a:ext cx="11376025" cy="369332"/>
          </a:xfrm>
          <a:prstGeom prst="rect">
            <a:avLst/>
          </a:prstGeom>
          <a:noFill/>
        </p:spPr>
        <p:txBody>
          <a:bodyPr wrap="square" rtlCol="0">
            <a:spAutoFit/>
          </a:bodyPr>
          <a:lstStyle/>
          <a:p>
            <a:pPr algn="ctr"/>
            <a:r>
              <a:rPr kumimoji="0" lang="fr-CH" dirty="0"/>
              <a:t>inaoep.mx</a:t>
            </a:r>
            <a:endParaRPr lang="en-US" dirty="0"/>
          </a:p>
        </p:txBody>
      </p:sp>
      <p:pic>
        <p:nvPicPr>
          <p:cNvPr id="5" name="Graphic 4">
            <a:extLst>
              <a:ext uri="{FF2B5EF4-FFF2-40B4-BE49-F238E27FC236}">
                <a16:creationId xmlns:a16="http://schemas.microsoft.com/office/drawing/2014/main" id="{E0081581-5DC0-E83C-B1EF-C9799EBFC9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56833" y="4502727"/>
            <a:ext cx="1478334" cy="1528618"/>
          </a:xfrm>
          <a:prstGeom prst="rect">
            <a:avLst/>
          </a:prstGeom>
        </p:spPr>
      </p:pic>
    </p:spTree>
    <p:extLst>
      <p:ext uri="{BB962C8B-B14F-4D97-AF65-F5344CB8AC3E}">
        <p14:creationId xmlns:p14="http://schemas.microsoft.com/office/powerpoint/2010/main" val="101587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ogo">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F8ADC9-30DB-1243-8F69-09A7AAEA849D}"/>
              </a:ext>
            </a:extLst>
          </p:cNvPr>
          <p:cNvSpPr>
            <a:spLocks noGrp="1"/>
          </p:cNvSpPr>
          <p:nvPr>
            <p:ph type="ctrTitle" hasCustomPrompt="1"/>
          </p:nvPr>
        </p:nvSpPr>
        <p:spPr>
          <a:xfrm>
            <a:off x="407987" y="3429000"/>
            <a:ext cx="11376025" cy="2153265"/>
          </a:xfrm>
        </p:spPr>
        <p:txBody>
          <a:bodyPr anchor="t" anchorCtr="0"/>
          <a:lstStyle>
            <a:lvl1pPr algn="l">
              <a:defRPr sz="5000">
                <a:solidFill>
                  <a:schemeClr val="tx1"/>
                </a:solidFill>
              </a:defRPr>
            </a:lvl1pPr>
          </a:lstStyle>
          <a:p>
            <a:r>
              <a:rPr lang="en-US" dirty="0"/>
              <a:t>Click to edit Master title style</a:t>
            </a:r>
            <a:br>
              <a:rPr lang="en-US" dirty="0"/>
            </a:br>
            <a:endParaRPr lang="en-US" dirty="0"/>
          </a:p>
        </p:txBody>
      </p:sp>
      <p:sp>
        <p:nvSpPr>
          <p:cNvPr id="5" name="Subtitle 2">
            <a:extLst>
              <a:ext uri="{FF2B5EF4-FFF2-40B4-BE49-F238E27FC236}">
                <a16:creationId xmlns:a16="http://schemas.microsoft.com/office/drawing/2014/main" id="{D56D6D28-7860-E045-9091-E722B9476DB3}"/>
              </a:ext>
            </a:extLst>
          </p:cNvPr>
          <p:cNvSpPr>
            <a:spLocks noGrp="1"/>
          </p:cNvSpPr>
          <p:nvPr>
            <p:ph type="subTitle" idx="1"/>
          </p:nvPr>
        </p:nvSpPr>
        <p:spPr>
          <a:xfrm>
            <a:off x="407988" y="5650824"/>
            <a:ext cx="11376026" cy="549951"/>
          </a:xfrm>
        </p:spPr>
        <p:txBody>
          <a:bodyPr>
            <a:noAutofit/>
          </a:bodyPr>
          <a:lstStyle>
            <a:lvl1pPr marL="0" indent="0" algn="l">
              <a:buNone/>
              <a:defRPr sz="17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4" name="Graphic 3">
            <a:extLst>
              <a:ext uri="{FF2B5EF4-FFF2-40B4-BE49-F238E27FC236}">
                <a16:creationId xmlns:a16="http://schemas.microsoft.com/office/drawing/2014/main" id="{D1151AAF-D6F0-1DCC-CA73-FB0B7E68BF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2052" y="323280"/>
            <a:ext cx="1755242" cy="1814944"/>
          </a:xfrm>
          <a:prstGeom prst="rect">
            <a:avLst/>
          </a:prstGeom>
        </p:spPr>
      </p:pic>
    </p:spTree>
    <p:extLst>
      <p:ext uri="{BB962C8B-B14F-4D97-AF65-F5344CB8AC3E}">
        <p14:creationId xmlns:p14="http://schemas.microsoft.com/office/powerpoint/2010/main" val="335189429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marL="324000" indent="-324000">
              <a:buFont typeface="Arial" charset="0"/>
              <a:buChar char="•"/>
              <a:tabLst/>
              <a:defRPr sz="1800">
                <a:solidFill>
                  <a:schemeClr val="tx2"/>
                </a:solidFill>
              </a:defRPr>
            </a:lvl2pPr>
            <a:lvl3pPr marL="648000" indent="-324000">
              <a:buSzPct val="100000"/>
              <a:buFont typeface="Arial" panose="020B0604020202020204" pitchFamily="34" charset="0"/>
              <a:buChar char="•"/>
              <a:tabLst/>
              <a:defRPr>
                <a:solidFill>
                  <a:schemeClr val="tx2"/>
                </a:solidFill>
              </a:defRPr>
            </a:lvl3pPr>
            <a:lvl4pPr marL="972000" indent="-324000">
              <a:buSzPct val="100000"/>
              <a:buFont typeface="Arial" charset="0"/>
              <a:buChar char="•"/>
              <a:tabLst/>
              <a:defRPr>
                <a:solidFill>
                  <a:schemeClr val="tx2"/>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187236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Font typeface="Arial" panose="020B0604020202020204" pitchFamily="34" charset="0"/>
              <a:buChar char="•"/>
              <a:defRPr>
                <a:solidFill>
                  <a:schemeClr val="tx2">
                    <a:lumMod val="50000"/>
                  </a:schemeClr>
                </a:solidFill>
              </a:defRPr>
            </a:lvl1pPr>
            <a:lvl2pPr marL="628650" indent="-261938">
              <a:buFont typeface="Arial" panose="020B0604020202020204" pitchFamily="34" charset="0"/>
              <a:buChar char="•"/>
              <a:tabLst/>
              <a:defRPr sz="1800">
                <a:solidFill>
                  <a:schemeClr val="tx2">
                    <a:lumMod val="50000"/>
                  </a:schemeClr>
                </a:solidFill>
              </a:defRPr>
            </a:lvl2pPr>
            <a:lvl3pPr marL="889000" indent="-260350">
              <a:buSzPct val="100000"/>
              <a:buFont typeface="Arial" panose="020B0604020202020204" pitchFamily="34" charset="0"/>
              <a:buChar char="•"/>
              <a:tabLst/>
              <a:defRPr sz="1800">
                <a:solidFill>
                  <a:schemeClr val="tx2">
                    <a:lumMod val="50000"/>
                  </a:schemeClr>
                </a:solidFill>
              </a:defRPr>
            </a:lvl3pPr>
            <a:lvl4pPr marL="1209675" indent="-269875">
              <a:buSzPct val="100000"/>
              <a:buFont typeface="Arial" panose="020B0604020202020204" pitchFamily="34" charset="0"/>
              <a:buChar char="•"/>
              <a:tabLst/>
              <a:defRPr sz="1600">
                <a:solidFill>
                  <a:schemeClr val="tx2">
                    <a:lumMod val="50000"/>
                  </a:schemeClr>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86551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a:t>
            </a:fld>
            <a:endParaRPr lang="en-US" dirty="0"/>
          </a:p>
        </p:txBody>
      </p:sp>
      <p:sp>
        <p:nvSpPr>
          <p:cNvPr id="4" name="Picture Placeholder 3">
            <a:extLst>
              <a:ext uri="{FF2B5EF4-FFF2-40B4-BE49-F238E27FC236}">
                <a16:creationId xmlns:a16="http://schemas.microsoft.com/office/drawing/2014/main" id="{1CBAAC3B-64E8-6A4D-B184-3057E6D0D079}"/>
              </a:ext>
            </a:extLst>
          </p:cNvPr>
          <p:cNvSpPr>
            <a:spLocks noGrp="1"/>
          </p:cNvSpPr>
          <p:nvPr>
            <p:ph type="pic" sz="quarter" idx="13" hasCustomPrompt="1"/>
          </p:nvPr>
        </p:nvSpPr>
        <p:spPr>
          <a:xfrm>
            <a:off x="407988" y="1439863"/>
            <a:ext cx="11376025" cy="4760912"/>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91332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Pictur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01A8103C-80BA-7941-AEF5-FB81302B57A9}"/>
              </a:ext>
            </a:extLst>
          </p:cNvPr>
          <p:cNvSpPr>
            <a:spLocks noGrp="1"/>
          </p:cNvSpPr>
          <p:nvPr>
            <p:ph type="pic" sz="quarter" idx="13" hasCustomPrompt="1"/>
          </p:nvPr>
        </p:nvSpPr>
        <p:spPr>
          <a:xfrm>
            <a:off x="0" y="3200"/>
            <a:ext cx="12192000" cy="6373323"/>
          </a:xfrm>
          <a:pattFill prst="lgCheck">
            <a:fgClr>
              <a:schemeClr val="accent4"/>
            </a:fgClr>
            <a:bgClr>
              <a:schemeClr val="bg1"/>
            </a:bgClr>
          </a:pattFill>
        </p:spPr>
        <p:txBody>
          <a:bodyPr anchor="ctr" anchorCtr="0"/>
          <a:lstStyle>
            <a:lvl1pPr algn="ctr">
              <a:defRPr/>
            </a:lvl1pPr>
          </a:lstStyle>
          <a:p>
            <a:r>
              <a:rPr lang="en-US" dirty="0"/>
              <a:t>Drag and drop picture</a:t>
            </a:r>
          </a:p>
        </p:txBody>
      </p:sp>
      <p:sp>
        <p:nvSpPr>
          <p:cNvPr id="3" name="Content Placeholder 2"/>
          <p:cNvSpPr>
            <a:spLocks noGrp="1"/>
          </p:cNvSpPr>
          <p:nvPr>
            <p:ph idx="1"/>
          </p:nvPr>
        </p:nvSpPr>
        <p:spPr>
          <a:xfrm>
            <a:off x="8075612" y="-18162"/>
            <a:ext cx="4116387" cy="6394685"/>
          </a:xfrm>
          <a:solidFill>
            <a:schemeClr val="tx1">
              <a:alpha val="80000"/>
            </a:schemeClr>
          </a:solidFill>
        </p:spPr>
        <p:txBody>
          <a:bodyPr lIns="180000" tIns="180000" rIns="180000" bIns="180000"/>
          <a:lstStyle>
            <a:lvl1pPr>
              <a:defRPr sz="2800">
                <a:solidFill>
                  <a:schemeClr val="bg1"/>
                </a:solidFill>
              </a:defRPr>
            </a:lvl1pPr>
            <a:lvl2pPr marL="324000" indent="-324000">
              <a:buFont typeface="Arial" charset="0"/>
              <a:buChar char="•"/>
              <a:tabLst/>
              <a:defRPr sz="2100">
                <a:solidFill>
                  <a:schemeClr val="bg1"/>
                </a:solidFill>
              </a:defRPr>
            </a:lvl2pPr>
            <a:lvl3pPr marL="648000" indent="-324000">
              <a:buSzPct val="100000"/>
              <a:buFont typeface="Arial" panose="020B0604020202020204" pitchFamily="34" charset="0"/>
              <a:buChar char="•"/>
              <a:tabLst/>
              <a:defRPr sz="1800">
                <a:solidFill>
                  <a:schemeClr val="bg1"/>
                </a:solidFill>
              </a:defRPr>
            </a:lvl3pPr>
            <a:lvl4pPr marL="972000" indent="-324000">
              <a:buSzPct val="100000"/>
              <a:buFont typeface="Arial" charset="0"/>
              <a:buChar char="•"/>
              <a:tabLst/>
              <a:defRPr>
                <a:solidFill>
                  <a:schemeClr val="bg1"/>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175880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7987" y="1592264"/>
            <a:ext cx="5616575"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72199" y="1592264"/>
            <a:ext cx="5611813" cy="460851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Date Placeholder 7">
            <a:extLst>
              <a:ext uri="{FF2B5EF4-FFF2-40B4-BE49-F238E27FC236}">
                <a16:creationId xmlns:a16="http://schemas.microsoft.com/office/drawing/2014/main" id="{E3A8A69A-7619-C44B-A930-6AC38A3F8BC7}"/>
              </a:ext>
            </a:extLst>
          </p:cNvPr>
          <p:cNvSpPr>
            <a:spLocks noGrp="1"/>
          </p:cNvSpPr>
          <p:nvPr>
            <p:ph type="dt" sz="half" idx="10"/>
          </p:nvPr>
        </p:nvSpPr>
        <p:spPr/>
        <p:txBody>
          <a:bodyPr/>
          <a:lstStyle/>
          <a:p>
            <a:r>
              <a:rPr lang="en-US"/>
              <a:t>23 de Septiembre de 2024</a:t>
            </a:r>
            <a:endParaRPr lang="en-US" dirty="0"/>
          </a:p>
        </p:txBody>
      </p:sp>
      <p:sp>
        <p:nvSpPr>
          <p:cNvPr id="9" name="Footer Placeholder 8">
            <a:extLst>
              <a:ext uri="{FF2B5EF4-FFF2-40B4-BE49-F238E27FC236}">
                <a16:creationId xmlns:a16="http://schemas.microsoft.com/office/drawing/2014/main" id="{9B55D6E3-4871-704B-B795-99BD30EABFE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BEE4B464-E744-A34F-B223-6B554979B8EC}"/>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204722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nd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7987" y="2427287"/>
            <a:ext cx="5616575" cy="3762376"/>
          </a:xfrm>
        </p:spPr>
        <p:txBody>
          <a:bodyPr/>
          <a:lstStyle>
            <a:lvl1pPr marL="324000" indent="-324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27287"/>
            <a:ext cx="5611813" cy="3762376"/>
          </a:xfrm>
        </p:spPr>
        <p:txBody>
          <a:bodyPr/>
          <a:lstStyle>
            <a:lvl1pPr marL="324000" indent="-324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Date Placeholder 9">
            <a:extLst>
              <a:ext uri="{FF2B5EF4-FFF2-40B4-BE49-F238E27FC236}">
                <a16:creationId xmlns:a16="http://schemas.microsoft.com/office/drawing/2014/main" id="{0B511762-E0C9-6C4A-9015-D9D3D4FF97C2}"/>
              </a:ext>
            </a:extLst>
          </p:cNvPr>
          <p:cNvSpPr>
            <a:spLocks noGrp="1"/>
          </p:cNvSpPr>
          <p:nvPr>
            <p:ph type="dt" sz="half" idx="10"/>
          </p:nvPr>
        </p:nvSpPr>
        <p:spPr/>
        <p:txBody>
          <a:bodyPr/>
          <a:lstStyle/>
          <a:p>
            <a:r>
              <a:rPr lang="en-US"/>
              <a:t>23 de Septiembre de 2024</a:t>
            </a:r>
            <a:endParaRPr lang="en-US" dirty="0"/>
          </a:p>
        </p:txBody>
      </p:sp>
      <p:sp>
        <p:nvSpPr>
          <p:cNvPr id="11" name="Footer Placeholder 10">
            <a:extLst>
              <a:ext uri="{FF2B5EF4-FFF2-40B4-BE49-F238E27FC236}">
                <a16:creationId xmlns:a16="http://schemas.microsoft.com/office/drawing/2014/main" id="{E2689900-D127-9840-8E06-B694B9FE126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2" name="Slide Number Placeholder 11">
            <a:extLst>
              <a:ext uri="{FF2B5EF4-FFF2-40B4-BE49-F238E27FC236}">
                <a16:creationId xmlns:a16="http://schemas.microsoft.com/office/drawing/2014/main" id="{7B398DFD-572D-D549-8BBF-A86A1DFF026F}"/>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678086151"/>
      </p:ext>
    </p:extLst>
  </p:cSld>
  <p:clrMapOvr>
    <a:masterClrMapping/>
  </p:clrMapOvr>
  <p:extLst>
    <p:ext uri="{DCECCB84-F9BA-43D5-87BE-67443E8EF086}">
      <p15:sldGuideLst xmlns:p15="http://schemas.microsoft.com/office/powerpoint/2012/main">
        <p15:guide id="1" orient="horz" pos="1434" userDrawn="1">
          <p15:clr>
            <a:srgbClr val="FBAE40"/>
          </p15:clr>
        </p15:guide>
        <p15:guide id="2" orient="horz" pos="152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7988" y="373593"/>
            <a:ext cx="11376025" cy="106574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07989" y="1592263"/>
            <a:ext cx="11376024" cy="460851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8101915" y="6424993"/>
            <a:ext cx="1773923" cy="365125"/>
          </a:xfrm>
          <a:prstGeom prst="rect">
            <a:avLst/>
          </a:prstGeom>
        </p:spPr>
        <p:txBody>
          <a:bodyPr vert="horz" lIns="0" tIns="0" rIns="0" bIns="0" rtlCol="0" anchor="ctr"/>
          <a:lstStyle>
            <a:lvl1pPr algn="l">
              <a:defRPr sz="850">
                <a:solidFill>
                  <a:schemeClr val="tx1"/>
                </a:solidFill>
              </a:defRPr>
            </a:lvl1pPr>
          </a:lstStyle>
          <a:p>
            <a:r>
              <a:rPr lang="en-US"/>
              <a:t>23 de Septiembre de 2024</a:t>
            </a:r>
            <a:endParaRPr lang="en-US" dirty="0"/>
          </a:p>
        </p:txBody>
      </p:sp>
      <p:sp>
        <p:nvSpPr>
          <p:cNvPr id="6" name="Slide Number Placeholder 5"/>
          <p:cNvSpPr>
            <a:spLocks noGrp="1"/>
          </p:cNvSpPr>
          <p:nvPr>
            <p:ph type="sldNum" sz="quarter" idx="4"/>
          </p:nvPr>
        </p:nvSpPr>
        <p:spPr>
          <a:xfrm>
            <a:off x="11107546" y="6424993"/>
            <a:ext cx="681254" cy="365125"/>
          </a:xfrm>
          <a:prstGeom prst="rect">
            <a:avLst/>
          </a:prstGeom>
        </p:spPr>
        <p:txBody>
          <a:bodyPr vert="horz" lIns="0" tIns="0" rIns="0" bIns="0" rtlCol="0" anchor="ctr"/>
          <a:lstStyle>
            <a:lvl1pPr algn="r">
              <a:defRPr sz="850" b="1">
                <a:solidFill>
                  <a:schemeClr val="tx1"/>
                </a:solidFill>
              </a:defRPr>
            </a:lvl1pPr>
          </a:lstStyle>
          <a:p>
            <a:r>
              <a:rPr lang="en-US" dirty="0"/>
              <a:t>Slide </a:t>
            </a:r>
            <a:fld id="{36B5EA5A-BC32-A742-B11B-8E7414D5B535}" type="slidenum">
              <a:rPr lang="en-US" smtClean="0"/>
              <a:pPr/>
              <a:t>‹#›</a:t>
            </a:fld>
            <a:endParaRPr lang="en-US" dirty="0"/>
          </a:p>
        </p:txBody>
      </p:sp>
      <p:sp>
        <p:nvSpPr>
          <p:cNvPr id="7" name="Footer Placeholder 6">
            <a:extLst>
              <a:ext uri="{FF2B5EF4-FFF2-40B4-BE49-F238E27FC236}">
                <a16:creationId xmlns:a16="http://schemas.microsoft.com/office/drawing/2014/main" id="{7AB22024-69B4-1F4F-8860-CB954517F654}"/>
              </a:ext>
            </a:extLst>
          </p:cNvPr>
          <p:cNvSpPr>
            <a:spLocks noGrp="1"/>
          </p:cNvSpPr>
          <p:nvPr>
            <p:ph type="ftr" sz="quarter" idx="3"/>
          </p:nvPr>
        </p:nvSpPr>
        <p:spPr>
          <a:xfrm>
            <a:off x="835152" y="6424993"/>
            <a:ext cx="6190488" cy="365125"/>
          </a:xfrm>
          <a:prstGeom prst="rect">
            <a:avLst/>
          </a:prstGeom>
        </p:spPr>
        <p:txBody>
          <a:bodyPr vert="horz" lIns="0" tIns="0" rIns="0" bIns="0" rtlCol="0" anchor="ctr"/>
          <a:lstStyle>
            <a:lvl1pPr algn="l">
              <a:defRPr sz="850">
                <a:solidFill>
                  <a:schemeClr val="tx1"/>
                </a:solidFill>
              </a:defRPr>
            </a:lvl1pPr>
          </a:lstStyle>
          <a:p>
            <a:r>
              <a:rPr lang="es-ES"/>
              <a:t>Julisa Verdejo Palacios | Defensa de tesis de maestría</a:t>
            </a:r>
            <a:endParaRPr lang="en-US" dirty="0"/>
          </a:p>
        </p:txBody>
      </p:sp>
      <p:cxnSp>
        <p:nvCxnSpPr>
          <p:cNvPr id="8" name="Straight Connector 7">
            <a:extLst>
              <a:ext uri="{FF2B5EF4-FFF2-40B4-BE49-F238E27FC236}">
                <a16:creationId xmlns:a16="http://schemas.microsoft.com/office/drawing/2014/main" id="{CC7B0EED-0D00-C37F-0787-98F0B94C9550}"/>
              </a:ext>
            </a:extLst>
          </p:cNvPr>
          <p:cNvCxnSpPr>
            <a:cxnSpLocks/>
          </p:cNvCxnSpPr>
          <p:nvPr userDrawn="1"/>
        </p:nvCxnSpPr>
        <p:spPr>
          <a:xfrm>
            <a:off x="404070" y="6370802"/>
            <a:ext cx="11379943" cy="0"/>
          </a:xfrm>
          <a:prstGeom prst="line">
            <a:avLst/>
          </a:prstGeom>
          <a:ln w="6350"/>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43B70D50-1486-3F30-1EE2-ABA881F89C80}"/>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403200" y="6424993"/>
            <a:ext cx="336042" cy="347472"/>
          </a:xfrm>
          <a:prstGeom prst="rect">
            <a:avLst/>
          </a:prstGeom>
        </p:spPr>
      </p:pic>
    </p:spTree>
    <p:extLst>
      <p:ext uri="{BB962C8B-B14F-4D97-AF65-F5344CB8AC3E}">
        <p14:creationId xmlns:p14="http://schemas.microsoft.com/office/powerpoint/2010/main" val="1598869953"/>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 id="2147483650" r:id="rId4"/>
    <p:sldLayoutId id="2147483665" r:id="rId5"/>
    <p:sldLayoutId id="2147483668" r:id="rId6"/>
    <p:sldLayoutId id="2147483674" r:id="rId7"/>
    <p:sldLayoutId id="2147483652" r:id="rId8"/>
    <p:sldLayoutId id="2147483653" r:id="rId9"/>
    <p:sldLayoutId id="2147483661" r:id="rId10"/>
    <p:sldLayoutId id="2147483666" r:id="rId11"/>
    <p:sldLayoutId id="2147483667" r:id="rId12"/>
    <p:sldLayoutId id="2147483658" r:id="rId13"/>
    <p:sldLayoutId id="2147483659" r:id="rId14"/>
    <p:sldLayoutId id="2147483673" r:id="rId15"/>
    <p:sldLayoutId id="2147483660" r:id="rId16"/>
    <p:sldLayoutId id="2147483671" r:id="rId17"/>
    <p:sldLayoutId id="2147483651" r:id="rId18"/>
    <p:sldLayoutId id="2147483654" r:id="rId19"/>
    <p:sldLayoutId id="2147483669" r:id="rId20"/>
    <p:sldLayoutId id="2147483655" r:id="rId2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0"/>
        </a:spcAft>
        <a:buFont typeface="Arial"/>
        <a:buNone/>
        <a:tabLst/>
        <a:defRPr sz="2100" b="1" kern="1200">
          <a:solidFill>
            <a:schemeClr val="tx2">
              <a:lumMod val="50000"/>
            </a:schemeClr>
          </a:solidFill>
          <a:latin typeface="+mn-lt"/>
          <a:ea typeface="+mn-ea"/>
          <a:cs typeface="+mn-cs"/>
        </a:defRPr>
      </a:lvl1pPr>
      <a:lvl2pPr marL="323850" indent="-324000" algn="l" defTabSz="914400" rtl="0" eaLnBrk="1" latinLnBrk="0" hangingPunct="1">
        <a:lnSpc>
          <a:spcPct val="100000"/>
        </a:lnSpc>
        <a:spcBef>
          <a:spcPts val="500"/>
        </a:spcBef>
        <a:spcAft>
          <a:spcPts val="300"/>
        </a:spcAft>
        <a:buFont typeface="Arial" charset="0"/>
        <a:buChar char="•"/>
        <a:tabLst/>
        <a:defRPr sz="1800" kern="1200">
          <a:solidFill>
            <a:schemeClr val="tx2">
              <a:lumMod val="50000"/>
            </a:schemeClr>
          </a:solidFill>
          <a:latin typeface="+mn-lt"/>
          <a:ea typeface="+mn-ea"/>
          <a:cs typeface="+mn-cs"/>
        </a:defRPr>
      </a:lvl2pPr>
      <a:lvl3pPr marL="648000" indent="-324000" algn="l" defTabSz="914400" rtl="0" eaLnBrk="1" latinLnBrk="0" hangingPunct="1">
        <a:lnSpc>
          <a:spcPct val="100000"/>
        </a:lnSpc>
        <a:spcBef>
          <a:spcPts val="500"/>
        </a:spcBef>
        <a:spcAft>
          <a:spcPts val="300"/>
        </a:spcAft>
        <a:buFont typeface="Arial" panose="020B0604020202020204" pitchFamily="34" charset="0"/>
        <a:buChar char="•"/>
        <a:tabLst/>
        <a:defRPr sz="1700" kern="1200">
          <a:solidFill>
            <a:schemeClr val="tx2">
              <a:lumMod val="50000"/>
            </a:schemeClr>
          </a:solidFill>
          <a:latin typeface="+mn-lt"/>
          <a:ea typeface="+mn-ea"/>
          <a:cs typeface="+mn-cs"/>
        </a:defRPr>
      </a:lvl3pPr>
      <a:lvl4pPr marL="972000" indent="-324000" algn="l" defTabSz="914400" rtl="0" eaLnBrk="1" latinLnBrk="0" hangingPunct="1">
        <a:lnSpc>
          <a:spcPct val="100000"/>
        </a:lnSpc>
        <a:spcBef>
          <a:spcPts val="500"/>
        </a:spcBef>
        <a:spcAft>
          <a:spcPts val="300"/>
        </a:spcAft>
        <a:buFont typeface="Arial" panose="020B0604020202020204" pitchFamily="34" charset="0"/>
        <a:buChar char="•"/>
        <a:tabLst/>
        <a:defRPr sz="1600" kern="1200">
          <a:solidFill>
            <a:schemeClr val="tx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6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2" pos="3840" userDrawn="1">
          <p15:clr>
            <a:srgbClr val="F26B43"/>
          </p15:clr>
        </p15:guide>
        <p15:guide id="3" pos="7423" userDrawn="1">
          <p15:clr>
            <a:srgbClr val="F26B43"/>
          </p15:clr>
        </p15:guide>
        <p15:guide id="4" pos="257" userDrawn="1">
          <p15:clr>
            <a:srgbClr val="F26B43"/>
          </p15:clr>
        </p15:guide>
        <p15:guide id="6" pos="3795" userDrawn="1">
          <p15:clr>
            <a:srgbClr val="F26B43"/>
          </p15:clr>
        </p15:guide>
        <p15:guide id="7" pos="3885" userDrawn="1">
          <p15:clr>
            <a:srgbClr val="F26B43"/>
          </p15:clr>
        </p15:guide>
        <p15:guide id="8" pos="5087" userDrawn="1">
          <p15:clr>
            <a:srgbClr val="F26B43"/>
          </p15:clr>
        </p15:guide>
        <p15:guide id="9" pos="4997" userDrawn="1">
          <p15:clr>
            <a:srgbClr val="F26B43"/>
          </p15:clr>
        </p15:guide>
        <p15:guide id="10" pos="2683" userDrawn="1">
          <p15:clr>
            <a:srgbClr val="F26B43"/>
          </p15:clr>
        </p15:guide>
        <p15:guide id="11" pos="2593" userDrawn="1">
          <p15:clr>
            <a:srgbClr val="F26B43"/>
          </p15:clr>
        </p15:guide>
        <p15:guide id="12" orient="horz" pos="3906" userDrawn="1">
          <p15:clr>
            <a:srgbClr val="F26B43"/>
          </p15:clr>
        </p15:guide>
        <p15:guide id="13" orient="horz" pos="2409" userDrawn="1">
          <p15:clr>
            <a:srgbClr val="F26B43"/>
          </p15:clr>
        </p15:guide>
        <p15:guide id="14" orient="horz" pos="913" userDrawn="1">
          <p15:clr>
            <a:srgbClr val="F26B43"/>
          </p15:clr>
        </p15:guide>
        <p15:guide id="15" orient="horz" pos="1003" userDrawn="1">
          <p15:clr>
            <a:srgbClr val="F26B43"/>
          </p15:clr>
        </p15:guide>
        <p15:guide id="16" orient="horz" pos="2500" userDrawn="1">
          <p15:clr>
            <a:srgbClr val="F26B43"/>
          </p15:clr>
        </p15:guide>
        <p15:guide id="17" pos="6312" userDrawn="1">
          <p15:clr>
            <a:srgbClr val="F26B43"/>
          </p15:clr>
        </p15:guide>
        <p15:guide id="18" pos="622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55D0-EF65-5184-5180-70C748F9ECB3}"/>
              </a:ext>
            </a:extLst>
          </p:cNvPr>
          <p:cNvSpPr>
            <a:spLocks noGrp="1"/>
          </p:cNvSpPr>
          <p:nvPr>
            <p:ph type="ctrTitle"/>
          </p:nvPr>
        </p:nvSpPr>
        <p:spPr>
          <a:xfrm>
            <a:off x="407987" y="2347455"/>
            <a:ext cx="11376025" cy="2153265"/>
          </a:xfrm>
        </p:spPr>
        <p:txBody>
          <a:bodyPr/>
          <a:lstStyle/>
          <a:p>
            <a:pPr algn="just"/>
            <a:r>
              <a:rPr lang="es-MX" sz="4800" noProof="0" dirty="0"/>
              <a:t>Diseño y caracterización del sistema de instrumentación para un arreglo de </a:t>
            </a:r>
            <a:r>
              <a:rPr lang="es-MX" sz="4800" noProof="0" dirty="0" err="1"/>
              <a:t>microbolómetros</a:t>
            </a:r>
            <a:endParaRPr lang="es-MX" sz="4800" noProof="0" dirty="0"/>
          </a:p>
        </p:txBody>
      </p:sp>
      <p:sp>
        <p:nvSpPr>
          <p:cNvPr id="3" name="Subtitle 2">
            <a:extLst>
              <a:ext uri="{FF2B5EF4-FFF2-40B4-BE49-F238E27FC236}">
                <a16:creationId xmlns:a16="http://schemas.microsoft.com/office/drawing/2014/main" id="{F7B0DD35-25FE-650C-D3E7-DA9E47CBB676}"/>
              </a:ext>
            </a:extLst>
          </p:cNvPr>
          <p:cNvSpPr>
            <a:spLocks noGrp="1"/>
          </p:cNvSpPr>
          <p:nvPr>
            <p:ph type="subTitle" idx="1"/>
          </p:nvPr>
        </p:nvSpPr>
        <p:spPr>
          <a:xfrm>
            <a:off x="419139" y="4530216"/>
            <a:ext cx="11376026" cy="1723825"/>
          </a:xfrm>
        </p:spPr>
        <p:txBody>
          <a:bodyPr/>
          <a:lstStyle/>
          <a:p>
            <a:pPr algn="ctr"/>
            <a:r>
              <a:rPr lang="es-MX" noProof="0" dirty="0"/>
              <a:t>Instituto Nacional de Astrofísica, Óptica y Electrónica (INAOE)</a:t>
            </a:r>
          </a:p>
          <a:p>
            <a:pPr algn="ctr"/>
            <a:r>
              <a:rPr lang="es-MX" noProof="0" dirty="0"/>
              <a:t>Maestría en Ciencias en Electrónica</a:t>
            </a:r>
          </a:p>
          <a:p>
            <a:pPr algn="ctr"/>
            <a:r>
              <a:rPr lang="es-MX" noProof="0" dirty="0"/>
              <a:t>Autor: Julisa Verdejo Palacios</a:t>
            </a:r>
          </a:p>
          <a:p>
            <a:pPr algn="ctr"/>
            <a:endParaRPr lang="es-MX" noProof="0" dirty="0"/>
          </a:p>
          <a:p>
            <a:r>
              <a:rPr lang="es-MX" noProof="0" dirty="0"/>
              <a:t>Asesor: </a:t>
            </a:r>
            <a:r>
              <a:rPr lang="es-MX" b="0" noProof="0" dirty="0"/>
              <a:t>Dr. Mario Moreno </a:t>
            </a:r>
            <a:r>
              <a:rPr lang="es-MX" b="0" noProof="0" dirty="0" err="1"/>
              <a:t>Moreno</a:t>
            </a:r>
            <a:r>
              <a:rPr lang="es-MX" b="0" noProof="0" dirty="0"/>
              <a:t> (INAOE)</a:t>
            </a:r>
          </a:p>
          <a:p>
            <a:pPr algn="r"/>
            <a:r>
              <a:rPr lang="es-MX" b="0" noProof="0" dirty="0"/>
              <a:t>23 de Septiembre de 2024</a:t>
            </a:r>
          </a:p>
        </p:txBody>
      </p:sp>
    </p:spTree>
    <p:extLst>
      <p:ext uri="{BB962C8B-B14F-4D97-AF65-F5344CB8AC3E}">
        <p14:creationId xmlns:p14="http://schemas.microsoft.com/office/powerpoint/2010/main" val="381634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Antecedentes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10</a:t>
            </a:fld>
            <a:endParaRPr lang="en-US" dirty="0"/>
          </a:p>
        </p:txBody>
      </p:sp>
    </p:spTree>
    <p:extLst>
      <p:ext uri="{BB962C8B-B14F-4D97-AF65-F5344CB8AC3E}">
        <p14:creationId xmlns:p14="http://schemas.microsoft.com/office/powerpoint/2010/main" val="119828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Máquinas de estado finito (FSM)</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11</a:t>
            </a:fld>
            <a:endParaRPr lang="en-US" dirty="0"/>
          </a:p>
        </p:txBody>
      </p:sp>
    </p:spTree>
    <p:extLst>
      <p:ext uri="{BB962C8B-B14F-4D97-AF65-F5344CB8AC3E}">
        <p14:creationId xmlns:p14="http://schemas.microsoft.com/office/powerpoint/2010/main" val="139763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a:xfrm>
            <a:off x="407989" y="373593"/>
            <a:ext cx="11376024" cy="1065742"/>
          </a:xfrm>
        </p:spPr>
        <p:txBody>
          <a:bodyPr anchor="t">
            <a:normAutofit/>
          </a:bodyPr>
          <a:lstStyle/>
          <a:p>
            <a:r>
              <a:rPr lang="es-MX" noProof="0" dirty="0"/>
              <a:t>Definición de FSM </a:t>
            </a:r>
          </a:p>
        </p:txBody>
      </p:sp>
      <p:sp>
        <p:nvSpPr>
          <p:cNvPr id="2" name="Content Placeholder 1">
            <a:extLst>
              <a:ext uri="{FF2B5EF4-FFF2-40B4-BE49-F238E27FC236}">
                <a16:creationId xmlns:a16="http://schemas.microsoft.com/office/drawing/2014/main" id="{0B392290-90D7-DBFD-BB03-5DEBDBBD27C4}"/>
              </a:ext>
            </a:extLst>
          </p:cNvPr>
          <p:cNvSpPr>
            <a:spLocks noGrp="1"/>
          </p:cNvSpPr>
          <p:nvPr>
            <p:ph sz="half" idx="1"/>
          </p:nvPr>
        </p:nvSpPr>
        <p:spPr>
          <a:xfrm>
            <a:off x="407987" y="1598658"/>
            <a:ext cx="5616576" cy="4608512"/>
          </a:xfrm>
        </p:spPr>
        <p:txBody>
          <a:bodyPr>
            <a:normAutofit/>
          </a:bodyPr>
          <a:lstStyle/>
          <a:p>
            <a:pPr algn="just"/>
            <a:r>
              <a:rPr lang="es-ES" noProof="0" dirty="0"/>
              <a:t>Una máquina de estados finitos (FSM, por sus siglas en inglés) se utiliza para modelar un sistema que transita entre un número finito de estados internos, con transiciones que dependen del estado actual y de una entrada externa. </a:t>
            </a:r>
          </a:p>
          <a:p>
            <a:pPr algn="just"/>
            <a:r>
              <a:rPr lang="es-ES" b="0" noProof="0" dirty="0"/>
              <a:t>A diferencia de un circuito secuencial convencional, las transiciones de estado de una FSM no siguen un patrón simple y repetitivo. La lógica de estado siguiente en una FSM generalmente se construye desde cero. </a:t>
            </a:r>
            <a:endParaRPr lang="es-MX" b="0"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4"/>
          </p:nvPr>
        </p:nvSpPr>
        <p:spPr>
          <a:xfrm>
            <a:off x="8101915" y="6424993"/>
            <a:ext cx="1773923" cy="365125"/>
          </a:xfrm>
        </p:spPr>
        <p:txBody>
          <a:bodyPr anchor="ctr">
            <a:normAutofit/>
          </a:bodyPr>
          <a:lstStyle/>
          <a:p>
            <a:pPr>
              <a:spcAft>
                <a:spcPts val="600"/>
              </a:spcAft>
            </a:pPr>
            <a:r>
              <a:rPr lang="en-US"/>
              <a:t>23 de Septiembre de 2024</a:t>
            </a:r>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5"/>
          </p:nvPr>
        </p:nvSpPr>
        <p:spPr>
          <a:xfrm>
            <a:off x="835152" y="6424993"/>
            <a:ext cx="6190488" cy="365125"/>
          </a:xfrm>
        </p:spPr>
        <p:txBody>
          <a:bodyPr anchor="ctr">
            <a:normAutofit/>
          </a:bodyPr>
          <a:lstStyle/>
          <a:p>
            <a:pPr>
              <a:spcAft>
                <a:spcPts val="600"/>
              </a:spcAft>
            </a:pPr>
            <a:r>
              <a:rPr lang="es-ES"/>
              <a:t>Julisa Verdejo Palacios | Defensa de tesis de maestría</a:t>
            </a:r>
            <a:endParaRPr lang="en-US"/>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6"/>
          </p:nvPr>
        </p:nvSpPr>
        <p:spPr>
          <a:xfrm>
            <a:off x="11107546" y="6424993"/>
            <a:ext cx="681254" cy="365125"/>
          </a:xfrm>
        </p:spPr>
        <p:txBody>
          <a:bodyPr anchor="ctr">
            <a:normAutofit/>
          </a:bodyPr>
          <a:lstStyle/>
          <a:p>
            <a:pPr>
              <a:spcAft>
                <a:spcPts val="600"/>
              </a:spcAft>
            </a:pPr>
            <a:fld id="{36B5EA5A-BC32-A742-B11B-8E7414D5B535}" type="slidenum">
              <a:rPr lang="en-US" smtClean="0"/>
              <a:pPr>
                <a:spcAft>
                  <a:spcPts val="600"/>
                </a:spcAft>
              </a:pPr>
              <a:t>12</a:t>
            </a:fld>
            <a:endParaRPr lang="en-US"/>
          </a:p>
        </p:txBody>
      </p:sp>
      <p:pic>
        <p:nvPicPr>
          <p:cNvPr id="8" name="Graphic 7">
            <a:extLst>
              <a:ext uri="{FF2B5EF4-FFF2-40B4-BE49-F238E27FC236}">
                <a16:creationId xmlns:a16="http://schemas.microsoft.com/office/drawing/2014/main" id="{AD55877B-0567-9B3E-0FBF-A092BFA7EE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8138" y="1137958"/>
            <a:ext cx="4181475" cy="4057650"/>
          </a:xfrm>
          <a:prstGeom prst="rect">
            <a:avLst/>
          </a:prstGeom>
        </p:spPr>
      </p:pic>
    </p:spTree>
    <p:extLst>
      <p:ext uri="{BB962C8B-B14F-4D97-AF65-F5344CB8AC3E}">
        <p14:creationId xmlns:p14="http://schemas.microsoft.com/office/powerpoint/2010/main" val="398829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2" cy="4608512"/>
          </a:xfrm>
        </p:spPr>
        <p:txBody>
          <a:bodyPr/>
          <a:lstStyle/>
          <a:p>
            <a:pPr algn="just"/>
            <a:r>
              <a:rPr lang="es-ES" noProof="0" dirty="0"/>
              <a:t>Una FSM consta de un registro de estado, lógica de próximo estado y lógica de salida.</a:t>
            </a:r>
          </a:p>
          <a:p>
            <a:pPr lvl="1" algn="just"/>
            <a:r>
              <a:rPr lang="es-ES" noProof="0" dirty="0"/>
              <a:t>Se denomina máquina Moore si la salida depende únicamente del estado.</a:t>
            </a:r>
          </a:p>
          <a:p>
            <a:pPr lvl="1" algn="just"/>
            <a:r>
              <a:rPr lang="es-ES" dirty="0"/>
              <a:t>Se denomina </a:t>
            </a:r>
            <a:r>
              <a:rPr lang="es-ES" noProof="0" dirty="0"/>
              <a:t>máquina </a:t>
            </a:r>
            <a:r>
              <a:rPr lang="es-ES" noProof="0" dirty="0" err="1"/>
              <a:t>Mealy</a:t>
            </a:r>
            <a:r>
              <a:rPr lang="es-ES" noProof="0" dirty="0"/>
              <a:t> si la salida depende tanto del estado como de la entrada externa.</a:t>
            </a:r>
            <a:endParaRPr lang="es-MX"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Estructura y tipos de FSM</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13</a:t>
            </a:fld>
            <a:endParaRPr lang="en-US" dirty="0"/>
          </a:p>
        </p:txBody>
      </p:sp>
      <p:pic>
        <p:nvPicPr>
          <p:cNvPr id="16" name="Picture 15" descr="A diagram of a computer program&#10;&#10;Description automatically generated with medium confidence">
            <a:extLst>
              <a:ext uri="{FF2B5EF4-FFF2-40B4-BE49-F238E27FC236}">
                <a16:creationId xmlns:a16="http://schemas.microsoft.com/office/drawing/2014/main" id="{9E58B64E-6F50-FA87-505C-3996E7FA2B7C}"/>
              </a:ext>
            </a:extLst>
          </p:cNvPr>
          <p:cNvPicPr>
            <a:picLocks noChangeAspect="1"/>
          </p:cNvPicPr>
          <p:nvPr/>
        </p:nvPicPr>
        <p:blipFill>
          <a:blip r:embed="rId2"/>
          <a:stretch>
            <a:fillRect/>
          </a:stretch>
        </p:blipFill>
        <p:spPr>
          <a:xfrm>
            <a:off x="2684166" y="2628900"/>
            <a:ext cx="6823668" cy="3851552"/>
          </a:xfrm>
          <a:prstGeom prst="rect">
            <a:avLst/>
          </a:prstGeom>
        </p:spPr>
      </p:pic>
    </p:spTree>
    <p:extLst>
      <p:ext uri="{BB962C8B-B14F-4D97-AF65-F5344CB8AC3E}">
        <p14:creationId xmlns:p14="http://schemas.microsoft.com/office/powerpoint/2010/main" val="400834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pPr algn="just"/>
            <a:r>
              <a:rPr lang="es-ES" b="0" noProof="0" dirty="0"/>
              <a:t>Una FSM generalmente se describe mediante un </a:t>
            </a:r>
            <a:r>
              <a:rPr lang="es-ES" noProof="0" dirty="0"/>
              <a:t>diagrama de estados abstracto </a:t>
            </a:r>
            <a:r>
              <a:rPr lang="es-ES" b="0" noProof="0" dirty="0"/>
              <a:t>o</a:t>
            </a:r>
            <a:r>
              <a:rPr lang="es-ES" noProof="0" dirty="0"/>
              <a:t> un diagrama ASM (diagrama de máquina de estados algorítmica), </a:t>
            </a:r>
            <a:r>
              <a:rPr lang="es-ES" b="0" noProof="0" dirty="0"/>
              <a:t>ambos capturando la entrada, salida, estados y transiciones de la FSM en una representación gráfica. </a:t>
            </a:r>
          </a:p>
          <a:p>
            <a:pPr algn="just"/>
            <a:r>
              <a:rPr lang="es-ES" noProof="0" dirty="0"/>
              <a:t>Ambas representaciones contienen la misma información. </a:t>
            </a:r>
          </a:p>
          <a:p>
            <a:pPr lvl="1" algn="just"/>
            <a:r>
              <a:rPr lang="es-ES"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Representación</a:t>
            </a:r>
            <a:r>
              <a:rPr lang="es-MX" dirty="0"/>
              <a:t> de FSM</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14</a:t>
            </a:fld>
            <a:endParaRPr lang="en-US" dirty="0"/>
          </a:p>
        </p:txBody>
      </p:sp>
    </p:spTree>
    <p:extLst>
      <p:ext uri="{BB962C8B-B14F-4D97-AF65-F5344CB8AC3E}">
        <p14:creationId xmlns:p14="http://schemas.microsoft.com/office/powerpoint/2010/main" val="179296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algn="just"/>
            <a:r>
              <a:rPr lang="es-ES" noProof="0" dirty="0"/>
              <a:t>Una FSM generalmente se describe mediante un diagrama de estados abstracto o un diagrama ASM (diagrama de máquina de estados algorítmica), ambos capturando la entrada, salida, estados y transiciones de la FSM en una representación gráfica. </a:t>
            </a:r>
          </a:p>
          <a:p>
            <a:pPr algn="just"/>
            <a:r>
              <a:rPr lang="es-ES" noProof="0" dirty="0"/>
              <a:t>Ambas representaciones contienen la misma información. </a:t>
            </a:r>
          </a:p>
          <a:p>
            <a:pPr lvl="1" algn="just"/>
            <a:r>
              <a:rPr lang="es-ES"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dirty="0"/>
              <a:t>D</a:t>
            </a:r>
            <a:r>
              <a:rPr lang="es-ES" noProof="0" dirty="0" err="1"/>
              <a:t>iagrama</a:t>
            </a:r>
            <a:r>
              <a:rPr lang="es-ES" noProof="0" dirty="0"/>
              <a:t> de estados abstracto</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15</a:t>
            </a:fld>
            <a:endParaRPr lang="en-US" dirty="0"/>
          </a:p>
        </p:txBody>
      </p:sp>
      <p:pic>
        <p:nvPicPr>
          <p:cNvPr id="7" name="Graphic 6">
            <a:extLst>
              <a:ext uri="{FF2B5EF4-FFF2-40B4-BE49-F238E27FC236}">
                <a16:creationId xmlns:a16="http://schemas.microsoft.com/office/drawing/2014/main" id="{9F2E643E-EB74-C415-47A8-60DAAB0C46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5640" y="1592263"/>
            <a:ext cx="4181475" cy="4057650"/>
          </a:xfrm>
          <a:prstGeom prst="rect">
            <a:avLst/>
          </a:prstGeom>
        </p:spPr>
      </p:pic>
    </p:spTree>
    <p:extLst>
      <p:ext uri="{BB962C8B-B14F-4D97-AF65-F5344CB8AC3E}">
        <p14:creationId xmlns:p14="http://schemas.microsoft.com/office/powerpoint/2010/main" val="320470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algn="just"/>
            <a:r>
              <a:rPr lang="es-ES" noProof="0" dirty="0"/>
              <a:t>Una FSM generalmente se describe mediante un diagrama de estados abstracto o un diagrama ASM (diagrama de máquina de estados algorítmica), ambos capturando la entrada, salida, estados y transiciones de la FSM en una representación gráfica. </a:t>
            </a:r>
          </a:p>
          <a:p>
            <a:pPr algn="just"/>
            <a:r>
              <a:rPr lang="es-ES" noProof="0" dirty="0"/>
              <a:t>Ambas representaciones contienen la misma información. </a:t>
            </a:r>
          </a:p>
          <a:p>
            <a:pPr lvl="1" algn="just"/>
            <a:r>
              <a:rPr lang="es-ES"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dirty="0"/>
              <a:t>D</a:t>
            </a:r>
            <a:r>
              <a:rPr lang="es-ES" noProof="0" dirty="0" err="1"/>
              <a:t>iagrama</a:t>
            </a:r>
            <a:r>
              <a:rPr lang="es-ES" noProof="0" dirty="0"/>
              <a:t> ASM (diagrama de máquina de estados algorítmica)</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16</a:t>
            </a:fld>
            <a:endParaRPr lang="en-US" dirty="0"/>
          </a:p>
        </p:txBody>
      </p:sp>
      <p:pic>
        <p:nvPicPr>
          <p:cNvPr id="8" name="Graphic 7">
            <a:extLst>
              <a:ext uri="{FF2B5EF4-FFF2-40B4-BE49-F238E27FC236}">
                <a16:creationId xmlns:a16="http://schemas.microsoft.com/office/drawing/2014/main" id="{3885B85A-54C5-A914-F04C-81446D3DA2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29" y="1016000"/>
            <a:ext cx="3288370" cy="5224514"/>
          </a:xfrm>
          <a:prstGeom prst="rect">
            <a:avLst/>
          </a:prstGeom>
        </p:spPr>
      </p:pic>
    </p:spTree>
    <p:extLst>
      <p:ext uri="{BB962C8B-B14F-4D97-AF65-F5344CB8AC3E}">
        <p14:creationId xmlns:p14="http://schemas.microsoft.com/office/powerpoint/2010/main" val="238265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ADCs</a:t>
            </a:r>
            <a:r>
              <a:rPr lang="es-MX" noProof="0" dirty="0"/>
              <a:t> y </a:t>
            </a:r>
            <a:r>
              <a:rPr lang="es-MX" noProof="0" dirty="0" err="1"/>
              <a:t>DACs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17</a:t>
            </a:fld>
            <a:endParaRPr lang="en-US" dirty="0"/>
          </a:p>
        </p:txBody>
      </p:sp>
    </p:spTree>
    <p:extLst>
      <p:ext uri="{BB962C8B-B14F-4D97-AF65-F5344CB8AC3E}">
        <p14:creationId xmlns:p14="http://schemas.microsoft.com/office/powerpoint/2010/main" val="78980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UART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18</a:t>
            </a:fld>
            <a:endParaRPr lang="en-US" dirty="0"/>
          </a:p>
        </p:txBody>
      </p:sp>
    </p:spTree>
    <p:extLst>
      <p:ext uri="{BB962C8B-B14F-4D97-AF65-F5344CB8AC3E}">
        <p14:creationId xmlns:p14="http://schemas.microsoft.com/office/powerpoint/2010/main" val="242664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Diseño de firmware</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19</a:t>
            </a:fld>
            <a:endParaRPr lang="en-US" dirty="0"/>
          </a:p>
        </p:txBody>
      </p:sp>
    </p:spTree>
    <p:extLst>
      <p:ext uri="{BB962C8B-B14F-4D97-AF65-F5344CB8AC3E}">
        <p14:creationId xmlns:p14="http://schemas.microsoft.com/office/powerpoint/2010/main" val="268302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708AE-B6AF-3613-E6AB-508D5CD0774E}"/>
              </a:ext>
            </a:extLst>
          </p:cNvPr>
          <p:cNvSpPr>
            <a:spLocks noGrp="1"/>
          </p:cNvSpPr>
          <p:nvPr>
            <p:ph idx="1"/>
          </p:nvPr>
        </p:nvSpPr>
        <p:spPr/>
        <p:txBody>
          <a:bodyPr/>
          <a:lstStyle/>
          <a:p>
            <a:r>
              <a:rPr lang="es-MX" noProof="0" dirty="0"/>
              <a:t>Introducción</a:t>
            </a:r>
          </a:p>
          <a:p>
            <a:r>
              <a:rPr lang="es-MX" noProof="0" dirty="0"/>
              <a:t>Objetivos</a:t>
            </a:r>
          </a:p>
          <a:p>
            <a:r>
              <a:rPr lang="es-MX" dirty="0"/>
              <a:t>Antecedentes</a:t>
            </a:r>
          </a:p>
          <a:p>
            <a:r>
              <a:rPr lang="es-MX" noProof="0" dirty="0"/>
              <a:t>Máquinas de estado finito (FSM)</a:t>
            </a:r>
          </a:p>
          <a:p>
            <a:r>
              <a:rPr lang="es-MX" noProof="0" dirty="0" err="1"/>
              <a:t>DACs</a:t>
            </a:r>
            <a:r>
              <a:rPr lang="es-MX" noProof="0" dirty="0"/>
              <a:t> y </a:t>
            </a:r>
            <a:r>
              <a:rPr lang="es-MX" noProof="0" dirty="0" err="1"/>
              <a:t>ADCs</a:t>
            </a:r>
            <a:endParaRPr lang="es-MX" noProof="0" dirty="0"/>
          </a:p>
          <a:p>
            <a:r>
              <a:rPr lang="es-MX" noProof="0" dirty="0"/>
              <a:t>Diseño de firmware</a:t>
            </a:r>
          </a:p>
          <a:p>
            <a:r>
              <a:rPr lang="es-MX" dirty="0"/>
              <a:t>Diseño de PCB</a:t>
            </a:r>
          </a:p>
          <a:p>
            <a:r>
              <a:rPr lang="es-MX" noProof="0" dirty="0"/>
              <a:t>Resultados</a:t>
            </a:r>
          </a:p>
          <a:p>
            <a:r>
              <a:rPr lang="es-MX" dirty="0"/>
              <a:t>Conclusiones</a:t>
            </a:r>
            <a:endParaRPr lang="es-MX" noProof="0" dirty="0"/>
          </a:p>
        </p:txBody>
      </p:sp>
      <p:sp>
        <p:nvSpPr>
          <p:cNvPr id="3" name="Title 2">
            <a:extLst>
              <a:ext uri="{FF2B5EF4-FFF2-40B4-BE49-F238E27FC236}">
                <a16:creationId xmlns:a16="http://schemas.microsoft.com/office/drawing/2014/main" id="{37574C0B-6F6F-9715-E2E2-EB7390D23E67}"/>
              </a:ext>
            </a:extLst>
          </p:cNvPr>
          <p:cNvSpPr>
            <a:spLocks noGrp="1"/>
          </p:cNvSpPr>
          <p:nvPr>
            <p:ph type="title"/>
          </p:nvPr>
        </p:nvSpPr>
        <p:spPr/>
        <p:txBody>
          <a:bodyPr/>
          <a:lstStyle/>
          <a:p>
            <a:r>
              <a:rPr lang="es-MX" noProof="0" dirty="0"/>
              <a:t>Índice</a:t>
            </a:r>
          </a:p>
        </p:txBody>
      </p:sp>
      <p:sp>
        <p:nvSpPr>
          <p:cNvPr id="4" name="Date Placeholder 3">
            <a:extLst>
              <a:ext uri="{FF2B5EF4-FFF2-40B4-BE49-F238E27FC236}">
                <a16:creationId xmlns:a16="http://schemas.microsoft.com/office/drawing/2014/main" id="{C74C43E3-38A1-EE50-7C51-53C78416EA1A}"/>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C9C9F518-260B-89CA-F456-4202C5A82A5D}"/>
              </a:ext>
            </a:extLst>
          </p:cNvPr>
          <p:cNvSpPr>
            <a:spLocks noGrp="1"/>
          </p:cNvSpPr>
          <p:nvPr>
            <p:ph type="ftr" sz="quarter" idx="11"/>
          </p:nvPr>
        </p:nvSpPr>
        <p:spPr/>
        <p:txBody>
          <a:bodyPr/>
          <a:lstStyle/>
          <a:p>
            <a:r>
              <a:rPr lang="es-ES" dirty="0" err="1"/>
              <a:t>Julisa</a:t>
            </a:r>
            <a:r>
              <a:rPr lang="es-ES" dirty="0"/>
              <a:t> Verdejo Palacios | Defensa de tesis de maestría</a:t>
            </a:r>
            <a:endParaRPr lang="en-US" dirty="0"/>
          </a:p>
        </p:txBody>
      </p:sp>
      <p:sp>
        <p:nvSpPr>
          <p:cNvPr id="6" name="Slide Number Placeholder 5">
            <a:extLst>
              <a:ext uri="{FF2B5EF4-FFF2-40B4-BE49-F238E27FC236}">
                <a16:creationId xmlns:a16="http://schemas.microsoft.com/office/drawing/2014/main" id="{513EAD77-D27D-7148-AE4C-6B73C2ED6D6A}"/>
              </a:ext>
            </a:extLst>
          </p:cNvPr>
          <p:cNvSpPr>
            <a:spLocks noGrp="1"/>
          </p:cNvSpPr>
          <p:nvPr>
            <p:ph type="sldNum" sz="quarter" idx="12"/>
          </p:nvPr>
        </p:nvSpPr>
        <p:spPr/>
        <p:txBody>
          <a:bodyPr/>
          <a:lstStyle/>
          <a:p>
            <a:fld id="{36B5EA5A-BC32-A742-B11B-8E7414D5B535}" type="slidenum">
              <a:rPr lang="en-US" smtClean="0"/>
              <a:pPr/>
              <a:t>2</a:t>
            </a:fld>
            <a:endParaRPr lang="en-US" dirty="0"/>
          </a:p>
        </p:txBody>
      </p:sp>
    </p:spTree>
    <p:extLst>
      <p:ext uri="{BB962C8B-B14F-4D97-AF65-F5344CB8AC3E}">
        <p14:creationId xmlns:p14="http://schemas.microsoft.com/office/powerpoint/2010/main" val="170719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UART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20</a:t>
            </a:fld>
            <a:endParaRPr lang="en-US" dirty="0"/>
          </a:p>
        </p:txBody>
      </p:sp>
    </p:spTree>
    <p:extLst>
      <p:ext uri="{BB962C8B-B14F-4D97-AF65-F5344CB8AC3E}">
        <p14:creationId xmlns:p14="http://schemas.microsoft.com/office/powerpoint/2010/main" val="110082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SPI</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21</a:t>
            </a:fld>
            <a:endParaRPr lang="en-US" dirty="0"/>
          </a:p>
        </p:txBody>
      </p:sp>
    </p:spTree>
    <p:extLst>
      <p:ext uri="{BB962C8B-B14F-4D97-AF65-F5344CB8AC3E}">
        <p14:creationId xmlns:p14="http://schemas.microsoft.com/office/powerpoint/2010/main" val="3357196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dirty="0"/>
              <a:t>Diseño de PCB</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22</a:t>
            </a:fld>
            <a:endParaRPr lang="en-US" dirty="0"/>
          </a:p>
        </p:txBody>
      </p:sp>
    </p:spTree>
    <p:extLst>
      <p:ext uri="{BB962C8B-B14F-4D97-AF65-F5344CB8AC3E}">
        <p14:creationId xmlns:p14="http://schemas.microsoft.com/office/powerpoint/2010/main" val="342302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Resultados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23</a:t>
            </a:fld>
            <a:endParaRPr lang="en-US" dirty="0"/>
          </a:p>
        </p:txBody>
      </p:sp>
    </p:spTree>
    <p:extLst>
      <p:ext uri="{BB962C8B-B14F-4D97-AF65-F5344CB8AC3E}">
        <p14:creationId xmlns:p14="http://schemas.microsoft.com/office/powerpoint/2010/main" val="1845989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dirty="0"/>
              <a:t>Conclusiones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24</a:t>
            </a:fld>
            <a:endParaRPr lang="en-US" dirty="0"/>
          </a:p>
        </p:txBody>
      </p:sp>
    </p:spTree>
    <p:extLst>
      <p:ext uri="{BB962C8B-B14F-4D97-AF65-F5344CB8AC3E}">
        <p14:creationId xmlns:p14="http://schemas.microsoft.com/office/powerpoint/2010/main" val="422560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1CAD0-F089-9545-A1D5-76F8D89EA825}"/>
              </a:ext>
            </a:extLst>
          </p:cNvPr>
          <p:cNvSpPr>
            <a:spLocks noGrp="1"/>
          </p:cNvSpPr>
          <p:nvPr>
            <p:ph type="title"/>
          </p:nvPr>
        </p:nvSpPr>
        <p:spPr/>
        <p:txBody>
          <a:bodyPr/>
          <a:lstStyle/>
          <a:p>
            <a:r>
              <a:rPr lang="es-MX" noProof="0" dirty="0" err="1"/>
              <a:t>Courses</a:t>
            </a:r>
            <a:r>
              <a:rPr lang="es-MX" noProof="0" dirty="0"/>
              <a:t> and training </a:t>
            </a:r>
            <a:r>
              <a:rPr lang="es-MX" noProof="0" dirty="0" err="1"/>
              <a:t>activities</a:t>
            </a:r>
            <a:endParaRPr lang="es-MX" noProof="0" dirty="0"/>
          </a:p>
        </p:txBody>
      </p:sp>
      <p:sp>
        <p:nvSpPr>
          <p:cNvPr id="4" name="Date Placeholder 3">
            <a:extLst>
              <a:ext uri="{FF2B5EF4-FFF2-40B4-BE49-F238E27FC236}">
                <a16:creationId xmlns:a16="http://schemas.microsoft.com/office/drawing/2014/main" id="{2FFBFC41-B809-5540-B09D-AFCC4BAA0364}"/>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233E56A2-1225-834F-8541-6BE7679C0A8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EF46007-DF06-5749-86B0-DCBA69FCA676}"/>
              </a:ext>
            </a:extLst>
          </p:cNvPr>
          <p:cNvSpPr>
            <a:spLocks noGrp="1"/>
          </p:cNvSpPr>
          <p:nvPr>
            <p:ph type="sldNum" sz="quarter" idx="12"/>
          </p:nvPr>
        </p:nvSpPr>
        <p:spPr/>
        <p:txBody>
          <a:bodyPr/>
          <a:lstStyle/>
          <a:p>
            <a:fld id="{36B5EA5A-BC32-A742-B11B-8E7414D5B535}" type="slidenum">
              <a:rPr lang="en-US" smtClean="0"/>
              <a:pPr/>
              <a:t>25</a:t>
            </a:fld>
            <a:endParaRPr lang="en-US" dirty="0"/>
          </a:p>
        </p:txBody>
      </p:sp>
      <p:graphicFrame>
        <p:nvGraphicFramePr>
          <p:cNvPr id="13" name="Content Placeholder 12">
            <a:extLst>
              <a:ext uri="{FF2B5EF4-FFF2-40B4-BE49-F238E27FC236}">
                <a16:creationId xmlns:a16="http://schemas.microsoft.com/office/drawing/2014/main" id="{623F2D48-9057-4D4F-823C-01F63A3A6F74}"/>
              </a:ext>
            </a:extLst>
          </p:cNvPr>
          <p:cNvGraphicFramePr>
            <a:graphicFrameLocks noGrp="1"/>
          </p:cNvGraphicFramePr>
          <p:nvPr>
            <p:ph idx="1"/>
            <p:extLst>
              <p:ext uri="{D42A27DB-BD31-4B8C-83A1-F6EECF244321}">
                <p14:modId xmlns:p14="http://schemas.microsoft.com/office/powerpoint/2010/main" val="2556118407"/>
              </p:ext>
            </p:extLst>
          </p:nvPr>
        </p:nvGraphicFramePr>
        <p:xfrm>
          <a:off x="407989" y="1112221"/>
          <a:ext cx="10784697" cy="1862135"/>
        </p:xfrm>
        <a:graphic>
          <a:graphicData uri="http://schemas.openxmlformats.org/drawingml/2006/table">
            <a:tbl>
              <a:tblPr firstRow="1" bandRow="1">
                <a:tableStyleId>{8EC20E35-A176-4012-BC5E-935CFFF8708E}</a:tableStyleId>
              </a:tblPr>
              <a:tblGrid>
                <a:gridCol w="6440002">
                  <a:extLst>
                    <a:ext uri="{9D8B030D-6E8A-4147-A177-3AD203B41FA5}">
                      <a16:colId xmlns:a16="http://schemas.microsoft.com/office/drawing/2014/main" val="1784709364"/>
                    </a:ext>
                  </a:extLst>
                </a:gridCol>
                <a:gridCol w="893277">
                  <a:extLst>
                    <a:ext uri="{9D8B030D-6E8A-4147-A177-3AD203B41FA5}">
                      <a16:colId xmlns:a16="http://schemas.microsoft.com/office/drawing/2014/main" val="1951019962"/>
                    </a:ext>
                  </a:extLst>
                </a:gridCol>
                <a:gridCol w="1934677">
                  <a:extLst>
                    <a:ext uri="{9D8B030D-6E8A-4147-A177-3AD203B41FA5}">
                      <a16:colId xmlns:a16="http://schemas.microsoft.com/office/drawing/2014/main" val="750946834"/>
                    </a:ext>
                  </a:extLst>
                </a:gridCol>
                <a:gridCol w="786914">
                  <a:extLst>
                    <a:ext uri="{9D8B030D-6E8A-4147-A177-3AD203B41FA5}">
                      <a16:colId xmlns:a16="http://schemas.microsoft.com/office/drawing/2014/main" val="2143049330"/>
                    </a:ext>
                  </a:extLst>
                </a:gridCol>
                <a:gridCol w="729827">
                  <a:extLst>
                    <a:ext uri="{9D8B030D-6E8A-4147-A177-3AD203B41FA5}">
                      <a16:colId xmlns:a16="http://schemas.microsoft.com/office/drawing/2014/main" val="2575285892"/>
                    </a:ext>
                  </a:extLst>
                </a:gridCol>
              </a:tblGrid>
              <a:tr h="372427">
                <a:tc>
                  <a:txBody>
                    <a:bodyPr/>
                    <a:lstStyle/>
                    <a:p>
                      <a:pPr algn="l"/>
                      <a:r>
                        <a:rPr lang="en-US" sz="1500" dirty="0"/>
                        <a:t>Courses</a:t>
                      </a:r>
                    </a:p>
                  </a:txBody>
                  <a:tcPr marL="91832" marR="91832" marT="45915" marB="45915"/>
                </a:tc>
                <a:tc>
                  <a:txBody>
                    <a:bodyPr/>
                    <a:lstStyle/>
                    <a:p>
                      <a:pPr algn="l"/>
                      <a:r>
                        <a:rPr lang="en-US" sz="1500" dirty="0"/>
                        <a:t>Credits</a:t>
                      </a:r>
                      <a:endParaRPr lang="en-US" sz="1500" dirty="0">
                        <a:solidFill>
                          <a:schemeClr val="bg1"/>
                        </a:solidFill>
                      </a:endParaRPr>
                    </a:p>
                  </a:txBody>
                  <a:tcPr marL="91832" marR="91832" marT="45915" marB="45915"/>
                </a:tc>
                <a:tc>
                  <a:txBody>
                    <a:bodyPr/>
                    <a:lstStyle/>
                    <a:p>
                      <a:pPr algn="l"/>
                      <a:r>
                        <a:rPr lang="en-US" sz="1500" dirty="0"/>
                        <a:t>Professor</a:t>
                      </a:r>
                    </a:p>
                  </a:txBody>
                  <a:tcPr marL="91832" marR="91832" marT="45915" marB="45915"/>
                </a:tc>
                <a:tc>
                  <a:txBody>
                    <a:bodyPr/>
                    <a:lstStyle/>
                    <a:p>
                      <a:pPr algn="l"/>
                      <a:r>
                        <a:rPr lang="en-US" sz="1500" dirty="0"/>
                        <a:t>Hours</a:t>
                      </a:r>
                    </a:p>
                  </a:txBody>
                  <a:tcPr marL="91832" marR="91832" marT="45915" marB="45915"/>
                </a:tc>
                <a:tc>
                  <a:txBody>
                    <a:bodyPr/>
                    <a:lstStyle/>
                    <a:p>
                      <a:pPr algn="l"/>
                      <a:r>
                        <a:rPr lang="en-US" sz="1500" dirty="0"/>
                        <a:t>Year</a:t>
                      </a:r>
                    </a:p>
                  </a:txBody>
                  <a:tcPr marL="91832" marR="91832" marT="45915" marB="45915"/>
                </a:tc>
                <a:extLst>
                  <a:ext uri="{0D108BD9-81ED-4DB2-BD59-A6C34878D82A}">
                    <a16:rowId xmlns:a16="http://schemas.microsoft.com/office/drawing/2014/main" val="2560595913"/>
                  </a:ext>
                </a:extLst>
              </a:tr>
              <a:tr h="372427">
                <a:tc>
                  <a:txBody>
                    <a:bodyPr/>
                    <a:lstStyle/>
                    <a:p>
                      <a:pPr algn="l"/>
                      <a:r>
                        <a:rPr lang="en-US" sz="1500" dirty="0"/>
                        <a:t>Front-end electronics DAQ systems for radiation detection (HE5)</a:t>
                      </a:r>
                    </a:p>
                  </a:txBody>
                  <a:tcPr marL="91832" marR="91832" marT="45915" marB="45915">
                    <a:solidFill>
                      <a:srgbClr val="8DF7A7"/>
                    </a:solidFill>
                  </a:tcPr>
                </a:tc>
                <a:tc>
                  <a:txBody>
                    <a:bodyPr/>
                    <a:lstStyle/>
                    <a:p>
                      <a:pPr algn="l"/>
                      <a:r>
                        <a:rPr lang="en-US" sz="1500" dirty="0"/>
                        <a:t>1.5</a:t>
                      </a:r>
                    </a:p>
                  </a:txBody>
                  <a:tcPr marL="91832" marR="91832" marT="45915" marB="45915">
                    <a:solidFill>
                      <a:srgbClr val="8DF7A7"/>
                    </a:solidFill>
                  </a:tcPr>
                </a:tc>
                <a:tc>
                  <a:txBody>
                    <a:bodyPr/>
                    <a:lstStyle/>
                    <a:p>
                      <a:pPr algn="l"/>
                      <a:r>
                        <a:rPr lang="en-US" sz="1500" dirty="0"/>
                        <a:t>Adriano Di Giovanni</a:t>
                      </a:r>
                    </a:p>
                  </a:txBody>
                  <a:tcPr marL="91832" marR="91832" marT="45915" marB="45915">
                    <a:solidFill>
                      <a:srgbClr val="8DF7A7"/>
                    </a:solidFill>
                  </a:tcPr>
                </a:tc>
                <a:tc>
                  <a:txBody>
                    <a:bodyPr/>
                    <a:lstStyle/>
                    <a:p>
                      <a:pPr algn="l"/>
                      <a:r>
                        <a:rPr lang="en-US" sz="1500" dirty="0"/>
                        <a:t>20</a:t>
                      </a:r>
                    </a:p>
                  </a:txBody>
                  <a:tcPr marL="91832" marR="91832" marT="45915" marB="45915">
                    <a:solidFill>
                      <a:srgbClr val="8DF7A7"/>
                    </a:solidFill>
                  </a:tcPr>
                </a:tc>
                <a:tc>
                  <a:txBody>
                    <a:bodyPr/>
                    <a:lstStyle/>
                    <a:p>
                      <a:pPr algn="l"/>
                      <a:r>
                        <a:rPr lang="en-US" sz="1500" dirty="0"/>
                        <a:t>1</a:t>
                      </a:r>
                      <a:r>
                        <a:rPr lang="en-US" sz="1500" baseline="30000" dirty="0"/>
                        <a:t>st</a:t>
                      </a:r>
                      <a:r>
                        <a:rPr lang="en-US" sz="1500" dirty="0"/>
                        <a:t> </a:t>
                      </a:r>
                    </a:p>
                  </a:txBody>
                  <a:tcPr marL="91832" marR="91832" marT="45915" marB="45915">
                    <a:solidFill>
                      <a:srgbClr val="8DF7A7"/>
                    </a:solidFill>
                  </a:tcPr>
                </a:tc>
                <a:extLst>
                  <a:ext uri="{0D108BD9-81ED-4DB2-BD59-A6C34878D82A}">
                    <a16:rowId xmlns:a16="http://schemas.microsoft.com/office/drawing/2014/main" val="1969136092"/>
                  </a:ext>
                </a:extLst>
              </a:tr>
              <a:tr h="372427">
                <a:tc>
                  <a:txBody>
                    <a:bodyPr/>
                    <a:lstStyle/>
                    <a:p>
                      <a:pPr algn="l"/>
                      <a:r>
                        <a:rPr lang="en-US" sz="1500" dirty="0"/>
                        <a:t>Design of readout integrated circuits for particle detectors</a:t>
                      </a:r>
                    </a:p>
                  </a:txBody>
                  <a:tcPr marL="91832" marR="91832" marT="45915" marB="45915"/>
                </a:tc>
                <a:tc>
                  <a:txBody>
                    <a:bodyPr/>
                    <a:lstStyle/>
                    <a:p>
                      <a:pPr algn="l"/>
                      <a:r>
                        <a:rPr lang="en-US" sz="1500" dirty="0"/>
                        <a:t>2.5</a:t>
                      </a:r>
                    </a:p>
                  </a:txBody>
                  <a:tcPr marL="91832" marR="91832" marT="45915" marB="45915"/>
                </a:tc>
                <a:tc>
                  <a:txBody>
                    <a:bodyPr/>
                    <a:lstStyle/>
                    <a:p>
                      <a:pPr algn="l"/>
                      <a:r>
                        <a:rPr lang="en-US" sz="1500" dirty="0"/>
                        <a:t>Flavio </a:t>
                      </a:r>
                      <a:r>
                        <a:rPr lang="en-US" sz="1500" dirty="0" err="1"/>
                        <a:t>Loddo</a:t>
                      </a:r>
                      <a:endParaRPr lang="en-US" sz="1500" dirty="0"/>
                    </a:p>
                  </a:txBody>
                  <a:tcPr marL="91832" marR="91832" marT="45915" marB="45915"/>
                </a:tc>
                <a:tc>
                  <a:txBody>
                    <a:bodyPr/>
                    <a:lstStyle/>
                    <a:p>
                      <a:pPr algn="l"/>
                      <a:r>
                        <a:rPr lang="en-US" sz="1500" dirty="0"/>
                        <a:t>20</a:t>
                      </a:r>
                    </a:p>
                  </a:txBody>
                  <a:tcPr marL="91832" marR="91832" marT="45915" marB="45915"/>
                </a:tc>
                <a:tc>
                  <a:txBody>
                    <a:bodyPr/>
                    <a:lstStyle/>
                    <a:p>
                      <a:pPr algn="l"/>
                      <a:r>
                        <a:rPr lang="en-US" sz="1500" dirty="0"/>
                        <a:t>2</a:t>
                      </a:r>
                      <a:r>
                        <a:rPr lang="en-US" sz="1500" baseline="30000" dirty="0"/>
                        <a:t>nd</a:t>
                      </a:r>
                      <a:endParaRPr lang="en-US" sz="1500" dirty="0"/>
                    </a:p>
                  </a:txBody>
                  <a:tcPr marL="91832" marR="91832" marT="45915" marB="45915"/>
                </a:tc>
                <a:extLst>
                  <a:ext uri="{0D108BD9-81ED-4DB2-BD59-A6C34878D82A}">
                    <a16:rowId xmlns:a16="http://schemas.microsoft.com/office/drawing/2014/main" val="182485704"/>
                  </a:ext>
                </a:extLst>
              </a:tr>
              <a:tr h="372427">
                <a:tc>
                  <a:txBody>
                    <a:bodyPr/>
                    <a:lstStyle/>
                    <a:p>
                      <a:pPr algn="l"/>
                      <a:r>
                        <a:rPr lang="en-US" sz="1500" dirty="0"/>
                        <a:t>Programmable System on Chip (SoC) for data acquisition and processing</a:t>
                      </a:r>
                    </a:p>
                  </a:txBody>
                  <a:tcPr marL="91832" marR="91832" marT="45915" marB="45915"/>
                </a:tc>
                <a:tc>
                  <a:txBody>
                    <a:bodyPr/>
                    <a:lstStyle/>
                    <a:p>
                      <a:pPr algn="l"/>
                      <a:r>
                        <a:rPr lang="en-US" sz="1500" dirty="0"/>
                        <a:t>2.5</a:t>
                      </a:r>
                    </a:p>
                  </a:txBody>
                  <a:tcPr marL="91832" marR="91832" marT="45915" marB="45915"/>
                </a:tc>
                <a:tc>
                  <a:txBody>
                    <a:bodyPr/>
                    <a:lstStyle/>
                    <a:p>
                      <a:pPr algn="l"/>
                      <a:r>
                        <a:rPr lang="en-US" sz="1500" dirty="0" err="1"/>
                        <a:t>Domizia</a:t>
                      </a:r>
                      <a:r>
                        <a:rPr lang="en-US" sz="1500" dirty="0"/>
                        <a:t> </a:t>
                      </a:r>
                      <a:r>
                        <a:rPr lang="en-US" sz="1500" dirty="0" err="1"/>
                        <a:t>Orestano</a:t>
                      </a:r>
                      <a:endParaRPr lang="en-US" sz="1500" dirty="0"/>
                    </a:p>
                  </a:txBody>
                  <a:tcPr marL="91832" marR="91832" marT="45915" marB="45915"/>
                </a:tc>
                <a:tc>
                  <a:txBody>
                    <a:bodyPr/>
                    <a:lstStyle/>
                    <a:p>
                      <a:pPr algn="l"/>
                      <a:r>
                        <a:rPr lang="en-US" sz="1500" dirty="0"/>
                        <a:t>20</a:t>
                      </a:r>
                    </a:p>
                  </a:txBody>
                  <a:tcPr marL="91832" marR="91832" marT="45915" marB="45915"/>
                </a:tc>
                <a:tc>
                  <a:txBody>
                    <a:bodyPr/>
                    <a:lstStyle/>
                    <a:p>
                      <a:pPr algn="l"/>
                      <a:r>
                        <a:rPr lang="en-US" sz="1500" dirty="0"/>
                        <a:t>2</a:t>
                      </a:r>
                      <a:r>
                        <a:rPr lang="en-US" sz="1500" baseline="30000" dirty="0"/>
                        <a:t>nd</a:t>
                      </a:r>
                      <a:endParaRPr lang="en-US" sz="1500" dirty="0"/>
                    </a:p>
                  </a:txBody>
                  <a:tcPr marL="91832" marR="91832" marT="45915" marB="45915"/>
                </a:tc>
                <a:extLst>
                  <a:ext uri="{0D108BD9-81ED-4DB2-BD59-A6C34878D82A}">
                    <a16:rowId xmlns:a16="http://schemas.microsoft.com/office/drawing/2014/main" val="4030215814"/>
                  </a:ext>
                </a:extLst>
              </a:tr>
              <a:tr h="372427">
                <a:tc>
                  <a:txBody>
                    <a:bodyPr/>
                    <a:lstStyle/>
                    <a:p>
                      <a:pPr algn="l"/>
                      <a:r>
                        <a:rPr lang="en-US" sz="1500" dirty="0"/>
                        <a:t>Electronic systems in high energy physics</a:t>
                      </a:r>
                    </a:p>
                  </a:txBody>
                  <a:tcPr marL="91832" marR="91832" marT="45915" marB="45915"/>
                </a:tc>
                <a:tc>
                  <a:txBody>
                    <a:bodyPr/>
                    <a:lstStyle/>
                    <a:p>
                      <a:pPr algn="l"/>
                      <a:r>
                        <a:rPr lang="en-US" sz="1500" dirty="0"/>
                        <a:t>6</a:t>
                      </a:r>
                    </a:p>
                  </a:txBody>
                  <a:tcPr marL="91832" marR="91832" marT="45915" marB="45915"/>
                </a:tc>
                <a:tc>
                  <a:txBody>
                    <a:bodyPr/>
                    <a:lstStyle/>
                    <a:p>
                      <a:pPr algn="l"/>
                      <a:r>
                        <a:rPr lang="en-US" sz="1500" dirty="0"/>
                        <a:t>Adriano Lai</a:t>
                      </a:r>
                    </a:p>
                  </a:txBody>
                  <a:tcPr marL="91832" marR="91832" marT="45915" marB="45915"/>
                </a:tc>
                <a:tc>
                  <a:txBody>
                    <a:bodyPr/>
                    <a:lstStyle/>
                    <a:p>
                      <a:pPr algn="l"/>
                      <a:r>
                        <a:rPr lang="en-US" sz="1500" dirty="0"/>
                        <a:t>48</a:t>
                      </a:r>
                    </a:p>
                  </a:txBody>
                  <a:tcPr marL="91832" marR="91832" marT="45915" marB="45915"/>
                </a:tc>
                <a:tc>
                  <a:txBody>
                    <a:bodyPr/>
                    <a:lstStyle/>
                    <a:p>
                      <a:pPr algn="l"/>
                      <a:r>
                        <a:rPr lang="en-US" sz="1500" dirty="0"/>
                        <a:t>2</a:t>
                      </a:r>
                      <a:r>
                        <a:rPr lang="en-US" sz="1500" baseline="30000" dirty="0"/>
                        <a:t>nd</a:t>
                      </a:r>
                      <a:endParaRPr lang="en-US" sz="1500" dirty="0"/>
                    </a:p>
                  </a:txBody>
                  <a:tcPr marL="91832" marR="91832" marT="45915" marB="45915"/>
                </a:tc>
                <a:extLst>
                  <a:ext uri="{0D108BD9-81ED-4DB2-BD59-A6C34878D82A}">
                    <a16:rowId xmlns:a16="http://schemas.microsoft.com/office/drawing/2014/main" val="2788483600"/>
                  </a:ext>
                </a:extLst>
              </a:tr>
            </a:tbl>
          </a:graphicData>
        </a:graphic>
      </p:graphicFrame>
      <p:graphicFrame>
        <p:nvGraphicFramePr>
          <p:cNvPr id="9" name="Content Placeholder 12">
            <a:extLst>
              <a:ext uri="{FF2B5EF4-FFF2-40B4-BE49-F238E27FC236}">
                <a16:creationId xmlns:a16="http://schemas.microsoft.com/office/drawing/2014/main" id="{39735857-CB42-11E8-96E1-2A1908CB7AED}"/>
              </a:ext>
            </a:extLst>
          </p:cNvPr>
          <p:cNvGraphicFramePr>
            <a:graphicFrameLocks/>
          </p:cNvGraphicFramePr>
          <p:nvPr>
            <p:extLst>
              <p:ext uri="{D42A27DB-BD31-4B8C-83A1-F6EECF244321}">
                <p14:modId xmlns:p14="http://schemas.microsoft.com/office/powerpoint/2010/main" val="4168433595"/>
              </p:ext>
            </p:extLst>
          </p:nvPr>
        </p:nvGraphicFramePr>
        <p:xfrm>
          <a:off x="407989" y="3238692"/>
          <a:ext cx="9549600" cy="2979416"/>
        </p:xfrm>
        <a:graphic>
          <a:graphicData uri="http://schemas.openxmlformats.org/drawingml/2006/table">
            <a:tbl>
              <a:tblPr firstRow="1" bandRow="1">
                <a:tableStyleId>{8EC20E35-A176-4012-BC5E-935CFFF8708E}</a:tableStyleId>
              </a:tblPr>
              <a:tblGrid>
                <a:gridCol w="5367995">
                  <a:extLst>
                    <a:ext uri="{9D8B030D-6E8A-4147-A177-3AD203B41FA5}">
                      <a16:colId xmlns:a16="http://schemas.microsoft.com/office/drawing/2014/main" val="1784709364"/>
                    </a:ext>
                  </a:extLst>
                </a:gridCol>
                <a:gridCol w="2485539">
                  <a:extLst>
                    <a:ext uri="{9D8B030D-6E8A-4147-A177-3AD203B41FA5}">
                      <a16:colId xmlns:a16="http://schemas.microsoft.com/office/drawing/2014/main" val="1951019962"/>
                    </a:ext>
                  </a:extLst>
                </a:gridCol>
                <a:gridCol w="788502">
                  <a:extLst>
                    <a:ext uri="{9D8B030D-6E8A-4147-A177-3AD203B41FA5}">
                      <a16:colId xmlns:a16="http://schemas.microsoft.com/office/drawing/2014/main" val="750946834"/>
                    </a:ext>
                  </a:extLst>
                </a:gridCol>
                <a:gridCol w="907564">
                  <a:extLst>
                    <a:ext uri="{9D8B030D-6E8A-4147-A177-3AD203B41FA5}">
                      <a16:colId xmlns:a16="http://schemas.microsoft.com/office/drawing/2014/main" val="2143049330"/>
                    </a:ext>
                  </a:extLst>
                </a:gridCol>
              </a:tblGrid>
              <a:tr h="372427">
                <a:tc>
                  <a:txBody>
                    <a:bodyPr/>
                    <a:lstStyle/>
                    <a:p>
                      <a:pPr algn="l"/>
                      <a:r>
                        <a:rPr lang="en-US" sz="1500" dirty="0"/>
                        <a:t>Training activities</a:t>
                      </a:r>
                    </a:p>
                  </a:txBody>
                  <a:tcPr marL="91832" marR="91832" marT="45915" marB="45915"/>
                </a:tc>
                <a:tc>
                  <a:txBody>
                    <a:bodyPr/>
                    <a:lstStyle/>
                    <a:p>
                      <a:pPr algn="l"/>
                      <a:r>
                        <a:rPr lang="en-US" sz="1500" dirty="0"/>
                        <a:t>Dates</a:t>
                      </a:r>
                      <a:endParaRPr lang="en-US" sz="1500" dirty="0">
                        <a:solidFill>
                          <a:schemeClr val="bg1"/>
                        </a:solidFill>
                      </a:endParaRPr>
                    </a:p>
                  </a:txBody>
                  <a:tcPr marL="91832" marR="91832" marT="45915" marB="45915"/>
                </a:tc>
                <a:tc>
                  <a:txBody>
                    <a:bodyPr/>
                    <a:lstStyle/>
                    <a:p>
                      <a:pPr algn="l"/>
                      <a:r>
                        <a:rPr lang="en-US" sz="1500" dirty="0"/>
                        <a:t>Place</a:t>
                      </a:r>
                    </a:p>
                  </a:txBody>
                  <a:tcPr marL="91832" marR="91832" marT="45915" marB="45915"/>
                </a:tc>
                <a:tc>
                  <a:txBody>
                    <a:bodyPr/>
                    <a:lstStyle/>
                    <a:p>
                      <a:pPr algn="l"/>
                      <a:r>
                        <a:rPr lang="en-US" sz="1500" dirty="0"/>
                        <a:t>Year</a:t>
                      </a:r>
                    </a:p>
                  </a:txBody>
                  <a:tcPr marL="91832" marR="91832" marT="45915" marB="45915"/>
                </a:tc>
                <a:extLst>
                  <a:ext uri="{0D108BD9-81ED-4DB2-BD59-A6C34878D82A}">
                    <a16:rowId xmlns:a16="http://schemas.microsoft.com/office/drawing/2014/main" val="2560595913"/>
                  </a:ext>
                </a:extLst>
              </a:tr>
              <a:tr h="372427">
                <a:tc>
                  <a:txBody>
                    <a:bodyPr/>
                    <a:lstStyle/>
                    <a:p>
                      <a:pPr algn="l"/>
                      <a:r>
                        <a:rPr lang="en-US" sz="1500" dirty="0"/>
                        <a:t>Verification with UVM for HEP Workshop</a:t>
                      </a:r>
                    </a:p>
                  </a:txBody>
                  <a:tcPr marL="91832" marR="91832" marT="45915" marB="45915">
                    <a:solidFill>
                      <a:srgbClr val="8DF7A7"/>
                    </a:solidFill>
                  </a:tcPr>
                </a:tc>
                <a:tc>
                  <a:txBody>
                    <a:bodyPr/>
                    <a:lstStyle/>
                    <a:p>
                      <a:pPr algn="l"/>
                      <a:r>
                        <a:rPr lang="en-US" sz="1500" dirty="0"/>
                        <a:t>(27/02/2024 – 01/03/2024)</a:t>
                      </a:r>
                    </a:p>
                  </a:txBody>
                  <a:tcPr marL="91832" marR="91832" marT="45915" marB="45915">
                    <a:solidFill>
                      <a:srgbClr val="8DF7A7"/>
                    </a:solidFill>
                  </a:tcPr>
                </a:tc>
                <a:tc>
                  <a:txBody>
                    <a:bodyPr/>
                    <a:lstStyle/>
                    <a:p>
                      <a:pPr algn="l"/>
                      <a:r>
                        <a:rPr lang="en-US" sz="1500" dirty="0"/>
                        <a:t>CERN</a:t>
                      </a:r>
                    </a:p>
                  </a:txBody>
                  <a:tcPr marL="91832" marR="91832" marT="45915" marB="45915">
                    <a:solidFill>
                      <a:srgbClr val="8DF7A7"/>
                    </a:solidFill>
                  </a:tcPr>
                </a:tc>
                <a:tc>
                  <a:txBody>
                    <a:bodyPr/>
                    <a:lstStyle/>
                    <a:p>
                      <a:pPr algn="l"/>
                      <a:r>
                        <a:rPr lang="en-US" sz="1500" dirty="0"/>
                        <a:t>1</a:t>
                      </a:r>
                      <a:r>
                        <a:rPr lang="en-US" sz="1500" baseline="30000" dirty="0"/>
                        <a:t>st</a:t>
                      </a:r>
                      <a:r>
                        <a:rPr lang="en-US" sz="1500" dirty="0"/>
                        <a:t> </a:t>
                      </a:r>
                    </a:p>
                  </a:txBody>
                  <a:tcPr marL="91832" marR="91832" marT="45915" marB="45915">
                    <a:solidFill>
                      <a:srgbClr val="8DF7A7"/>
                    </a:solidFill>
                  </a:tcPr>
                </a:tc>
                <a:extLst>
                  <a:ext uri="{0D108BD9-81ED-4DB2-BD59-A6C34878D82A}">
                    <a16:rowId xmlns:a16="http://schemas.microsoft.com/office/drawing/2014/main" val="1969136092"/>
                  </a:ext>
                </a:extLst>
              </a:tr>
              <a:tr h="372427">
                <a:tc>
                  <a:txBody>
                    <a:bodyPr/>
                    <a:lstStyle/>
                    <a:p>
                      <a:pPr algn="l"/>
                      <a:r>
                        <a:rPr lang="en-US" sz="1500" dirty="0"/>
                        <a:t>Training Framework </a:t>
                      </a:r>
                      <a:r>
                        <a:rPr lang="en-US" sz="1500" dirty="0" err="1"/>
                        <a:t>PixESL</a:t>
                      </a:r>
                      <a:r>
                        <a:rPr lang="en-US" sz="1500" dirty="0"/>
                        <a:t> for simulation of pixel chip</a:t>
                      </a:r>
                    </a:p>
                  </a:txBody>
                  <a:tcPr marL="91832" marR="91832" marT="45915" marB="45915">
                    <a:solidFill>
                      <a:srgbClr val="8DF7A7"/>
                    </a:solidFill>
                  </a:tcPr>
                </a:tc>
                <a:tc>
                  <a:txBody>
                    <a:bodyPr/>
                    <a:lstStyle/>
                    <a:p>
                      <a:pPr algn="l"/>
                      <a:r>
                        <a:rPr lang="en-US" sz="1500" dirty="0"/>
                        <a:t>(07/04/2024 – 12/04/2024)</a:t>
                      </a:r>
                    </a:p>
                  </a:txBody>
                  <a:tcPr marL="91832" marR="91832" marT="45915" marB="45915">
                    <a:solidFill>
                      <a:srgbClr val="8DF7A7"/>
                    </a:solidFill>
                  </a:tcPr>
                </a:tc>
                <a:tc>
                  <a:txBody>
                    <a:bodyPr/>
                    <a:lstStyle/>
                    <a:p>
                      <a:pPr algn="l"/>
                      <a:r>
                        <a:rPr lang="en-US" sz="1500" dirty="0"/>
                        <a:t>CERN</a:t>
                      </a:r>
                    </a:p>
                  </a:txBody>
                  <a:tcPr marL="91832" marR="91832" marT="45915" marB="45915">
                    <a:solidFill>
                      <a:srgbClr val="8DF7A7"/>
                    </a:solidFill>
                  </a:tcPr>
                </a:tc>
                <a:tc>
                  <a:txBody>
                    <a:bodyPr/>
                    <a:lstStyle/>
                    <a:p>
                      <a:pPr algn="l"/>
                      <a:r>
                        <a:rPr lang="en-US" sz="1500" dirty="0"/>
                        <a:t>1</a:t>
                      </a:r>
                      <a:r>
                        <a:rPr lang="en-US" sz="1500" baseline="30000" dirty="0"/>
                        <a:t>st</a:t>
                      </a:r>
                      <a:r>
                        <a:rPr lang="en-US" sz="1500" dirty="0"/>
                        <a:t>  </a:t>
                      </a:r>
                    </a:p>
                  </a:txBody>
                  <a:tcPr marL="91832" marR="91832" marT="45915" marB="45915">
                    <a:solidFill>
                      <a:srgbClr val="8DF7A7"/>
                    </a:solidFill>
                  </a:tcPr>
                </a:tc>
                <a:extLst>
                  <a:ext uri="{0D108BD9-81ED-4DB2-BD59-A6C34878D82A}">
                    <a16:rowId xmlns:a16="http://schemas.microsoft.com/office/drawing/2014/main" val="182485704"/>
                  </a:ext>
                </a:extLst>
              </a:tr>
              <a:tr h="372427">
                <a:tc>
                  <a:txBody>
                    <a:bodyPr/>
                    <a:lstStyle/>
                    <a:p>
                      <a:pPr algn="l"/>
                      <a:r>
                        <a:rPr lang="en-US" sz="1500" dirty="0"/>
                        <a:t>Cadence, System Verilog for design and verification</a:t>
                      </a:r>
                    </a:p>
                  </a:txBody>
                  <a:tcPr marL="91832" marR="91832" marT="45915" marB="45915">
                    <a:solidFill>
                      <a:srgbClr val="8DF7A7"/>
                    </a:solidFill>
                  </a:tcPr>
                </a:tc>
                <a:tc>
                  <a:txBody>
                    <a:bodyPr/>
                    <a:lstStyle/>
                    <a:p>
                      <a:pPr algn="l"/>
                      <a:r>
                        <a:rPr lang="en-US" sz="1500" dirty="0"/>
                        <a:t>(07/02/2024 – 07/04/2024)</a:t>
                      </a:r>
                    </a:p>
                  </a:txBody>
                  <a:tcPr marL="91832" marR="91832" marT="45915" marB="45915">
                    <a:solidFill>
                      <a:srgbClr val="8DF7A7"/>
                    </a:solidFill>
                  </a:tcPr>
                </a:tc>
                <a:tc>
                  <a:txBody>
                    <a:bodyPr/>
                    <a:lstStyle/>
                    <a:p>
                      <a:pPr algn="l"/>
                      <a:r>
                        <a:rPr lang="en-US" sz="1500" dirty="0"/>
                        <a:t>Online</a:t>
                      </a:r>
                    </a:p>
                  </a:txBody>
                  <a:tcPr marL="91832" marR="91832" marT="45915" marB="45915">
                    <a:solidFill>
                      <a:srgbClr val="8DF7A7"/>
                    </a:solidFill>
                  </a:tcPr>
                </a:tc>
                <a:tc>
                  <a:txBody>
                    <a:bodyPr/>
                    <a:lstStyle/>
                    <a:p>
                      <a:pPr algn="l"/>
                      <a:r>
                        <a:rPr lang="en-US" sz="1500" dirty="0"/>
                        <a:t>1</a:t>
                      </a:r>
                      <a:r>
                        <a:rPr lang="en-US" sz="1500" baseline="30000" dirty="0"/>
                        <a:t>st</a:t>
                      </a:r>
                      <a:r>
                        <a:rPr lang="en-US" sz="1500" dirty="0"/>
                        <a:t> </a:t>
                      </a:r>
                    </a:p>
                  </a:txBody>
                  <a:tcPr marL="91832" marR="91832" marT="45915" marB="45915">
                    <a:solidFill>
                      <a:srgbClr val="8DF7A7"/>
                    </a:solidFill>
                  </a:tcPr>
                </a:tc>
                <a:extLst>
                  <a:ext uri="{0D108BD9-81ED-4DB2-BD59-A6C34878D82A}">
                    <a16:rowId xmlns:a16="http://schemas.microsoft.com/office/drawing/2014/main" val="4030215814"/>
                  </a:ext>
                </a:extLst>
              </a:tr>
              <a:tr h="372427">
                <a:tc>
                  <a:txBody>
                    <a:bodyPr/>
                    <a:lstStyle/>
                    <a:p>
                      <a:pPr algn="l"/>
                      <a:r>
                        <a:rPr lang="en-US" sz="1500" dirty="0"/>
                        <a:t>Synopsys, Language: System Verilog Testbench</a:t>
                      </a:r>
                    </a:p>
                  </a:txBody>
                  <a:tcPr marL="91832" marR="91832" marT="45915" marB="45915">
                    <a:solidFill>
                      <a:srgbClr val="8DF7A7"/>
                    </a:solidFill>
                  </a:tcPr>
                </a:tc>
                <a:tc>
                  <a:txBody>
                    <a:bodyPr/>
                    <a:lstStyle/>
                    <a:p>
                      <a:pPr algn="l"/>
                      <a:r>
                        <a:rPr lang="en-US" sz="1500" dirty="0"/>
                        <a:t>(06/02/2024 – 06/04/2024)</a:t>
                      </a:r>
                    </a:p>
                  </a:txBody>
                  <a:tcPr marL="91832" marR="91832" marT="45915" marB="45915">
                    <a:solidFill>
                      <a:srgbClr val="8DF7A7"/>
                    </a:solidFill>
                  </a:tcPr>
                </a:tc>
                <a:tc>
                  <a:txBody>
                    <a:bodyPr/>
                    <a:lstStyle/>
                    <a:p>
                      <a:pPr algn="l"/>
                      <a:r>
                        <a:rPr lang="en-US" sz="1500" dirty="0"/>
                        <a:t>Online</a:t>
                      </a:r>
                    </a:p>
                  </a:txBody>
                  <a:tcPr marL="91832" marR="91832" marT="45915" marB="45915">
                    <a:solidFill>
                      <a:srgbClr val="8DF7A7"/>
                    </a:solidFill>
                  </a:tcPr>
                </a:tc>
                <a:tc>
                  <a:txBody>
                    <a:bodyPr/>
                    <a:lstStyle/>
                    <a:p>
                      <a:pPr algn="l"/>
                      <a:r>
                        <a:rPr lang="en-US" sz="1500" dirty="0"/>
                        <a:t>1</a:t>
                      </a:r>
                      <a:r>
                        <a:rPr lang="en-US" sz="1500" baseline="30000" dirty="0"/>
                        <a:t>st</a:t>
                      </a:r>
                      <a:r>
                        <a:rPr lang="en-US" sz="1500" dirty="0"/>
                        <a:t> </a:t>
                      </a:r>
                    </a:p>
                  </a:txBody>
                  <a:tcPr marL="91832" marR="91832" marT="45915" marB="45915">
                    <a:solidFill>
                      <a:srgbClr val="8DF7A7"/>
                    </a:solidFill>
                  </a:tcPr>
                </a:tc>
                <a:extLst>
                  <a:ext uri="{0D108BD9-81ED-4DB2-BD59-A6C34878D82A}">
                    <a16:rowId xmlns:a16="http://schemas.microsoft.com/office/drawing/2014/main" val="2788483600"/>
                  </a:ext>
                </a:extLst>
              </a:tr>
              <a:tr h="372427">
                <a:tc>
                  <a:txBody>
                    <a:bodyPr/>
                    <a:lstStyle/>
                    <a:p>
                      <a:pPr algn="l"/>
                      <a:r>
                        <a:rPr lang="en-US" sz="1500" dirty="0"/>
                        <a:t>Synopsys, Language: System Verilog Verification using UVM</a:t>
                      </a:r>
                    </a:p>
                  </a:txBody>
                  <a:tcPr marL="91832" marR="91832" marT="45915" marB="45915">
                    <a:solidFill>
                      <a:srgbClr val="8DF7A7"/>
                    </a:solidFill>
                  </a:tcPr>
                </a:tc>
                <a:tc>
                  <a:txBody>
                    <a:bodyPr/>
                    <a:lstStyle/>
                    <a:p>
                      <a:pPr algn="l"/>
                      <a:r>
                        <a:rPr lang="en-US" sz="1500" dirty="0"/>
                        <a:t>(12/04/2024 – 12/06/2024)</a:t>
                      </a:r>
                    </a:p>
                  </a:txBody>
                  <a:tcPr marL="91832" marR="91832" marT="45915" marB="45915">
                    <a:solidFill>
                      <a:srgbClr val="8DF7A7"/>
                    </a:solidFill>
                  </a:tcPr>
                </a:tc>
                <a:tc>
                  <a:txBody>
                    <a:bodyPr/>
                    <a:lstStyle/>
                    <a:p>
                      <a:pPr algn="l"/>
                      <a:r>
                        <a:rPr lang="en-US" sz="1500" dirty="0"/>
                        <a:t>Online</a:t>
                      </a:r>
                    </a:p>
                  </a:txBody>
                  <a:tcPr marL="91832" marR="91832" marT="45915" marB="45915">
                    <a:solidFill>
                      <a:srgbClr val="8DF7A7"/>
                    </a:solidFill>
                  </a:tcPr>
                </a:tc>
                <a:tc>
                  <a:txBody>
                    <a:bodyPr/>
                    <a:lstStyle/>
                    <a:p>
                      <a:pPr algn="l"/>
                      <a:r>
                        <a:rPr lang="en-US" sz="1500" dirty="0"/>
                        <a:t>1</a:t>
                      </a:r>
                      <a:r>
                        <a:rPr lang="en-US" sz="1500" baseline="30000" dirty="0"/>
                        <a:t>st</a:t>
                      </a:r>
                      <a:r>
                        <a:rPr lang="en-US" sz="1500" dirty="0"/>
                        <a:t> </a:t>
                      </a:r>
                    </a:p>
                  </a:txBody>
                  <a:tcPr marL="91832" marR="91832" marT="45915" marB="45915">
                    <a:solidFill>
                      <a:srgbClr val="8DF7A7"/>
                    </a:solidFill>
                  </a:tcPr>
                </a:tc>
                <a:extLst>
                  <a:ext uri="{0D108BD9-81ED-4DB2-BD59-A6C34878D82A}">
                    <a16:rowId xmlns:a16="http://schemas.microsoft.com/office/drawing/2014/main" val="2887658844"/>
                  </a:ext>
                </a:extLst>
              </a:tr>
              <a:tr h="372427">
                <a:tc>
                  <a:txBody>
                    <a:bodyPr/>
                    <a:lstStyle/>
                    <a:p>
                      <a:pPr algn="l"/>
                      <a:r>
                        <a:rPr lang="en-US" sz="1500" dirty="0"/>
                        <a:t>Cadence, </a:t>
                      </a:r>
                      <a:r>
                        <a:rPr lang="en-US" sz="1500" dirty="0" err="1"/>
                        <a:t>SystemC</a:t>
                      </a:r>
                      <a:r>
                        <a:rPr lang="en-US" sz="1500" dirty="0"/>
                        <a:t> language Fundamentals</a:t>
                      </a:r>
                    </a:p>
                  </a:txBody>
                  <a:tcPr marL="91832" marR="91832" marT="45915" marB="45915"/>
                </a:tc>
                <a:tc>
                  <a:txBody>
                    <a:bodyPr/>
                    <a:lstStyle/>
                    <a:p>
                      <a:pPr algn="l"/>
                      <a:r>
                        <a:rPr lang="en-US" sz="1500" dirty="0"/>
                        <a:t>To be defined</a:t>
                      </a:r>
                    </a:p>
                  </a:txBody>
                  <a:tcPr marL="91832" marR="91832" marT="45915" marB="45915"/>
                </a:tc>
                <a:tc>
                  <a:txBody>
                    <a:bodyPr/>
                    <a:lstStyle/>
                    <a:p>
                      <a:pPr algn="l"/>
                      <a:r>
                        <a:rPr lang="en-US" sz="1500" dirty="0"/>
                        <a:t>Online</a:t>
                      </a:r>
                    </a:p>
                  </a:txBody>
                  <a:tcPr marL="91832" marR="91832" marT="45915" marB="45915"/>
                </a:tc>
                <a:tc>
                  <a:txBody>
                    <a:bodyPr/>
                    <a:lstStyle/>
                    <a:p>
                      <a:pPr algn="l"/>
                      <a:r>
                        <a:rPr lang="en-US" sz="1500" dirty="0"/>
                        <a:t>2</a:t>
                      </a:r>
                      <a:r>
                        <a:rPr lang="en-US" sz="1500" baseline="30000" dirty="0"/>
                        <a:t>nd</a:t>
                      </a:r>
                      <a:r>
                        <a:rPr lang="en-US" sz="1500" dirty="0"/>
                        <a:t> </a:t>
                      </a:r>
                    </a:p>
                  </a:txBody>
                  <a:tcPr marL="91832" marR="91832" marT="45915" marB="45915"/>
                </a:tc>
                <a:extLst>
                  <a:ext uri="{0D108BD9-81ED-4DB2-BD59-A6C34878D82A}">
                    <a16:rowId xmlns:a16="http://schemas.microsoft.com/office/drawing/2014/main" val="3040558224"/>
                  </a:ext>
                </a:extLst>
              </a:tr>
              <a:tr h="372427">
                <a:tc>
                  <a:txBody>
                    <a:bodyPr/>
                    <a:lstStyle/>
                    <a:p>
                      <a:pPr algn="l"/>
                      <a:r>
                        <a:rPr lang="en-US" sz="1500" dirty="0"/>
                        <a:t>Cadence, </a:t>
                      </a:r>
                      <a:r>
                        <a:rPr lang="en-US" sz="1500" dirty="0" err="1"/>
                        <a:t>SystemC</a:t>
                      </a:r>
                      <a:r>
                        <a:rPr lang="en-US" sz="1500" dirty="0"/>
                        <a:t> Transaction-Level Modeling TLM2.0</a:t>
                      </a:r>
                    </a:p>
                  </a:txBody>
                  <a:tcPr marL="91832" marR="91832" marT="45915" marB="45915"/>
                </a:tc>
                <a:tc>
                  <a:txBody>
                    <a:bodyPr/>
                    <a:lstStyle/>
                    <a:p>
                      <a:pPr algn="l"/>
                      <a:r>
                        <a:rPr lang="en-US" sz="1500" dirty="0"/>
                        <a:t>To be defined</a:t>
                      </a:r>
                    </a:p>
                  </a:txBody>
                  <a:tcPr marL="91832" marR="91832" marT="45915" marB="45915"/>
                </a:tc>
                <a:tc>
                  <a:txBody>
                    <a:bodyPr/>
                    <a:lstStyle/>
                    <a:p>
                      <a:pPr algn="l"/>
                      <a:r>
                        <a:rPr lang="en-US" sz="1500" dirty="0"/>
                        <a:t>Online</a:t>
                      </a:r>
                    </a:p>
                  </a:txBody>
                  <a:tcPr marL="91832" marR="91832" marT="45915" marB="45915"/>
                </a:tc>
                <a:tc>
                  <a:txBody>
                    <a:bodyPr/>
                    <a:lstStyle/>
                    <a:p>
                      <a:pPr algn="l"/>
                      <a:r>
                        <a:rPr lang="en-US" sz="1500" dirty="0"/>
                        <a:t>2</a:t>
                      </a:r>
                      <a:r>
                        <a:rPr lang="en-US" sz="1500" baseline="30000" dirty="0"/>
                        <a:t>nd</a:t>
                      </a:r>
                      <a:endParaRPr lang="en-US" sz="1500" dirty="0"/>
                    </a:p>
                  </a:txBody>
                  <a:tcPr marL="91832" marR="91832" marT="45915" marB="45915"/>
                </a:tc>
                <a:extLst>
                  <a:ext uri="{0D108BD9-81ED-4DB2-BD59-A6C34878D82A}">
                    <a16:rowId xmlns:a16="http://schemas.microsoft.com/office/drawing/2014/main" val="2004259128"/>
                  </a:ext>
                </a:extLst>
              </a:tr>
            </a:tbl>
          </a:graphicData>
        </a:graphic>
      </p:graphicFrame>
    </p:spTree>
    <p:extLst>
      <p:ext uri="{BB962C8B-B14F-4D97-AF65-F5344CB8AC3E}">
        <p14:creationId xmlns:p14="http://schemas.microsoft.com/office/powerpoint/2010/main" val="2383390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Research</a:t>
            </a:r>
            <a:r>
              <a:rPr lang="es-MX" noProof="0" dirty="0"/>
              <a:t> </a:t>
            </a:r>
            <a:r>
              <a:rPr lang="es-MX" noProof="0" dirty="0" err="1"/>
              <a:t>topic</a:t>
            </a:r>
            <a:r>
              <a:rPr lang="es-MX" noProof="0" dirty="0"/>
              <a:t> and </a:t>
            </a:r>
            <a:r>
              <a:rPr lang="es-MX" noProof="0" dirty="0" err="1"/>
              <a:t>objectives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26</a:t>
            </a:fld>
            <a:endParaRPr lang="en-US" dirty="0"/>
          </a:p>
        </p:txBody>
      </p:sp>
    </p:spTree>
    <p:extLst>
      <p:ext uri="{BB962C8B-B14F-4D97-AF65-F5344CB8AC3E}">
        <p14:creationId xmlns:p14="http://schemas.microsoft.com/office/powerpoint/2010/main" val="293872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A4D4E5-3E0A-34E5-31FD-1844B246D191}"/>
              </a:ext>
            </a:extLst>
          </p:cNvPr>
          <p:cNvSpPr>
            <a:spLocks noGrp="1"/>
          </p:cNvSpPr>
          <p:nvPr>
            <p:ph idx="1"/>
          </p:nvPr>
        </p:nvSpPr>
        <p:spPr/>
        <p:txBody>
          <a:bodyPr/>
          <a:lstStyle/>
          <a:p>
            <a:pPr algn="just"/>
            <a:r>
              <a:rPr lang="es-MX" noProof="0" dirty="0" err="1"/>
              <a:t>The</a:t>
            </a:r>
            <a:r>
              <a:rPr lang="es-MX" noProof="0" dirty="0"/>
              <a:t> </a:t>
            </a:r>
            <a:r>
              <a:rPr lang="es-MX" noProof="0" dirty="0" err="1"/>
              <a:t>research</a:t>
            </a:r>
            <a:r>
              <a:rPr lang="es-MX" noProof="0" dirty="0"/>
              <a:t> </a:t>
            </a:r>
            <a:r>
              <a:rPr lang="es-MX" noProof="0" dirty="0" err="1"/>
              <a:t>focuses</a:t>
            </a:r>
            <a:r>
              <a:rPr lang="es-MX" noProof="0" dirty="0"/>
              <a:t> </a:t>
            </a:r>
            <a:r>
              <a:rPr lang="es-MX" noProof="0" dirty="0" err="1"/>
              <a:t>on</a:t>
            </a:r>
            <a:r>
              <a:rPr lang="es-MX" noProof="0" dirty="0"/>
              <a:t> </a:t>
            </a:r>
            <a:r>
              <a:rPr lang="es-MX" noProof="0" dirty="0" err="1"/>
              <a:t>the</a:t>
            </a:r>
            <a:r>
              <a:rPr lang="es-MX" noProof="0" dirty="0"/>
              <a:t> </a:t>
            </a:r>
            <a:r>
              <a:rPr lang="es-MX" noProof="0" dirty="0" err="1"/>
              <a:t>development</a:t>
            </a:r>
            <a:r>
              <a:rPr lang="es-MX" noProof="0" dirty="0"/>
              <a:t> </a:t>
            </a:r>
            <a:r>
              <a:rPr lang="es-MX" noProof="0" dirty="0" err="1"/>
              <a:t>of</a:t>
            </a:r>
            <a:r>
              <a:rPr lang="es-MX" noProof="0" dirty="0"/>
              <a:t> a UVM </a:t>
            </a:r>
            <a:r>
              <a:rPr lang="es-MX" noProof="0" dirty="0" err="1"/>
              <a:t>verification</a:t>
            </a:r>
            <a:r>
              <a:rPr lang="es-MX" noProof="0" dirty="0"/>
              <a:t> </a:t>
            </a:r>
            <a:r>
              <a:rPr lang="es-MX" noProof="0" dirty="0" err="1"/>
              <a:t>framework</a:t>
            </a:r>
            <a:r>
              <a:rPr lang="es-MX" noProof="0" dirty="0"/>
              <a:t> </a:t>
            </a:r>
            <a:r>
              <a:rPr lang="es-MX" noProof="0" dirty="0" err="1"/>
              <a:t>to</a:t>
            </a:r>
            <a:r>
              <a:rPr lang="es-MX" noProof="0" dirty="0"/>
              <a:t> </a:t>
            </a:r>
            <a:r>
              <a:rPr lang="es-MX" noProof="0" dirty="0" err="1"/>
              <a:t>prove</a:t>
            </a:r>
            <a:r>
              <a:rPr lang="es-MX" noProof="0" dirty="0"/>
              <a:t> </a:t>
            </a:r>
            <a:r>
              <a:rPr lang="es-MX" noProof="0" dirty="0" err="1"/>
              <a:t>the</a:t>
            </a:r>
            <a:r>
              <a:rPr lang="es-MX" noProof="0" dirty="0"/>
              <a:t> </a:t>
            </a:r>
            <a:r>
              <a:rPr lang="es-MX" noProof="0" dirty="0" err="1"/>
              <a:t>correctness</a:t>
            </a:r>
            <a:r>
              <a:rPr lang="es-MX" noProof="0" dirty="0"/>
              <a:t> </a:t>
            </a:r>
            <a:r>
              <a:rPr lang="es-MX" noProof="0" dirty="0" err="1"/>
              <a:t>of</a:t>
            </a:r>
            <a:r>
              <a:rPr lang="es-MX" noProof="0" dirty="0"/>
              <a:t> pixel chip </a:t>
            </a:r>
            <a:r>
              <a:rPr lang="es-MX" noProof="0" dirty="0" err="1"/>
              <a:t>design</a:t>
            </a:r>
            <a:r>
              <a:rPr lang="es-MX" noProof="0" dirty="0"/>
              <a:t> </a:t>
            </a:r>
            <a:r>
              <a:rPr lang="es-MX" noProof="0" dirty="0" err="1"/>
              <a:t>to</a:t>
            </a:r>
            <a:r>
              <a:rPr lang="es-MX" noProof="0" dirty="0"/>
              <a:t> be </a:t>
            </a:r>
            <a:r>
              <a:rPr lang="es-MX" noProof="0" dirty="0" err="1"/>
              <a:t>used</a:t>
            </a:r>
            <a:r>
              <a:rPr lang="es-MX" noProof="0" dirty="0"/>
              <a:t> in future </a:t>
            </a:r>
            <a:r>
              <a:rPr lang="es-MX" noProof="0" dirty="0" err="1"/>
              <a:t>projects</a:t>
            </a:r>
            <a:r>
              <a:rPr lang="es-MX" noProof="0" dirty="0"/>
              <a:t> in </a:t>
            </a:r>
            <a:r>
              <a:rPr lang="es-MX" noProof="0" dirty="0" err="1"/>
              <a:t>the</a:t>
            </a:r>
            <a:r>
              <a:rPr lang="es-MX" noProof="0" dirty="0"/>
              <a:t> </a:t>
            </a:r>
            <a:r>
              <a:rPr lang="es-MX" noProof="0" dirty="0" err="1"/>
              <a:t>field</a:t>
            </a:r>
            <a:r>
              <a:rPr lang="es-MX" noProof="0" dirty="0"/>
              <a:t> </a:t>
            </a:r>
            <a:r>
              <a:rPr lang="es-MX" noProof="0" dirty="0" err="1"/>
              <a:t>of</a:t>
            </a:r>
            <a:r>
              <a:rPr lang="es-MX" noProof="0" dirty="0"/>
              <a:t> High Energy </a:t>
            </a:r>
            <a:r>
              <a:rPr lang="es-MX" noProof="0" dirty="0" err="1"/>
              <a:t>Physics</a:t>
            </a:r>
            <a:r>
              <a:rPr lang="es-MX" noProof="0" dirty="0"/>
              <a:t> (HEP). </a:t>
            </a:r>
            <a:r>
              <a:rPr lang="es-MX" noProof="0" dirty="0" err="1"/>
              <a:t>Moreover</a:t>
            </a:r>
            <a:r>
              <a:rPr lang="es-MX" noProof="0" dirty="0"/>
              <a:t>, </a:t>
            </a:r>
            <a:r>
              <a:rPr lang="es-MX" noProof="0" dirty="0" err="1"/>
              <a:t>the</a:t>
            </a:r>
            <a:r>
              <a:rPr lang="es-MX" noProof="0" dirty="0"/>
              <a:t> </a:t>
            </a:r>
            <a:r>
              <a:rPr lang="es-MX" noProof="0" dirty="0" err="1"/>
              <a:t>modelling</a:t>
            </a:r>
            <a:r>
              <a:rPr lang="es-MX" noProof="0" dirty="0"/>
              <a:t> </a:t>
            </a:r>
            <a:r>
              <a:rPr lang="es-MX" noProof="0" dirty="0" err="1"/>
              <a:t>of</a:t>
            </a:r>
            <a:r>
              <a:rPr lang="es-MX" noProof="0" dirty="0"/>
              <a:t> pixel-</a:t>
            </a:r>
            <a:r>
              <a:rPr lang="es-MX" noProof="0" dirty="0" err="1"/>
              <a:t>based</a:t>
            </a:r>
            <a:r>
              <a:rPr lang="es-MX" noProof="0" dirty="0"/>
              <a:t> </a:t>
            </a:r>
            <a:r>
              <a:rPr lang="es-MX" noProof="0" dirty="0" err="1"/>
              <a:t>detectors</a:t>
            </a:r>
            <a:r>
              <a:rPr lang="es-MX" noProof="0" dirty="0"/>
              <a:t>, </a:t>
            </a:r>
            <a:r>
              <a:rPr lang="es-MX" noProof="0" dirty="0" err="1"/>
              <a:t>from</a:t>
            </a:r>
            <a:r>
              <a:rPr lang="es-MX" noProof="0" dirty="0"/>
              <a:t> </a:t>
            </a:r>
            <a:r>
              <a:rPr lang="es-MX" noProof="0" dirty="0" err="1"/>
              <a:t>front-end</a:t>
            </a:r>
            <a:r>
              <a:rPr lang="es-MX" noProof="0" dirty="0"/>
              <a:t> </a:t>
            </a:r>
            <a:r>
              <a:rPr lang="es-MX" noProof="0" dirty="0" err="1"/>
              <a:t>to</a:t>
            </a:r>
            <a:r>
              <a:rPr lang="es-MX" noProof="0" dirty="0"/>
              <a:t> back-</a:t>
            </a:r>
            <a:r>
              <a:rPr lang="es-MX" noProof="0" dirty="0" err="1"/>
              <a:t>end</a:t>
            </a:r>
            <a:r>
              <a:rPr lang="es-MX" noProof="0" dirty="0"/>
              <a:t>, at a </a:t>
            </a:r>
            <a:r>
              <a:rPr lang="es-MX" noProof="0" dirty="0" err="1"/>
              <a:t>high</a:t>
            </a:r>
            <a:r>
              <a:rPr lang="es-MX" noProof="0" dirty="0"/>
              <a:t> </a:t>
            </a:r>
            <a:r>
              <a:rPr lang="es-MX" noProof="0" dirty="0" err="1"/>
              <a:t>level</a:t>
            </a:r>
            <a:r>
              <a:rPr lang="es-MX" noProof="0" dirty="0"/>
              <a:t> </a:t>
            </a:r>
            <a:r>
              <a:rPr lang="es-MX" noProof="0" dirty="0" err="1"/>
              <a:t>of</a:t>
            </a:r>
            <a:r>
              <a:rPr lang="es-MX" noProof="0" dirty="0"/>
              <a:t> </a:t>
            </a:r>
            <a:r>
              <a:rPr lang="es-MX" noProof="0" dirty="0" err="1"/>
              <a:t>abstraction</a:t>
            </a:r>
            <a:r>
              <a:rPr lang="es-MX" noProof="0" dirty="0"/>
              <a:t> </a:t>
            </a:r>
            <a:r>
              <a:rPr lang="es-MX" noProof="0" dirty="0" err="1"/>
              <a:t>to</a:t>
            </a:r>
            <a:r>
              <a:rPr lang="es-MX" noProof="0" dirty="0"/>
              <a:t> </a:t>
            </a:r>
            <a:r>
              <a:rPr lang="es-MX" noProof="0" dirty="0" err="1"/>
              <a:t>perform</a:t>
            </a:r>
            <a:r>
              <a:rPr lang="es-MX" noProof="0" dirty="0"/>
              <a:t> </a:t>
            </a:r>
            <a:r>
              <a:rPr lang="es-MX" noProof="0" dirty="0" err="1"/>
              <a:t>architectural</a:t>
            </a:r>
            <a:r>
              <a:rPr lang="es-MX" noProof="0" dirty="0"/>
              <a:t> </a:t>
            </a:r>
            <a:r>
              <a:rPr lang="es-MX" noProof="0" dirty="0" err="1"/>
              <a:t>studies</a:t>
            </a:r>
            <a:r>
              <a:rPr lang="es-MX" noProof="0" dirty="0"/>
              <a:t> </a:t>
            </a:r>
            <a:r>
              <a:rPr lang="es-MX" noProof="0" dirty="0" err="1"/>
              <a:t>will</a:t>
            </a:r>
            <a:r>
              <a:rPr lang="es-MX" noProof="0" dirty="0"/>
              <a:t> be </a:t>
            </a:r>
            <a:r>
              <a:rPr lang="es-MX" noProof="0" dirty="0" err="1"/>
              <a:t>implemented</a:t>
            </a:r>
            <a:r>
              <a:rPr lang="es-MX" noProof="0" dirty="0"/>
              <a:t>. </a:t>
            </a:r>
            <a:r>
              <a:rPr lang="es-MX" noProof="0" dirty="0" err="1"/>
              <a:t>This</a:t>
            </a:r>
            <a:r>
              <a:rPr lang="es-MX" noProof="0" dirty="0"/>
              <a:t> </a:t>
            </a:r>
            <a:r>
              <a:rPr lang="es-MX" noProof="0" dirty="0" err="1"/>
              <a:t>will</a:t>
            </a:r>
            <a:r>
              <a:rPr lang="es-MX" noProof="0" dirty="0"/>
              <a:t> </a:t>
            </a:r>
            <a:r>
              <a:rPr lang="es-MX" noProof="0" dirty="0" err="1"/>
              <a:t>provide</a:t>
            </a:r>
            <a:r>
              <a:rPr lang="es-MX" noProof="0" dirty="0"/>
              <a:t> </a:t>
            </a:r>
            <a:r>
              <a:rPr lang="es-MX" noProof="0" dirty="0" err="1"/>
              <a:t>metrics</a:t>
            </a:r>
            <a:r>
              <a:rPr lang="es-MX" noProof="0" dirty="0"/>
              <a:t> </a:t>
            </a:r>
            <a:r>
              <a:rPr lang="es-MX" noProof="0" dirty="0" err="1"/>
              <a:t>to</a:t>
            </a:r>
            <a:r>
              <a:rPr lang="es-MX" noProof="0" dirty="0"/>
              <a:t> compare </a:t>
            </a:r>
            <a:r>
              <a:rPr lang="es-MX" noProof="0" dirty="0" err="1"/>
              <a:t>different</a:t>
            </a:r>
            <a:r>
              <a:rPr lang="es-MX" noProof="0" dirty="0"/>
              <a:t> </a:t>
            </a:r>
            <a:r>
              <a:rPr lang="es-MX" noProof="0" dirty="0" err="1"/>
              <a:t>solutions</a:t>
            </a:r>
            <a:r>
              <a:rPr lang="es-MX" noProof="0" dirty="0"/>
              <a:t> </a:t>
            </a:r>
            <a:r>
              <a:rPr lang="es-MX" noProof="0" dirty="0" err="1"/>
              <a:t>to</a:t>
            </a:r>
            <a:r>
              <a:rPr lang="es-MX" noProof="0" dirty="0"/>
              <a:t> </a:t>
            </a:r>
            <a:r>
              <a:rPr lang="es-MX" noProof="0" dirty="0" err="1"/>
              <a:t>satisfy</a:t>
            </a:r>
            <a:r>
              <a:rPr lang="es-MX" noProof="0" dirty="0"/>
              <a:t> </a:t>
            </a:r>
            <a:r>
              <a:rPr lang="es-MX" noProof="0" dirty="0" err="1"/>
              <a:t>functional</a:t>
            </a:r>
            <a:r>
              <a:rPr lang="es-MX" noProof="0" dirty="0"/>
              <a:t> and non-</a:t>
            </a:r>
            <a:r>
              <a:rPr lang="es-MX" noProof="0" dirty="0" err="1"/>
              <a:t>functional</a:t>
            </a:r>
            <a:r>
              <a:rPr lang="es-MX" noProof="0" dirty="0"/>
              <a:t> </a:t>
            </a:r>
            <a:r>
              <a:rPr lang="es-MX" noProof="0" dirty="0" err="1"/>
              <a:t>requirements</a:t>
            </a:r>
            <a:r>
              <a:rPr lang="es-MX" noProof="0" dirty="0"/>
              <a:t>, </a:t>
            </a:r>
            <a:r>
              <a:rPr lang="es-MX" noProof="0" dirty="0" err="1"/>
              <a:t>both</a:t>
            </a:r>
            <a:r>
              <a:rPr lang="es-MX" noProof="0" dirty="0"/>
              <a:t> at detector and </a:t>
            </a:r>
            <a:r>
              <a:rPr lang="es-MX" noProof="0" dirty="0" err="1"/>
              <a:t>readout</a:t>
            </a:r>
            <a:r>
              <a:rPr lang="es-MX" noProof="0" dirty="0"/>
              <a:t> chip </a:t>
            </a:r>
            <a:r>
              <a:rPr lang="es-MX" noProof="0" dirty="0" err="1"/>
              <a:t>level</a:t>
            </a:r>
            <a:r>
              <a:rPr lang="es-MX" noProof="0" dirty="0"/>
              <a:t>.</a:t>
            </a:r>
          </a:p>
        </p:txBody>
      </p:sp>
      <p:sp>
        <p:nvSpPr>
          <p:cNvPr id="3" name="Title 2">
            <a:extLst>
              <a:ext uri="{FF2B5EF4-FFF2-40B4-BE49-F238E27FC236}">
                <a16:creationId xmlns:a16="http://schemas.microsoft.com/office/drawing/2014/main" id="{24E2765C-CFB9-2C1F-53A7-F8026C4E7447}"/>
              </a:ext>
            </a:extLst>
          </p:cNvPr>
          <p:cNvSpPr>
            <a:spLocks noGrp="1"/>
          </p:cNvSpPr>
          <p:nvPr>
            <p:ph type="title"/>
          </p:nvPr>
        </p:nvSpPr>
        <p:spPr/>
        <p:txBody>
          <a:bodyPr/>
          <a:lstStyle/>
          <a:p>
            <a:r>
              <a:rPr lang="es-MX" noProof="0" dirty="0" err="1"/>
              <a:t>Research</a:t>
            </a:r>
            <a:r>
              <a:rPr lang="es-MX" noProof="0" dirty="0"/>
              <a:t> </a:t>
            </a:r>
            <a:r>
              <a:rPr lang="es-MX" noProof="0" dirty="0" err="1"/>
              <a:t>topic</a:t>
            </a:r>
            <a:r>
              <a:rPr lang="es-MX" noProof="0" dirty="0"/>
              <a:t> and </a:t>
            </a:r>
            <a:r>
              <a:rPr lang="es-MX" noProof="0" dirty="0" err="1"/>
              <a:t>objectives</a:t>
            </a:r>
            <a:endParaRPr lang="es-MX" noProof="0" dirty="0"/>
          </a:p>
        </p:txBody>
      </p:sp>
      <p:sp>
        <p:nvSpPr>
          <p:cNvPr id="4" name="Date Placeholder 3">
            <a:extLst>
              <a:ext uri="{FF2B5EF4-FFF2-40B4-BE49-F238E27FC236}">
                <a16:creationId xmlns:a16="http://schemas.microsoft.com/office/drawing/2014/main" id="{D49437E1-B9F5-6CF9-9C95-2C738F3F317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DB22D26D-E046-2F31-C391-9B119833573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D4AC4F8C-9CBD-A274-A3F1-79D02B628662}"/>
              </a:ext>
            </a:extLst>
          </p:cNvPr>
          <p:cNvSpPr>
            <a:spLocks noGrp="1"/>
          </p:cNvSpPr>
          <p:nvPr>
            <p:ph type="sldNum" sz="quarter" idx="12"/>
          </p:nvPr>
        </p:nvSpPr>
        <p:spPr/>
        <p:txBody>
          <a:bodyPr/>
          <a:lstStyle/>
          <a:p>
            <a:fld id="{36B5EA5A-BC32-A742-B11B-8E7414D5B535}" type="slidenum">
              <a:rPr lang="en-US" smtClean="0"/>
              <a:pPr/>
              <a:t>27</a:t>
            </a:fld>
            <a:endParaRPr lang="en-US" dirty="0"/>
          </a:p>
        </p:txBody>
      </p:sp>
      <p:pic>
        <p:nvPicPr>
          <p:cNvPr id="8" name="Graphic 7">
            <a:extLst>
              <a:ext uri="{FF2B5EF4-FFF2-40B4-BE49-F238E27FC236}">
                <a16:creationId xmlns:a16="http://schemas.microsoft.com/office/drawing/2014/main" id="{93E05B47-A7B9-DB01-FF42-FF904209C4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502" y="3896519"/>
            <a:ext cx="10362290" cy="1697774"/>
          </a:xfrm>
          <a:prstGeom prst="rect">
            <a:avLst/>
          </a:prstGeom>
        </p:spPr>
      </p:pic>
    </p:spTree>
    <p:extLst>
      <p:ext uri="{BB962C8B-B14F-4D97-AF65-F5344CB8AC3E}">
        <p14:creationId xmlns:p14="http://schemas.microsoft.com/office/powerpoint/2010/main" val="3475141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Verification</a:t>
            </a:r>
            <a:r>
              <a:rPr lang="es-MX" noProof="0" dirty="0"/>
              <a:t> and HEP</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28</a:t>
            </a:fld>
            <a:endParaRPr lang="en-US" dirty="0"/>
          </a:p>
        </p:txBody>
      </p:sp>
    </p:spTree>
    <p:extLst>
      <p:ext uri="{BB962C8B-B14F-4D97-AF65-F5344CB8AC3E}">
        <p14:creationId xmlns:p14="http://schemas.microsoft.com/office/powerpoint/2010/main" val="274786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err="1"/>
              <a:t>What</a:t>
            </a:r>
            <a:r>
              <a:rPr lang="es-MX" noProof="0" dirty="0"/>
              <a:t> </a:t>
            </a:r>
            <a:r>
              <a:rPr lang="es-MX" noProof="0" dirty="0" err="1"/>
              <a:t>is</a:t>
            </a:r>
            <a:r>
              <a:rPr lang="es-MX" noProof="0" dirty="0"/>
              <a:t> </a:t>
            </a:r>
            <a:r>
              <a:rPr lang="es-MX" noProof="0" dirty="0" err="1"/>
              <a:t>Verification</a:t>
            </a:r>
            <a:endParaRPr lang="es-MX" noProof="0" dirty="0"/>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p:txBody>
          <a:bodyPr/>
          <a:lstStyle/>
          <a:p>
            <a:pPr marL="342900" indent="-342900">
              <a:buFont typeface="Arial" panose="020B0604020202020204" pitchFamily="34" charset="0"/>
              <a:buChar char="•"/>
            </a:pPr>
            <a:r>
              <a:rPr lang="es-MX" noProof="0" dirty="0" err="1"/>
              <a:t>Design</a:t>
            </a:r>
            <a:r>
              <a:rPr lang="es-MX" noProof="0" dirty="0"/>
              <a:t> </a:t>
            </a:r>
            <a:r>
              <a:rPr lang="es-MX" noProof="0" dirty="0" err="1"/>
              <a:t>activity</a:t>
            </a:r>
            <a:r>
              <a:rPr lang="es-MX" noProof="0" dirty="0"/>
              <a:t> </a:t>
            </a:r>
            <a:r>
              <a:rPr lang="es-MX" noProof="0" dirty="0" err="1"/>
              <a:t>to</a:t>
            </a:r>
            <a:r>
              <a:rPr lang="es-MX" noProof="0" dirty="0"/>
              <a:t> prone </a:t>
            </a:r>
            <a:r>
              <a:rPr lang="es-MX" noProof="0" dirty="0" err="1"/>
              <a:t>correctness</a:t>
            </a:r>
            <a:endParaRPr lang="es-MX" noProof="0" dirty="0"/>
          </a:p>
          <a:p>
            <a:pPr marL="666750" lvl="1" indent="-342900">
              <a:buFont typeface="Arial" panose="020B0604020202020204" pitchFamily="34" charset="0"/>
              <a:buChar char="•"/>
            </a:pPr>
            <a:r>
              <a:rPr lang="es-MX" noProof="0" dirty="0" err="1"/>
              <a:t>Verification</a:t>
            </a:r>
            <a:r>
              <a:rPr lang="es-MX" noProof="0" dirty="0"/>
              <a:t> </a:t>
            </a:r>
            <a:r>
              <a:rPr lang="es-MX" noProof="0" dirty="0" err="1"/>
              <a:t>is</a:t>
            </a:r>
            <a:r>
              <a:rPr lang="es-MX" noProof="0" dirty="0"/>
              <a:t> a </a:t>
            </a:r>
            <a:r>
              <a:rPr lang="es-MX" noProof="0" dirty="0" err="1"/>
              <a:t>resource</a:t>
            </a:r>
            <a:r>
              <a:rPr lang="es-MX" noProof="0" dirty="0"/>
              <a:t> </a:t>
            </a:r>
            <a:r>
              <a:rPr lang="es-MX" noProof="0" dirty="0" err="1"/>
              <a:t>limited</a:t>
            </a:r>
            <a:r>
              <a:rPr lang="es-MX" noProof="0" dirty="0"/>
              <a:t> </a:t>
            </a:r>
            <a:r>
              <a:rPr lang="es-MX" noProof="0" dirty="0" err="1"/>
              <a:t>quest</a:t>
            </a:r>
            <a:r>
              <a:rPr lang="es-MX" noProof="0" dirty="0"/>
              <a:t> </a:t>
            </a:r>
            <a:r>
              <a:rPr lang="es-MX" noProof="0" dirty="0" err="1"/>
              <a:t>to</a:t>
            </a:r>
            <a:r>
              <a:rPr lang="es-MX" noProof="0" dirty="0"/>
              <a:t> </a:t>
            </a:r>
            <a:r>
              <a:rPr lang="es-MX" noProof="0" dirty="0" err="1"/>
              <a:t>find</a:t>
            </a:r>
            <a:r>
              <a:rPr lang="es-MX" noProof="0" dirty="0"/>
              <a:t> as </a:t>
            </a:r>
            <a:r>
              <a:rPr lang="es-MX" noProof="0" dirty="0" err="1"/>
              <a:t>many</a:t>
            </a:r>
            <a:r>
              <a:rPr lang="es-MX" noProof="0" dirty="0"/>
              <a:t> bugs as </a:t>
            </a:r>
            <a:r>
              <a:rPr lang="es-MX" noProof="0" dirty="0" err="1"/>
              <a:t>possible</a:t>
            </a:r>
            <a:r>
              <a:rPr lang="es-MX" noProof="0" dirty="0"/>
              <a:t> </a:t>
            </a:r>
            <a:r>
              <a:rPr lang="es-MX" noProof="0" dirty="0" err="1"/>
              <a:t>before</a:t>
            </a:r>
            <a:r>
              <a:rPr lang="es-MX" noProof="0" dirty="0"/>
              <a:t> </a:t>
            </a:r>
            <a:r>
              <a:rPr lang="es-MX" noProof="0" dirty="0" err="1"/>
              <a:t>shipping</a:t>
            </a:r>
            <a:r>
              <a:rPr lang="es-MX" noProof="0" dirty="0"/>
              <a:t>.</a:t>
            </a:r>
          </a:p>
          <a:p>
            <a:pPr marL="342900" indent="-342900">
              <a:buFont typeface="Arial" panose="020B0604020202020204" pitchFamily="34" charset="0"/>
              <a:buChar char="•"/>
            </a:pPr>
            <a:r>
              <a:rPr lang="es-MX" noProof="0" dirty="0" err="1"/>
              <a:t>Hard</a:t>
            </a:r>
            <a:r>
              <a:rPr lang="es-MX" noProof="0" dirty="0"/>
              <a:t> </a:t>
            </a:r>
            <a:r>
              <a:rPr lang="es-MX" noProof="0" dirty="0" err="1"/>
              <a:t>problem</a:t>
            </a:r>
            <a:endParaRPr lang="es-MX" noProof="0" dirty="0"/>
          </a:p>
          <a:p>
            <a:pPr marL="666750" lvl="1" indent="-342900">
              <a:buFont typeface="Arial" panose="020B0604020202020204" pitchFamily="34" charset="0"/>
              <a:buChar char="•"/>
            </a:pPr>
            <a:r>
              <a:rPr lang="es-MX" noProof="0" dirty="0" err="1"/>
              <a:t>How</a:t>
            </a:r>
            <a:r>
              <a:rPr lang="es-MX" noProof="0" dirty="0"/>
              <a:t> </a:t>
            </a:r>
            <a:r>
              <a:rPr lang="es-MX" noProof="0" dirty="0" err="1"/>
              <a:t>to</a:t>
            </a:r>
            <a:r>
              <a:rPr lang="es-MX" noProof="0" dirty="0"/>
              <a:t> </a:t>
            </a:r>
            <a:r>
              <a:rPr lang="es-MX" noProof="0" dirty="0" err="1"/>
              <a:t>prove</a:t>
            </a:r>
            <a:r>
              <a:rPr lang="es-MX" noProof="0" dirty="0"/>
              <a:t> </a:t>
            </a:r>
            <a:r>
              <a:rPr lang="es-MX" noProof="0" dirty="0" err="1"/>
              <a:t>absence</a:t>
            </a:r>
            <a:r>
              <a:rPr lang="es-MX" noProof="0" dirty="0"/>
              <a:t> </a:t>
            </a:r>
            <a:r>
              <a:rPr lang="es-MX" noProof="0" dirty="0" err="1"/>
              <a:t>of</a:t>
            </a:r>
            <a:r>
              <a:rPr lang="es-MX" noProof="0" dirty="0"/>
              <a:t> bugs?</a:t>
            </a:r>
          </a:p>
          <a:p>
            <a:pPr marL="342900" indent="-342900">
              <a:buFont typeface="Arial" panose="020B0604020202020204" pitchFamily="34" charset="0"/>
              <a:buChar char="•"/>
            </a:pPr>
            <a:r>
              <a:rPr lang="es-MX" noProof="0" dirty="0" err="1"/>
              <a:t>Bottleneck</a:t>
            </a:r>
            <a:endParaRPr lang="es-MX" noProof="0" dirty="0"/>
          </a:p>
          <a:p>
            <a:pPr marL="666750" lvl="1" indent="-342900">
              <a:buFont typeface="Arial" panose="020B0604020202020204" pitchFamily="34" charset="0"/>
              <a:buChar char="•"/>
            </a:pPr>
            <a:r>
              <a:rPr lang="es-MX" noProof="0" dirty="0"/>
              <a:t>ASIC </a:t>
            </a:r>
            <a:r>
              <a:rPr lang="es-MX" noProof="0" dirty="0" err="1"/>
              <a:t>verification</a:t>
            </a:r>
            <a:r>
              <a:rPr lang="es-MX" noProof="0" dirty="0"/>
              <a:t> </a:t>
            </a:r>
            <a:r>
              <a:rPr lang="es-MX" noProof="0" dirty="0" err="1"/>
              <a:t>is</a:t>
            </a:r>
            <a:r>
              <a:rPr lang="es-MX" noProof="0" dirty="0"/>
              <a:t> more </a:t>
            </a:r>
            <a:r>
              <a:rPr lang="es-MX" noProof="0" dirty="0" err="1"/>
              <a:t>complex</a:t>
            </a:r>
            <a:r>
              <a:rPr lang="es-MX" noProof="0" dirty="0"/>
              <a:t> and time </a:t>
            </a:r>
            <a:r>
              <a:rPr lang="es-MX" noProof="0" dirty="0" err="1"/>
              <a:t>consuming</a:t>
            </a:r>
            <a:r>
              <a:rPr lang="es-MX" noProof="0" dirty="0"/>
              <a:t> </a:t>
            </a:r>
            <a:r>
              <a:rPr lang="es-MX" noProof="0" dirty="0" err="1"/>
              <a:t>than</a:t>
            </a:r>
            <a:r>
              <a:rPr lang="es-MX" noProof="0" dirty="0"/>
              <a:t> </a:t>
            </a:r>
            <a:r>
              <a:rPr lang="es-MX" noProof="0" dirty="0" err="1"/>
              <a:t>design</a:t>
            </a:r>
            <a:endParaRPr lang="es-MX" noProof="0" dirty="0"/>
          </a:p>
          <a:p>
            <a:pPr marL="666750" lvl="1" indent="-342900">
              <a:buFont typeface="Arial" panose="020B0604020202020204" pitchFamily="34" charset="0"/>
              <a:buChar char="•"/>
            </a:pPr>
            <a:r>
              <a:rPr lang="es-MX" noProof="0" dirty="0" err="1"/>
              <a:t>Verification</a:t>
            </a:r>
            <a:r>
              <a:rPr lang="es-MX" noProof="0" dirty="0"/>
              <a:t> </a:t>
            </a:r>
            <a:r>
              <a:rPr lang="es-MX" noProof="0" dirty="0" err="1"/>
              <a:t>is</a:t>
            </a:r>
            <a:r>
              <a:rPr lang="es-MX" noProof="0" dirty="0"/>
              <a:t> </a:t>
            </a:r>
            <a:r>
              <a:rPr lang="es-MX" noProof="0" dirty="0" err="1"/>
              <a:t>resource</a:t>
            </a:r>
            <a:r>
              <a:rPr lang="es-MX" noProof="0" dirty="0"/>
              <a:t> intensive</a:t>
            </a:r>
          </a:p>
          <a:p>
            <a:pPr marL="666750" lvl="1" indent="-342900">
              <a:buFont typeface="Arial" panose="020B0604020202020204" pitchFamily="34" charset="0"/>
              <a:buChar char="•"/>
            </a:pPr>
            <a:r>
              <a:rPr lang="es-MX" noProof="0" dirty="0"/>
              <a:t>New </a:t>
            </a:r>
            <a:r>
              <a:rPr lang="es-MX" noProof="0" dirty="0" err="1"/>
              <a:t>skill</a:t>
            </a:r>
            <a:r>
              <a:rPr lang="es-MX" noProof="0" dirty="0"/>
              <a:t> in HEP </a:t>
            </a:r>
            <a:r>
              <a:rPr lang="es-MX" noProof="0" dirty="0" err="1"/>
              <a:t>community</a:t>
            </a:r>
            <a:endParaRPr lang="es-MX" noProof="0" dirty="0"/>
          </a:p>
          <a:p>
            <a:pPr marL="666750" lvl="1" indent="-342900">
              <a:buFont typeface="Arial" panose="020B0604020202020204" pitchFamily="34" charset="0"/>
              <a:buChar char="•"/>
            </a:pPr>
            <a:endParaRPr lang="es-MX" noProof="0" dirty="0"/>
          </a:p>
        </p:txBody>
      </p:sp>
      <p:pic>
        <p:nvPicPr>
          <p:cNvPr id="11" name="Content Placeholder 10" descr="A graph of a number of people&#10;&#10;Description automatically generated with medium confidence">
            <a:extLst>
              <a:ext uri="{FF2B5EF4-FFF2-40B4-BE49-F238E27FC236}">
                <a16:creationId xmlns:a16="http://schemas.microsoft.com/office/drawing/2014/main" id="{DF915B95-369C-A6D3-99E8-CDAD1EA183A4}"/>
              </a:ext>
            </a:extLst>
          </p:cNvPr>
          <p:cNvPicPr>
            <a:picLocks noGrp="1" noChangeAspect="1"/>
          </p:cNvPicPr>
          <p:nvPr>
            <p:ph sz="half" idx="2"/>
          </p:nvPr>
        </p:nvPicPr>
        <p:blipFill>
          <a:blip r:embed="rId2"/>
          <a:stretch>
            <a:fillRect/>
          </a:stretch>
        </p:blipFill>
        <p:spPr>
          <a:xfrm>
            <a:off x="6408167" y="82142"/>
            <a:ext cx="4943568" cy="2576470"/>
          </a:xfrm>
        </p:spPr>
      </p:pic>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29</a:t>
            </a:fld>
            <a:endParaRPr lang="en-US" dirty="0"/>
          </a:p>
        </p:txBody>
      </p:sp>
      <p:pic>
        <p:nvPicPr>
          <p:cNvPr id="4" name="Picture 3" descr="A graph with blue squares&#10;&#10;Description automatically generated">
            <a:extLst>
              <a:ext uri="{FF2B5EF4-FFF2-40B4-BE49-F238E27FC236}">
                <a16:creationId xmlns:a16="http://schemas.microsoft.com/office/drawing/2014/main" id="{42680747-3867-FF9E-BBCA-9E6CF9908799}"/>
              </a:ext>
            </a:extLst>
          </p:cNvPr>
          <p:cNvPicPr>
            <a:picLocks noChangeAspect="1"/>
          </p:cNvPicPr>
          <p:nvPr/>
        </p:nvPicPr>
        <p:blipFill>
          <a:blip r:embed="rId3"/>
          <a:stretch>
            <a:fillRect/>
          </a:stretch>
        </p:blipFill>
        <p:spPr>
          <a:xfrm>
            <a:off x="5831012" y="2748424"/>
            <a:ext cx="6097878" cy="3430056"/>
          </a:xfrm>
          <a:prstGeom prst="rect">
            <a:avLst/>
          </a:prstGeom>
        </p:spPr>
      </p:pic>
      <p:sp>
        <p:nvSpPr>
          <p:cNvPr id="14" name="TextBox 13">
            <a:extLst>
              <a:ext uri="{FF2B5EF4-FFF2-40B4-BE49-F238E27FC236}">
                <a16:creationId xmlns:a16="http://schemas.microsoft.com/office/drawing/2014/main" id="{3D5C8B42-68C7-FDDB-0FDB-F26114C47CC4}"/>
              </a:ext>
            </a:extLst>
          </p:cNvPr>
          <p:cNvSpPr txBox="1"/>
          <p:nvPr/>
        </p:nvSpPr>
        <p:spPr>
          <a:xfrm>
            <a:off x="6167440" y="2713573"/>
            <a:ext cx="5472652" cy="323165"/>
          </a:xfrm>
          <a:prstGeom prst="rect">
            <a:avLst/>
          </a:prstGeom>
          <a:noFill/>
        </p:spPr>
        <p:txBody>
          <a:bodyPr wrap="none" lIns="0" tIns="0" rIns="0" bIns="0" rtlCol="0">
            <a:spAutoFit/>
          </a:bodyPr>
          <a:lstStyle/>
          <a:p>
            <a:r>
              <a:rPr lang="en-US" sz="1050" b="0" i="0" dirty="0">
                <a:solidFill>
                  <a:srgbClr val="111111"/>
                </a:solidFill>
                <a:effectLst/>
                <a:latin typeface="+mj-lt"/>
              </a:rPr>
              <a:t>Chip Design and Manufacturing Cost under Different Process Nodes: Data Source from IBS</a:t>
            </a:r>
          </a:p>
          <a:p>
            <a:pPr algn="l"/>
            <a:endParaRPr lang="en-US" sz="1050" dirty="0">
              <a:latin typeface="+mj-lt"/>
            </a:endParaRPr>
          </a:p>
        </p:txBody>
      </p:sp>
    </p:spTree>
    <p:extLst>
      <p:ext uri="{BB962C8B-B14F-4D97-AF65-F5344CB8AC3E}">
        <p14:creationId xmlns:p14="http://schemas.microsoft.com/office/powerpoint/2010/main" val="346097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Introducción</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a:t>
            </a:fld>
            <a:endParaRPr lang="en-US" dirty="0"/>
          </a:p>
        </p:txBody>
      </p:sp>
    </p:spTree>
    <p:extLst>
      <p:ext uri="{BB962C8B-B14F-4D97-AF65-F5344CB8AC3E}">
        <p14:creationId xmlns:p14="http://schemas.microsoft.com/office/powerpoint/2010/main" val="3133702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err="1"/>
              <a:t>Verification</a:t>
            </a:r>
            <a:r>
              <a:rPr lang="es-MX" noProof="0" dirty="0"/>
              <a:t> </a:t>
            </a:r>
            <a:r>
              <a:rPr lang="es-MX" noProof="0" dirty="0" err="1"/>
              <a:t>for</a:t>
            </a:r>
            <a:r>
              <a:rPr lang="es-MX" noProof="0" dirty="0"/>
              <a:t> HEP </a:t>
            </a:r>
            <a:r>
              <a:rPr lang="es-MX" noProof="0" dirty="0" err="1"/>
              <a:t>ASICs</a:t>
            </a:r>
            <a:endParaRPr lang="es-MX" noProof="0" dirty="0"/>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p:txBody>
          <a:bodyPr/>
          <a:lstStyle/>
          <a:p>
            <a:pPr marL="342900" indent="-342900">
              <a:buFont typeface="Arial" panose="020B0604020202020204" pitchFamily="34" charset="0"/>
              <a:buChar char="•"/>
            </a:pPr>
            <a:r>
              <a:rPr lang="es-MX" noProof="0" dirty="0"/>
              <a:t>Extreme </a:t>
            </a:r>
            <a:r>
              <a:rPr lang="es-MX" noProof="0" dirty="0" err="1"/>
              <a:t>Radiation</a:t>
            </a:r>
            <a:r>
              <a:rPr lang="es-MX" noProof="0" dirty="0"/>
              <a:t> </a:t>
            </a:r>
            <a:r>
              <a:rPr lang="es-MX" noProof="0" dirty="0" err="1"/>
              <a:t>Tolerance</a:t>
            </a:r>
            <a:endParaRPr lang="es-MX" noProof="0" dirty="0"/>
          </a:p>
          <a:p>
            <a:pPr marL="666750" lvl="1" indent="-342900">
              <a:buFont typeface="Arial" panose="020B0604020202020204" pitchFamily="34" charset="0"/>
              <a:buChar char="•"/>
            </a:pPr>
            <a:r>
              <a:rPr lang="es-MX" noProof="0" dirty="0" err="1"/>
              <a:t>Fault</a:t>
            </a:r>
            <a:r>
              <a:rPr lang="es-MX" noProof="0" dirty="0"/>
              <a:t> </a:t>
            </a:r>
            <a:r>
              <a:rPr lang="es-MX" noProof="0" dirty="0" err="1"/>
              <a:t>injection</a:t>
            </a:r>
            <a:r>
              <a:rPr lang="es-MX" noProof="0" dirty="0"/>
              <a:t> </a:t>
            </a:r>
            <a:r>
              <a:rPr lang="es-MX" noProof="0" dirty="0" err="1"/>
              <a:t>campaigns</a:t>
            </a:r>
            <a:endParaRPr lang="es-MX" noProof="0" dirty="0"/>
          </a:p>
          <a:p>
            <a:pPr marL="666750" lvl="1" indent="-342900">
              <a:buFont typeface="Arial" panose="020B0604020202020204" pitchFamily="34" charset="0"/>
              <a:buChar char="•"/>
            </a:pPr>
            <a:r>
              <a:rPr lang="es-MX" noProof="0" dirty="0"/>
              <a:t>Single </a:t>
            </a:r>
            <a:r>
              <a:rPr lang="es-MX" noProof="0" dirty="0" err="1"/>
              <a:t>Event</a:t>
            </a:r>
            <a:r>
              <a:rPr lang="es-MX" noProof="0" dirty="0"/>
              <a:t> </a:t>
            </a:r>
            <a:r>
              <a:rPr lang="es-MX" noProof="0" dirty="0" err="1"/>
              <a:t>Transient</a:t>
            </a:r>
            <a:endParaRPr lang="es-MX" noProof="0" dirty="0"/>
          </a:p>
          <a:p>
            <a:pPr marL="666750" lvl="1" indent="-342900">
              <a:buFont typeface="Arial" panose="020B0604020202020204" pitchFamily="34" charset="0"/>
              <a:buChar char="•"/>
            </a:pPr>
            <a:r>
              <a:rPr lang="es-MX" noProof="0" dirty="0"/>
              <a:t>TID (Total </a:t>
            </a:r>
            <a:r>
              <a:rPr lang="es-MX" noProof="0" dirty="0" err="1"/>
              <a:t>Ionizing</a:t>
            </a:r>
            <a:r>
              <a:rPr lang="es-MX" noProof="0" dirty="0"/>
              <a:t> </a:t>
            </a:r>
            <a:r>
              <a:rPr lang="es-MX" noProof="0" dirty="0" err="1"/>
              <a:t>Dose</a:t>
            </a:r>
            <a:r>
              <a:rPr lang="es-MX" noProof="0" dirty="0"/>
              <a:t>) </a:t>
            </a:r>
            <a:r>
              <a:rPr lang="es-MX" noProof="0" dirty="0" err="1"/>
              <a:t>aware</a:t>
            </a:r>
            <a:r>
              <a:rPr lang="es-MX" noProof="0" dirty="0"/>
              <a:t> </a:t>
            </a:r>
            <a:r>
              <a:rPr lang="es-MX" noProof="0" dirty="0" err="1"/>
              <a:t>designs</a:t>
            </a:r>
            <a:endParaRPr lang="es-MX" noProof="0" dirty="0"/>
          </a:p>
          <a:p>
            <a:pPr marL="342900" indent="-342900">
              <a:buFont typeface="Arial" panose="020B0604020202020204" pitchFamily="34" charset="0"/>
              <a:buChar char="•"/>
            </a:pPr>
            <a:r>
              <a:rPr lang="es-MX" noProof="0" dirty="0"/>
              <a:t>High data-</a:t>
            </a:r>
            <a:r>
              <a:rPr lang="es-MX" noProof="0" dirty="0" err="1"/>
              <a:t>rate</a:t>
            </a:r>
            <a:endParaRPr lang="es-MX" noProof="0" dirty="0"/>
          </a:p>
          <a:p>
            <a:pPr marL="666750" lvl="1" indent="-342900">
              <a:buFont typeface="Arial" panose="020B0604020202020204" pitchFamily="34" charset="0"/>
              <a:buChar char="•"/>
            </a:pPr>
            <a:r>
              <a:rPr lang="es-MX" noProof="0" dirty="0"/>
              <a:t>High-</a:t>
            </a:r>
            <a:r>
              <a:rPr lang="es-MX" noProof="0" dirty="0" err="1"/>
              <a:t>Luminosity</a:t>
            </a:r>
            <a:r>
              <a:rPr lang="es-MX" noProof="0" dirty="0"/>
              <a:t> </a:t>
            </a:r>
            <a:r>
              <a:rPr lang="es-MX" noProof="0" dirty="0" err="1"/>
              <a:t>Large</a:t>
            </a:r>
            <a:r>
              <a:rPr lang="es-MX" noProof="0" dirty="0"/>
              <a:t> </a:t>
            </a:r>
            <a:r>
              <a:rPr lang="es-MX" noProof="0" dirty="0" err="1"/>
              <a:t>Hadron</a:t>
            </a:r>
            <a:r>
              <a:rPr lang="es-MX" noProof="0" dirty="0"/>
              <a:t> </a:t>
            </a:r>
            <a:r>
              <a:rPr lang="es-MX" noProof="0" dirty="0" err="1"/>
              <a:t>Collider</a:t>
            </a:r>
            <a:r>
              <a:rPr lang="es-MX" noProof="0" dirty="0"/>
              <a:t> (HL-LHC), hit </a:t>
            </a:r>
            <a:r>
              <a:rPr lang="es-MX" noProof="0" dirty="0" err="1"/>
              <a:t>rate</a:t>
            </a:r>
            <a:r>
              <a:rPr lang="es-MX" noProof="0" dirty="0"/>
              <a:t> </a:t>
            </a:r>
            <a:r>
              <a:rPr lang="es-MX" noProof="0" dirty="0" err="1"/>
              <a:t>of</a:t>
            </a:r>
            <a:r>
              <a:rPr lang="es-MX" noProof="0" dirty="0"/>
              <a:t> 3.5 GHz/cm2</a:t>
            </a:r>
          </a:p>
          <a:p>
            <a:pPr marL="666750" lvl="1" indent="-342900">
              <a:buFont typeface="Arial" panose="020B0604020202020204" pitchFamily="34" charset="0"/>
              <a:buChar char="•"/>
            </a:pPr>
            <a:r>
              <a:rPr lang="es-MX" noProof="0" dirty="0" err="1"/>
              <a:t>Trigger-based</a:t>
            </a:r>
            <a:r>
              <a:rPr lang="es-MX" noProof="0" dirty="0"/>
              <a:t> </a:t>
            </a:r>
            <a:r>
              <a:rPr lang="es-MX" noProof="0" dirty="0" err="1"/>
              <a:t>architectures</a:t>
            </a:r>
            <a:r>
              <a:rPr lang="es-MX" noProof="0" dirty="0"/>
              <a:t> (RD53)</a:t>
            </a:r>
          </a:p>
          <a:p>
            <a:pPr marL="666750" lvl="1" indent="-342900">
              <a:buFont typeface="Arial" panose="020B0604020202020204" pitchFamily="34" charset="0"/>
              <a:buChar char="•"/>
            </a:pPr>
            <a:r>
              <a:rPr lang="es-MX" noProof="0" dirty="0"/>
              <a:t>Data-</a:t>
            </a:r>
            <a:r>
              <a:rPr lang="es-MX" noProof="0" dirty="0" err="1"/>
              <a:t>driven</a:t>
            </a:r>
            <a:r>
              <a:rPr lang="es-MX" noProof="0" dirty="0"/>
              <a:t> </a:t>
            </a:r>
            <a:r>
              <a:rPr lang="es-MX" noProof="0" dirty="0" err="1"/>
              <a:t>architectures</a:t>
            </a:r>
            <a:r>
              <a:rPr lang="es-MX" noProof="0" dirty="0"/>
              <a:t> (</a:t>
            </a:r>
            <a:r>
              <a:rPr lang="es-MX" noProof="0" dirty="0" err="1"/>
              <a:t>Velopix</a:t>
            </a:r>
            <a:r>
              <a:rPr lang="es-MX" noProof="0" dirty="0"/>
              <a:t>)</a:t>
            </a:r>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30</a:t>
            </a:fld>
            <a:endParaRPr lang="en-US" dirty="0"/>
          </a:p>
        </p:txBody>
      </p:sp>
      <p:pic>
        <p:nvPicPr>
          <p:cNvPr id="10" name="Content Placeholder 9" descr="A pie chart with text and numbers&#10;&#10;Description automatically generated">
            <a:extLst>
              <a:ext uri="{FF2B5EF4-FFF2-40B4-BE49-F238E27FC236}">
                <a16:creationId xmlns:a16="http://schemas.microsoft.com/office/drawing/2014/main" id="{FEF3E6DB-B460-C458-2966-84FFF834CEF0}"/>
              </a:ext>
            </a:extLst>
          </p:cNvPr>
          <p:cNvPicPr>
            <a:picLocks noGrp="1" noChangeAspect="1"/>
          </p:cNvPicPr>
          <p:nvPr>
            <p:ph sz="half" idx="2"/>
          </p:nvPr>
        </p:nvPicPr>
        <p:blipFill>
          <a:blip r:embed="rId2"/>
          <a:srcRect l="2728" r="2235"/>
          <a:stretch/>
        </p:blipFill>
        <p:spPr>
          <a:xfrm>
            <a:off x="5609077" y="1117600"/>
            <a:ext cx="6412646" cy="3795460"/>
          </a:xfrm>
        </p:spPr>
      </p:pic>
    </p:spTree>
    <p:extLst>
      <p:ext uri="{BB962C8B-B14F-4D97-AF65-F5344CB8AC3E}">
        <p14:creationId xmlns:p14="http://schemas.microsoft.com/office/powerpoint/2010/main" val="906436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Verification</a:t>
            </a:r>
            <a:r>
              <a:rPr lang="es-MX" noProof="0" dirty="0"/>
              <a:t> </a:t>
            </a:r>
            <a:r>
              <a:rPr lang="es-MX" noProof="0" dirty="0" err="1"/>
              <a:t>Methodology</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31</a:t>
            </a:fld>
            <a:endParaRPr lang="en-US" dirty="0"/>
          </a:p>
        </p:txBody>
      </p:sp>
    </p:spTree>
    <p:extLst>
      <p:ext uri="{BB962C8B-B14F-4D97-AF65-F5344CB8AC3E}">
        <p14:creationId xmlns:p14="http://schemas.microsoft.com/office/powerpoint/2010/main" val="2600672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err="1"/>
              <a:t>Anatomy</a:t>
            </a:r>
            <a:r>
              <a:rPr lang="es-MX" noProof="0" dirty="0"/>
              <a:t> </a:t>
            </a:r>
            <a:r>
              <a:rPr lang="es-MX" noProof="0" dirty="0" err="1"/>
              <a:t>of</a:t>
            </a:r>
            <a:r>
              <a:rPr lang="es-MX" noProof="0" dirty="0"/>
              <a:t> a </a:t>
            </a:r>
            <a:r>
              <a:rPr lang="es-MX" noProof="0" dirty="0" err="1"/>
              <a:t>Verification</a:t>
            </a:r>
            <a:r>
              <a:rPr lang="es-MX" noProof="0" dirty="0"/>
              <a:t> </a:t>
            </a:r>
            <a:r>
              <a:rPr lang="es-MX" noProof="0" dirty="0" err="1"/>
              <a:t>Environment</a:t>
            </a:r>
            <a:endParaRPr lang="es-MX" noProof="0" dirty="0"/>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32</a:t>
            </a:fld>
            <a:endParaRPr lang="en-US" dirty="0"/>
          </a:p>
        </p:txBody>
      </p:sp>
      <p:pic>
        <p:nvPicPr>
          <p:cNvPr id="13" name="Content Placeholder 12">
            <a:extLst>
              <a:ext uri="{FF2B5EF4-FFF2-40B4-BE49-F238E27FC236}">
                <a16:creationId xmlns:a16="http://schemas.microsoft.com/office/drawing/2014/main" id="{487CCAD2-E7E0-044A-3A28-B4FC91B5C431}"/>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2000257" y="1242566"/>
            <a:ext cx="8191485" cy="4608512"/>
          </a:xfrm>
        </p:spPr>
      </p:pic>
    </p:spTree>
    <p:extLst>
      <p:ext uri="{BB962C8B-B14F-4D97-AF65-F5344CB8AC3E}">
        <p14:creationId xmlns:p14="http://schemas.microsoft.com/office/powerpoint/2010/main" val="241751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a:t>Reference </a:t>
            </a:r>
            <a:r>
              <a:rPr lang="es-MX" noProof="0" dirty="0" err="1"/>
              <a:t>Model</a:t>
            </a:r>
            <a:endParaRPr lang="es-MX" noProof="0" dirty="0"/>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p:txBody>
          <a:bodyPr/>
          <a:lstStyle/>
          <a:p>
            <a:pPr marL="342900" indent="-342900">
              <a:buFont typeface="Arial" panose="020B0604020202020204" pitchFamily="34" charset="0"/>
              <a:buChar char="•"/>
            </a:pPr>
            <a:r>
              <a:rPr lang="es-MX" noProof="0" dirty="0" err="1"/>
              <a:t>Receive</a:t>
            </a:r>
            <a:r>
              <a:rPr lang="es-MX" noProof="0" dirty="0"/>
              <a:t> </a:t>
            </a:r>
            <a:r>
              <a:rPr lang="es-MX" noProof="0" dirty="0" err="1"/>
              <a:t>the</a:t>
            </a:r>
            <a:r>
              <a:rPr lang="es-MX" noProof="0" dirty="0"/>
              <a:t> </a:t>
            </a:r>
            <a:r>
              <a:rPr lang="es-MX" noProof="0" dirty="0" err="1"/>
              <a:t>same</a:t>
            </a:r>
            <a:r>
              <a:rPr lang="es-MX" noProof="0" dirty="0"/>
              <a:t> </a:t>
            </a:r>
            <a:r>
              <a:rPr lang="es-MX" noProof="0" dirty="0" err="1"/>
              <a:t>stimuli</a:t>
            </a:r>
            <a:r>
              <a:rPr lang="es-MX" noProof="0" dirty="0"/>
              <a:t> as </a:t>
            </a:r>
            <a:r>
              <a:rPr lang="es-MX" noProof="0" dirty="0" err="1"/>
              <a:t>the</a:t>
            </a:r>
            <a:r>
              <a:rPr lang="es-MX" noProof="0" dirty="0"/>
              <a:t> DUT</a:t>
            </a:r>
          </a:p>
          <a:p>
            <a:pPr marL="342900" indent="-342900">
              <a:buFont typeface="Arial" panose="020B0604020202020204" pitchFamily="34" charset="0"/>
              <a:buChar char="•"/>
            </a:pPr>
            <a:r>
              <a:rPr lang="es-MX" noProof="0" dirty="0" err="1"/>
              <a:t>Predict</a:t>
            </a:r>
            <a:r>
              <a:rPr lang="es-MX" noProof="0" dirty="0"/>
              <a:t> DUT output</a:t>
            </a:r>
          </a:p>
          <a:p>
            <a:pPr marL="666750" lvl="1" indent="-342900">
              <a:buFont typeface="Arial" panose="020B0604020202020204" pitchFamily="34" charset="0"/>
              <a:buChar char="•"/>
            </a:pPr>
            <a:r>
              <a:rPr lang="es-MX" noProof="0" dirty="0" err="1"/>
              <a:t>Based</a:t>
            </a:r>
            <a:r>
              <a:rPr lang="es-MX" noProof="0" dirty="0"/>
              <a:t> </a:t>
            </a:r>
            <a:r>
              <a:rPr lang="es-MX" noProof="0" dirty="0" err="1"/>
              <a:t>on</a:t>
            </a:r>
            <a:r>
              <a:rPr lang="es-MX" noProof="0" dirty="0"/>
              <a:t> </a:t>
            </a:r>
            <a:r>
              <a:rPr lang="es-MX" noProof="0" dirty="0" err="1"/>
              <a:t>specifications</a:t>
            </a:r>
            <a:endParaRPr lang="es-MX" noProof="0" dirty="0"/>
          </a:p>
          <a:p>
            <a:pPr marL="666750" lvl="1" indent="-342900">
              <a:buFont typeface="Arial" panose="020B0604020202020204" pitchFamily="34" charset="0"/>
              <a:buChar char="•"/>
            </a:pPr>
            <a:r>
              <a:rPr lang="es-MX" noProof="0" dirty="0" err="1"/>
              <a:t>Implements</a:t>
            </a:r>
            <a:r>
              <a:rPr lang="es-MX" noProof="0" dirty="0"/>
              <a:t> </a:t>
            </a:r>
            <a:r>
              <a:rPr lang="es-MX" noProof="0" dirty="0" err="1"/>
              <a:t>the</a:t>
            </a:r>
            <a:r>
              <a:rPr lang="es-MX" noProof="0" dirty="0"/>
              <a:t> transfer </a:t>
            </a:r>
            <a:r>
              <a:rPr lang="es-MX" noProof="0" dirty="0" err="1"/>
              <a:t>function</a:t>
            </a:r>
            <a:r>
              <a:rPr lang="es-MX" noProof="0" dirty="0"/>
              <a:t>(s)</a:t>
            </a:r>
          </a:p>
          <a:p>
            <a:pPr marL="342900" indent="-342900">
              <a:buFont typeface="Arial" panose="020B0604020202020204" pitchFamily="34" charset="0"/>
              <a:buChar char="•"/>
            </a:pPr>
            <a:r>
              <a:rPr lang="es-MX" noProof="0" dirty="0" err="1"/>
              <a:t>Tightly</a:t>
            </a:r>
            <a:r>
              <a:rPr lang="es-MX" noProof="0" dirty="0"/>
              <a:t> </a:t>
            </a:r>
            <a:r>
              <a:rPr lang="es-MX" noProof="0" dirty="0" err="1"/>
              <a:t>tied</a:t>
            </a:r>
            <a:r>
              <a:rPr lang="es-MX" noProof="0" dirty="0"/>
              <a:t> </a:t>
            </a:r>
            <a:r>
              <a:rPr lang="es-MX" noProof="0" dirty="0" err="1"/>
              <a:t>to</a:t>
            </a:r>
            <a:r>
              <a:rPr lang="es-MX" noProof="0" dirty="0"/>
              <a:t> DUT </a:t>
            </a:r>
            <a:r>
              <a:rPr lang="es-MX" noProof="0" dirty="0" err="1"/>
              <a:t>specification</a:t>
            </a:r>
            <a:endParaRPr lang="es-MX" noProof="0" dirty="0"/>
          </a:p>
          <a:p>
            <a:pPr marL="342900" indent="-342900">
              <a:buFont typeface="Arial" panose="020B0604020202020204" pitchFamily="34" charset="0"/>
              <a:buChar char="•"/>
            </a:pPr>
            <a:r>
              <a:rPr lang="es-MX" noProof="0" dirty="0" err="1"/>
              <a:t>Using</a:t>
            </a:r>
            <a:r>
              <a:rPr lang="es-MX" noProof="0" dirty="0"/>
              <a:t> C++ / </a:t>
            </a:r>
            <a:r>
              <a:rPr lang="es-MX" noProof="0" dirty="0" err="1"/>
              <a:t>SystemC</a:t>
            </a:r>
            <a:endParaRPr lang="es-MX" noProof="0" dirty="0"/>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33</a:t>
            </a:fld>
            <a:endParaRPr lang="en-US" dirty="0"/>
          </a:p>
        </p:txBody>
      </p:sp>
      <p:pic>
        <p:nvPicPr>
          <p:cNvPr id="9" name="Content Placeholder 12">
            <a:extLst>
              <a:ext uri="{FF2B5EF4-FFF2-40B4-BE49-F238E27FC236}">
                <a16:creationId xmlns:a16="http://schemas.microsoft.com/office/drawing/2014/main" id="{A4C22B37-C118-39A4-6039-CEDCC69308EB}"/>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5424461" y="1368047"/>
            <a:ext cx="6700814" cy="3769862"/>
          </a:xfrm>
        </p:spPr>
      </p:pic>
      <p:cxnSp>
        <p:nvCxnSpPr>
          <p:cNvPr id="13" name="Straight Arrow Connector 12">
            <a:extLst>
              <a:ext uri="{FF2B5EF4-FFF2-40B4-BE49-F238E27FC236}">
                <a16:creationId xmlns:a16="http://schemas.microsoft.com/office/drawing/2014/main" id="{D0869B6F-557D-0BE6-A0A7-0B01B5863B7A}"/>
              </a:ext>
            </a:extLst>
          </p:cNvPr>
          <p:cNvCxnSpPr/>
          <p:nvPr/>
        </p:nvCxnSpPr>
        <p:spPr>
          <a:xfrm flipH="1">
            <a:off x="7931697" y="791480"/>
            <a:ext cx="743505" cy="7861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622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Research</a:t>
            </a:r>
            <a:r>
              <a:rPr lang="es-MX" noProof="0" dirty="0"/>
              <a:t> </a:t>
            </a:r>
            <a:r>
              <a:rPr lang="es-MX" noProof="0" dirty="0" err="1"/>
              <a:t>activities</a:t>
            </a:r>
            <a:r>
              <a:rPr lang="es-MX" noProof="0" dirty="0"/>
              <a:t> </a:t>
            </a:r>
            <a:r>
              <a:rPr lang="es-MX" noProof="0" dirty="0" err="1"/>
              <a:t>carried</a:t>
            </a:r>
            <a:r>
              <a:rPr lang="es-MX" noProof="0" dirty="0"/>
              <a:t> </a:t>
            </a:r>
            <a:r>
              <a:rPr lang="es-MX" noProof="0" dirty="0" err="1"/>
              <a:t>out</a:t>
            </a:r>
            <a:r>
              <a:rPr lang="es-MX" noProof="0" dirty="0"/>
              <a:t> so </a:t>
            </a:r>
            <a:r>
              <a:rPr lang="es-MX" noProof="0" dirty="0" err="1"/>
              <a:t>far</a:t>
            </a:r>
            <a:r>
              <a:rPr lang="es-MX" noProof="0" dirty="0"/>
              <a:t> 1</a:t>
            </a:r>
            <a:r>
              <a:rPr lang="es-MX" baseline="30000" noProof="0" dirty="0"/>
              <a:t>st</a:t>
            </a:r>
            <a:r>
              <a:rPr lang="es-MX" noProof="0" dirty="0"/>
              <a:t> </a:t>
            </a:r>
            <a:r>
              <a:rPr lang="es-MX" noProof="0" dirty="0" err="1"/>
              <a:t>year</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34</a:t>
            </a:fld>
            <a:endParaRPr lang="en-US" dirty="0"/>
          </a:p>
        </p:txBody>
      </p:sp>
    </p:spTree>
    <p:extLst>
      <p:ext uri="{BB962C8B-B14F-4D97-AF65-F5344CB8AC3E}">
        <p14:creationId xmlns:p14="http://schemas.microsoft.com/office/powerpoint/2010/main" val="46710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a:t>Tools</a:t>
            </a:r>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p:txBody>
          <a:bodyPr/>
          <a:lstStyle/>
          <a:p>
            <a:pPr marL="342900" indent="-342900">
              <a:buFont typeface="Arial" panose="020B0604020202020204" pitchFamily="34" charset="0"/>
              <a:buChar char="•"/>
            </a:pPr>
            <a:r>
              <a:rPr lang="es-MX" noProof="0" dirty="0" err="1"/>
              <a:t>Improvement</a:t>
            </a:r>
            <a:r>
              <a:rPr lang="es-MX" noProof="0" dirty="0"/>
              <a:t> </a:t>
            </a:r>
            <a:r>
              <a:rPr lang="es-MX" noProof="0" dirty="0" err="1"/>
              <a:t>knowledge</a:t>
            </a:r>
            <a:r>
              <a:rPr lang="es-MX" noProof="0" dirty="0"/>
              <a:t> </a:t>
            </a:r>
            <a:r>
              <a:rPr lang="es-MX" noProof="0" dirty="0" err="1"/>
              <a:t>of</a:t>
            </a:r>
            <a:r>
              <a:rPr lang="es-MX" noProof="0" dirty="0"/>
              <a:t> </a:t>
            </a:r>
            <a:r>
              <a:rPr lang="es-MX" noProof="0" dirty="0" err="1"/>
              <a:t>the</a:t>
            </a:r>
            <a:r>
              <a:rPr lang="es-MX" noProof="0" dirty="0"/>
              <a:t> </a:t>
            </a:r>
            <a:r>
              <a:rPr lang="es-MX" noProof="0" dirty="0" err="1"/>
              <a:t>following</a:t>
            </a:r>
            <a:r>
              <a:rPr lang="es-MX" noProof="0" dirty="0"/>
              <a:t> </a:t>
            </a:r>
            <a:r>
              <a:rPr lang="es-MX" noProof="0" dirty="0" err="1"/>
              <a:t>tools</a:t>
            </a:r>
            <a:r>
              <a:rPr lang="es-MX" noProof="0" dirty="0"/>
              <a:t>:</a:t>
            </a:r>
          </a:p>
          <a:p>
            <a:pPr marL="666750" lvl="1" indent="-342900">
              <a:buFont typeface="Arial" panose="020B0604020202020204" pitchFamily="34" charset="0"/>
              <a:buChar char="•"/>
            </a:pPr>
            <a:r>
              <a:rPr lang="es-MX" noProof="0" dirty="0" err="1"/>
              <a:t>Verilog</a:t>
            </a:r>
            <a:r>
              <a:rPr lang="es-MX" noProof="0" dirty="0"/>
              <a:t> / </a:t>
            </a:r>
            <a:r>
              <a:rPr lang="es-MX" noProof="0" dirty="0" err="1"/>
              <a:t>SystemVerilog</a:t>
            </a:r>
            <a:endParaRPr lang="es-MX" noProof="0" dirty="0"/>
          </a:p>
          <a:p>
            <a:pPr marL="990900" lvl="2" indent="-342900"/>
            <a:r>
              <a:rPr lang="es-MX" noProof="0" dirty="0"/>
              <a:t>UVM</a:t>
            </a:r>
          </a:p>
          <a:p>
            <a:pPr marL="666750" lvl="1" indent="-342900">
              <a:buFont typeface="Arial" panose="020B0604020202020204" pitchFamily="34" charset="0"/>
              <a:buChar char="•"/>
            </a:pPr>
            <a:r>
              <a:rPr lang="es-MX" noProof="0" dirty="0"/>
              <a:t>C/C++</a:t>
            </a:r>
          </a:p>
          <a:p>
            <a:pPr marL="990900" lvl="2" indent="-342900"/>
            <a:r>
              <a:rPr lang="es-MX" noProof="0" dirty="0" err="1"/>
              <a:t>SystemC</a:t>
            </a:r>
            <a:endParaRPr lang="es-MX" noProof="0" dirty="0"/>
          </a:p>
          <a:p>
            <a:pPr marL="666750" lvl="1" indent="-342900">
              <a:buFont typeface="Arial" panose="020B0604020202020204" pitchFamily="34" charset="0"/>
              <a:buChar char="•"/>
            </a:pPr>
            <a:r>
              <a:rPr lang="es-MX" noProof="0" dirty="0"/>
              <a:t>Python</a:t>
            </a:r>
          </a:p>
          <a:p>
            <a:pPr marL="990900" lvl="2" indent="-342900"/>
            <a:r>
              <a:rPr lang="es-MX" noProof="0" dirty="0"/>
              <a:t>Jinja2</a:t>
            </a:r>
          </a:p>
          <a:p>
            <a:pPr marL="990900" lvl="2" indent="-342900"/>
            <a:r>
              <a:rPr lang="es-MX" noProof="0" dirty="0" err="1"/>
              <a:t>PyYAML</a:t>
            </a:r>
            <a:endParaRPr lang="es-MX" noProof="0" dirty="0"/>
          </a:p>
          <a:p>
            <a:pPr marL="666750" lvl="1" indent="-342900">
              <a:buFont typeface="Arial" panose="020B0604020202020204" pitchFamily="34" charset="0"/>
              <a:buChar char="•"/>
            </a:pPr>
            <a:r>
              <a:rPr lang="es-MX" noProof="0" dirty="0" err="1"/>
              <a:t>Bash</a:t>
            </a:r>
            <a:endParaRPr lang="es-MX" noProof="0" dirty="0"/>
          </a:p>
          <a:p>
            <a:pPr marL="666750" lvl="1" indent="-342900">
              <a:buFont typeface="Arial" panose="020B0604020202020204" pitchFamily="34" charset="0"/>
              <a:buChar char="•"/>
            </a:pPr>
            <a:r>
              <a:rPr lang="es-MX" noProof="0" dirty="0"/>
              <a:t>Synopsys</a:t>
            </a:r>
          </a:p>
          <a:p>
            <a:pPr marL="342900" indent="-342900">
              <a:buFont typeface="Arial" panose="020B0604020202020204" pitchFamily="34" charset="0"/>
              <a:buChar char="•"/>
            </a:pPr>
            <a:endParaRPr lang="es-MX" noProof="0" dirty="0"/>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35</a:t>
            </a:fld>
            <a:endParaRPr lang="en-US" dirty="0"/>
          </a:p>
        </p:txBody>
      </p:sp>
      <p:pic>
        <p:nvPicPr>
          <p:cNvPr id="1028" name="Picture 4">
            <a:extLst>
              <a:ext uri="{FF2B5EF4-FFF2-40B4-BE49-F238E27FC236}">
                <a16:creationId xmlns:a16="http://schemas.microsoft.com/office/drawing/2014/main" id="{AECA6438-0C14-B47C-159F-6BCAFDCCE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727" y="2414004"/>
            <a:ext cx="1317108" cy="14825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tmicro · An open source SystemVerilog Test Suite">
            <a:extLst>
              <a:ext uri="{FF2B5EF4-FFF2-40B4-BE49-F238E27FC236}">
                <a16:creationId xmlns:a16="http://schemas.microsoft.com/office/drawing/2014/main" id="{0FB26298-0787-BC7A-171C-A9CB9696B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40" y="50534"/>
            <a:ext cx="4080800" cy="21457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CFDC6FF-C227-B896-1A33-A48F53EF7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337" y="4075355"/>
            <a:ext cx="4080800" cy="9245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10F0BED-1742-B19F-3477-963097400B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465829" y="1629023"/>
            <a:ext cx="1773297" cy="19458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047E250-6A18-F034-6F74-09F1896187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8045" y="4792761"/>
            <a:ext cx="2333034" cy="98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875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err="1"/>
              <a:t>Activities</a:t>
            </a:r>
            <a:r>
              <a:rPr lang="es-MX" noProof="0" dirty="0"/>
              <a:t> </a:t>
            </a:r>
            <a:r>
              <a:rPr lang="es-MX" noProof="0" dirty="0" err="1"/>
              <a:t>carried</a:t>
            </a:r>
            <a:r>
              <a:rPr lang="es-MX" noProof="0" dirty="0"/>
              <a:t> </a:t>
            </a:r>
            <a:r>
              <a:rPr lang="es-MX" noProof="0" dirty="0" err="1"/>
              <a:t>out</a:t>
            </a:r>
            <a:endParaRPr lang="es-MX" noProof="0" dirty="0"/>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p:txBody>
          <a:bodyPr/>
          <a:lstStyle/>
          <a:p>
            <a:pPr marL="342900" indent="-342900">
              <a:buFont typeface="Arial" panose="020B0604020202020204" pitchFamily="34" charset="0"/>
              <a:buChar char="•"/>
            </a:pPr>
            <a:r>
              <a:rPr lang="es-MX" noProof="0" dirty="0" err="1"/>
              <a:t>Development</a:t>
            </a:r>
            <a:r>
              <a:rPr lang="es-MX" noProof="0" dirty="0"/>
              <a:t> </a:t>
            </a:r>
            <a:r>
              <a:rPr lang="es-MX" noProof="0" dirty="0" err="1"/>
              <a:t>of</a:t>
            </a:r>
            <a:r>
              <a:rPr lang="es-MX" noProof="0" dirty="0"/>
              <a:t> </a:t>
            </a:r>
            <a:r>
              <a:rPr lang="es-MX" noProof="0" dirty="0" err="1"/>
              <a:t>Verification</a:t>
            </a:r>
            <a:r>
              <a:rPr lang="es-MX" noProof="0" dirty="0"/>
              <a:t> </a:t>
            </a:r>
            <a:r>
              <a:rPr lang="es-MX" noProof="0" dirty="0" err="1"/>
              <a:t>Utility</a:t>
            </a:r>
            <a:r>
              <a:rPr lang="es-MX" noProof="0" dirty="0"/>
              <a:t> Tools and Script </a:t>
            </a:r>
            <a:r>
              <a:rPr lang="es-MX" noProof="0" dirty="0" err="1"/>
              <a:t>to</a:t>
            </a:r>
            <a:r>
              <a:rPr lang="es-MX" noProof="0" dirty="0"/>
              <a:t> </a:t>
            </a:r>
            <a:r>
              <a:rPr lang="es-MX" noProof="0" dirty="0" err="1"/>
              <a:t>facilitate</a:t>
            </a:r>
            <a:r>
              <a:rPr lang="es-MX" noProof="0" dirty="0"/>
              <a:t> </a:t>
            </a:r>
            <a:r>
              <a:rPr lang="es-MX" noProof="0" dirty="0" err="1"/>
              <a:t>workflow</a:t>
            </a:r>
            <a:r>
              <a:rPr lang="es-MX" noProof="0" dirty="0"/>
              <a:t>.</a:t>
            </a:r>
          </a:p>
          <a:p>
            <a:pPr marL="666750" lvl="1" indent="-342900">
              <a:buFont typeface="Arial" panose="020B0604020202020204" pitchFamily="34" charset="0"/>
              <a:buChar char="•"/>
            </a:pPr>
            <a:r>
              <a:rPr lang="es-MX" noProof="0" dirty="0"/>
              <a:t>UVC </a:t>
            </a:r>
            <a:r>
              <a:rPr lang="es-MX" noProof="0" dirty="0" err="1"/>
              <a:t>Code</a:t>
            </a:r>
            <a:r>
              <a:rPr lang="es-MX" noProof="0" dirty="0"/>
              <a:t> </a:t>
            </a:r>
            <a:r>
              <a:rPr lang="es-MX" noProof="0" dirty="0" err="1"/>
              <a:t>Generator</a:t>
            </a:r>
            <a:endParaRPr lang="es-MX" noProof="0" dirty="0"/>
          </a:p>
          <a:p>
            <a:pPr marL="666750" lvl="1" indent="-342900">
              <a:buFont typeface="Arial" panose="020B0604020202020204" pitchFamily="34" charset="0"/>
              <a:buChar char="•"/>
            </a:pPr>
            <a:r>
              <a:rPr lang="es-MX" noProof="0" dirty="0" err="1"/>
              <a:t>Linting</a:t>
            </a:r>
            <a:r>
              <a:rPr lang="es-MX" noProof="0" dirty="0"/>
              <a:t> and </a:t>
            </a:r>
            <a:r>
              <a:rPr lang="es-MX" noProof="0" dirty="0" err="1"/>
              <a:t>Formatting</a:t>
            </a:r>
            <a:r>
              <a:rPr lang="es-MX" noProof="0" dirty="0"/>
              <a:t> </a:t>
            </a:r>
            <a:r>
              <a:rPr lang="es-MX" noProof="0" dirty="0" err="1"/>
              <a:t>utility</a:t>
            </a:r>
            <a:r>
              <a:rPr lang="es-MX" noProof="0" dirty="0"/>
              <a:t> scripts</a:t>
            </a:r>
          </a:p>
          <a:p>
            <a:pPr marL="666750" lvl="1" indent="-342900">
              <a:buFont typeface="Arial" panose="020B0604020202020204" pitchFamily="34" charset="0"/>
              <a:buChar char="•"/>
            </a:pPr>
            <a:r>
              <a:rPr lang="es-MX" noProof="0" dirty="0" err="1"/>
              <a:t>Resource</a:t>
            </a:r>
            <a:r>
              <a:rPr lang="es-MX" noProof="0" dirty="0"/>
              <a:t> Guide</a:t>
            </a:r>
          </a:p>
          <a:p>
            <a:pPr marL="666750" lvl="1" indent="-342900">
              <a:buFont typeface="Arial" panose="020B0604020202020204" pitchFamily="34" charset="0"/>
              <a:buChar char="•"/>
            </a:pPr>
            <a:r>
              <a:rPr lang="es-MX" noProof="0" dirty="0"/>
              <a:t>UVM UVC Tutorial</a:t>
            </a:r>
          </a:p>
          <a:p>
            <a:pPr marL="342900" indent="-342900">
              <a:buFont typeface="Arial" panose="020B0604020202020204" pitchFamily="34" charset="0"/>
              <a:buChar char="•"/>
            </a:pPr>
            <a:r>
              <a:rPr lang="es-MX" noProof="0" dirty="0" err="1"/>
              <a:t>Development</a:t>
            </a:r>
            <a:r>
              <a:rPr lang="es-MX" noProof="0" dirty="0"/>
              <a:t> </a:t>
            </a:r>
            <a:r>
              <a:rPr lang="es-MX" noProof="0" dirty="0" err="1"/>
              <a:t>of</a:t>
            </a:r>
            <a:r>
              <a:rPr lang="es-MX" noProof="0" dirty="0"/>
              <a:t> general </a:t>
            </a:r>
            <a:r>
              <a:rPr lang="es-MX" noProof="0" dirty="0" err="1"/>
              <a:t>purpose</a:t>
            </a:r>
            <a:r>
              <a:rPr lang="es-MX" noProof="0" dirty="0"/>
              <a:t> UVM </a:t>
            </a:r>
            <a:r>
              <a:rPr lang="es-MX" noProof="0" dirty="0" err="1"/>
              <a:t>Verification</a:t>
            </a:r>
            <a:r>
              <a:rPr lang="es-MX" noProof="0" dirty="0"/>
              <a:t> </a:t>
            </a:r>
            <a:r>
              <a:rPr lang="es-MX" noProof="0" dirty="0" err="1"/>
              <a:t>IPs</a:t>
            </a:r>
            <a:r>
              <a:rPr lang="es-MX" noProof="0" dirty="0"/>
              <a:t> (VIP) </a:t>
            </a:r>
            <a:r>
              <a:rPr lang="es-MX" noProof="0" dirty="0" err="1"/>
              <a:t>to</a:t>
            </a:r>
            <a:r>
              <a:rPr lang="es-MX" noProof="0" dirty="0"/>
              <a:t> be use in </a:t>
            </a:r>
            <a:r>
              <a:rPr lang="es-MX" noProof="0" dirty="0" err="1"/>
              <a:t>different</a:t>
            </a:r>
            <a:r>
              <a:rPr lang="es-MX" noProof="0" dirty="0"/>
              <a:t> </a:t>
            </a:r>
            <a:r>
              <a:rPr lang="es-MX" noProof="0" dirty="0" err="1"/>
              <a:t>projects</a:t>
            </a:r>
            <a:endParaRPr lang="es-MX" noProof="0" dirty="0"/>
          </a:p>
          <a:p>
            <a:pPr marL="666750" lvl="1" indent="-342900">
              <a:buFont typeface="Arial" panose="020B0604020202020204" pitchFamily="34" charset="0"/>
              <a:buChar char="•"/>
            </a:pPr>
            <a:r>
              <a:rPr lang="es-MX" noProof="0" dirty="0"/>
              <a:t>GPIO UVC</a:t>
            </a:r>
          </a:p>
          <a:p>
            <a:pPr marL="666750" lvl="1" indent="-342900">
              <a:buFont typeface="Arial" panose="020B0604020202020204" pitchFamily="34" charset="0"/>
              <a:buChar char="•"/>
            </a:pPr>
            <a:r>
              <a:rPr lang="es-MX" noProof="0" dirty="0" err="1"/>
              <a:t>Clock</a:t>
            </a:r>
            <a:r>
              <a:rPr lang="es-MX" noProof="0" dirty="0"/>
              <a:t> </a:t>
            </a:r>
            <a:r>
              <a:rPr lang="es-MX" noProof="0" dirty="0" err="1"/>
              <a:t>Generator</a:t>
            </a:r>
            <a:r>
              <a:rPr lang="es-MX" noProof="0" dirty="0"/>
              <a:t> UVC</a:t>
            </a:r>
          </a:p>
          <a:p>
            <a:pPr marL="666750" lvl="1" indent="-342900">
              <a:buFont typeface="Arial" panose="020B0604020202020204" pitchFamily="34" charset="0"/>
              <a:buChar char="•"/>
            </a:pPr>
            <a:r>
              <a:rPr lang="es-MX" noProof="0" dirty="0"/>
              <a:t>I2C UVC</a:t>
            </a:r>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36</a:t>
            </a:fld>
            <a:endParaRPr lang="en-US" dirty="0"/>
          </a:p>
        </p:txBody>
      </p:sp>
      <p:pic>
        <p:nvPicPr>
          <p:cNvPr id="22" name="Content Placeholder 21" descr="A pink sign with black text&#10;&#10;Description automatically generated">
            <a:extLst>
              <a:ext uri="{FF2B5EF4-FFF2-40B4-BE49-F238E27FC236}">
                <a16:creationId xmlns:a16="http://schemas.microsoft.com/office/drawing/2014/main" id="{2BEAE62A-8C7E-1D8A-89AA-69C6672EFD13}"/>
              </a:ext>
            </a:extLst>
          </p:cNvPr>
          <p:cNvPicPr>
            <a:picLocks noGrp="1" noChangeAspect="1"/>
          </p:cNvPicPr>
          <p:nvPr>
            <p:ph sz="half" idx="2"/>
          </p:nvPr>
        </p:nvPicPr>
        <p:blipFill>
          <a:blip r:embed="rId2"/>
          <a:stretch>
            <a:fillRect/>
          </a:stretch>
        </p:blipFill>
        <p:spPr>
          <a:xfrm>
            <a:off x="8340541" y="510481"/>
            <a:ext cx="1418005" cy="1344151"/>
          </a:xfrm>
        </p:spPr>
      </p:pic>
      <p:pic>
        <p:nvPicPr>
          <p:cNvPr id="27" name="Picture 26" descr="A black text with green arrows&#10;&#10;Description automatically generated">
            <a:extLst>
              <a:ext uri="{FF2B5EF4-FFF2-40B4-BE49-F238E27FC236}">
                <a16:creationId xmlns:a16="http://schemas.microsoft.com/office/drawing/2014/main" id="{57AC65EF-A371-0D5F-D724-F219080DD13F}"/>
              </a:ext>
            </a:extLst>
          </p:cNvPr>
          <p:cNvPicPr>
            <a:picLocks noChangeAspect="1"/>
          </p:cNvPicPr>
          <p:nvPr/>
        </p:nvPicPr>
        <p:blipFill>
          <a:blip r:embed="rId3"/>
          <a:stretch>
            <a:fillRect/>
          </a:stretch>
        </p:blipFill>
        <p:spPr>
          <a:xfrm>
            <a:off x="8210408" y="2261650"/>
            <a:ext cx="1762300" cy="1670514"/>
          </a:xfrm>
          <a:prstGeom prst="rect">
            <a:avLst/>
          </a:prstGeom>
        </p:spPr>
      </p:pic>
      <p:pic>
        <p:nvPicPr>
          <p:cNvPr id="29" name="Picture 28" descr="A black text with arrows&#10;&#10;Description automatically generated">
            <a:extLst>
              <a:ext uri="{FF2B5EF4-FFF2-40B4-BE49-F238E27FC236}">
                <a16:creationId xmlns:a16="http://schemas.microsoft.com/office/drawing/2014/main" id="{3296A46A-95C8-3AFB-DA9B-9B0716EEAB41}"/>
              </a:ext>
            </a:extLst>
          </p:cNvPr>
          <p:cNvPicPr>
            <a:picLocks noChangeAspect="1"/>
          </p:cNvPicPr>
          <p:nvPr/>
        </p:nvPicPr>
        <p:blipFill>
          <a:blip r:embed="rId4"/>
          <a:stretch>
            <a:fillRect/>
          </a:stretch>
        </p:blipFill>
        <p:spPr>
          <a:xfrm>
            <a:off x="6266721" y="4260143"/>
            <a:ext cx="1582381" cy="1500578"/>
          </a:xfrm>
          <a:prstGeom prst="rect">
            <a:avLst/>
          </a:prstGeom>
        </p:spPr>
      </p:pic>
      <p:pic>
        <p:nvPicPr>
          <p:cNvPr id="31" name="Picture 30" descr="A close-up of a sign&#10;&#10;Description automatically generated">
            <a:extLst>
              <a:ext uri="{FF2B5EF4-FFF2-40B4-BE49-F238E27FC236}">
                <a16:creationId xmlns:a16="http://schemas.microsoft.com/office/drawing/2014/main" id="{F822E70E-766A-BF80-41B2-0FE7262E3952}"/>
              </a:ext>
            </a:extLst>
          </p:cNvPr>
          <p:cNvPicPr>
            <a:picLocks noChangeAspect="1"/>
          </p:cNvPicPr>
          <p:nvPr/>
        </p:nvPicPr>
        <p:blipFill>
          <a:blip r:embed="rId5"/>
          <a:stretch>
            <a:fillRect/>
          </a:stretch>
        </p:blipFill>
        <p:spPr>
          <a:xfrm>
            <a:off x="8376151" y="4261105"/>
            <a:ext cx="1581367" cy="1499616"/>
          </a:xfrm>
          <a:prstGeom prst="rect">
            <a:avLst/>
          </a:prstGeom>
        </p:spPr>
      </p:pic>
      <p:pic>
        <p:nvPicPr>
          <p:cNvPr id="33" name="Picture 32" descr="A black text with arrows&#10;&#10;Description automatically generated">
            <a:extLst>
              <a:ext uri="{FF2B5EF4-FFF2-40B4-BE49-F238E27FC236}">
                <a16:creationId xmlns:a16="http://schemas.microsoft.com/office/drawing/2014/main" id="{585A678A-A948-0EE5-D88F-620554485ABA}"/>
              </a:ext>
            </a:extLst>
          </p:cNvPr>
          <p:cNvPicPr>
            <a:picLocks noChangeAspect="1"/>
          </p:cNvPicPr>
          <p:nvPr/>
        </p:nvPicPr>
        <p:blipFill>
          <a:blip r:embed="rId6"/>
          <a:stretch>
            <a:fillRect/>
          </a:stretch>
        </p:blipFill>
        <p:spPr>
          <a:xfrm>
            <a:off x="10316862" y="4261105"/>
            <a:ext cx="1581367" cy="1499616"/>
          </a:xfrm>
          <a:prstGeom prst="rect">
            <a:avLst/>
          </a:prstGeom>
        </p:spPr>
      </p:pic>
    </p:spTree>
    <p:extLst>
      <p:ext uri="{BB962C8B-B14F-4D97-AF65-F5344CB8AC3E}">
        <p14:creationId xmlns:p14="http://schemas.microsoft.com/office/powerpoint/2010/main" val="118322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Plan </a:t>
            </a:r>
            <a:r>
              <a:rPr lang="es-MX" noProof="0" dirty="0" err="1"/>
              <a:t>for</a:t>
            </a:r>
            <a:r>
              <a:rPr lang="es-MX" noProof="0" dirty="0"/>
              <a:t> 2</a:t>
            </a:r>
            <a:r>
              <a:rPr lang="es-MX" baseline="30000" noProof="0" dirty="0"/>
              <a:t>nd</a:t>
            </a:r>
            <a:r>
              <a:rPr lang="es-MX" noProof="0" dirty="0"/>
              <a:t> and 3</a:t>
            </a:r>
            <a:r>
              <a:rPr lang="es-MX" baseline="30000" noProof="0" dirty="0"/>
              <a:t>rd</a:t>
            </a:r>
            <a:r>
              <a:rPr lang="es-MX" noProof="0" dirty="0"/>
              <a:t> </a:t>
            </a:r>
            <a:r>
              <a:rPr lang="es-MX" noProof="0" dirty="0" err="1"/>
              <a:t>years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37</a:t>
            </a:fld>
            <a:endParaRPr lang="en-US" dirty="0"/>
          </a:p>
        </p:txBody>
      </p:sp>
    </p:spTree>
    <p:extLst>
      <p:ext uri="{BB962C8B-B14F-4D97-AF65-F5344CB8AC3E}">
        <p14:creationId xmlns:p14="http://schemas.microsoft.com/office/powerpoint/2010/main" val="1700433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a:t>Plan </a:t>
            </a:r>
            <a:r>
              <a:rPr lang="es-MX" noProof="0" dirty="0" err="1"/>
              <a:t>for</a:t>
            </a:r>
            <a:r>
              <a:rPr lang="es-MX" noProof="0" dirty="0"/>
              <a:t> 2</a:t>
            </a:r>
            <a:r>
              <a:rPr lang="es-MX" baseline="30000" noProof="0" dirty="0"/>
              <a:t>nd</a:t>
            </a:r>
            <a:r>
              <a:rPr lang="es-MX" noProof="0" dirty="0"/>
              <a:t> and 3</a:t>
            </a:r>
            <a:r>
              <a:rPr lang="es-MX" baseline="30000" noProof="0" dirty="0"/>
              <a:t>rd</a:t>
            </a:r>
            <a:r>
              <a:rPr lang="es-MX" noProof="0" dirty="0"/>
              <a:t> </a:t>
            </a:r>
            <a:r>
              <a:rPr lang="es-MX" noProof="0" dirty="0" err="1"/>
              <a:t>years</a:t>
            </a:r>
            <a:endParaRPr lang="es-MX" noProof="0" dirty="0"/>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a:xfrm>
            <a:off x="407987" y="1592264"/>
            <a:ext cx="5442857" cy="4608512"/>
          </a:xfrm>
        </p:spPr>
        <p:txBody>
          <a:bodyPr/>
          <a:lstStyle/>
          <a:p>
            <a:pPr marL="342900" indent="-342900">
              <a:buFont typeface="Arial" panose="020B0604020202020204" pitchFamily="34" charset="0"/>
              <a:buChar char="•"/>
            </a:pPr>
            <a:r>
              <a:rPr lang="es-MX" noProof="0" dirty="0"/>
              <a:t>2</a:t>
            </a:r>
            <a:r>
              <a:rPr lang="es-MX" baseline="30000" noProof="0" dirty="0"/>
              <a:t>nd</a:t>
            </a:r>
            <a:r>
              <a:rPr lang="es-MX" noProof="0" dirty="0"/>
              <a:t> </a:t>
            </a:r>
            <a:r>
              <a:rPr lang="es-MX" noProof="0" dirty="0" err="1"/>
              <a:t>Year</a:t>
            </a:r>
            <a:endParaRPr lang="es-MX" noProof="0" dirty="0"/>
          </a:p>
          <a:p>
            <a:pPr marL="666750" lvl="1" indent="-342900">
              <a:buFont typeface="Arial" panose="020B0604020202020204" pitchFamily="34" charset="0"/>
              <a:buChar char="•"/>
            </a:pPr>
            <a:r>
              <a:rPr lang="es-MX" noProof="0" dirty="0" err="1"/>
              <a:t>Start</a:t>
            </a:r>
            <a:r>
              <a:rPr lang="es-MX" noProof="0" dirty="0"/>
              <a:t> </a:t>
            </a:r>
            <a:r>
              <a:rPr lang="es-MX" noProof="0" dirty="0" err="1"/>
              <a:t>using</a:t>
            </a:r>
            <a:r>
              <a:rPr lang="es-MX" noProof="0" dirty="0"/>
              <a:t> UVM </a:t>
            </a:r>
            <a:r>
              <a:rPr lang="es-MX" noProof="0" dirty="0" err="1"/>
              <a:t>expertise</a:t>
            </a:r>
            <a:r>
              <a:rPr lang="es-MX" noProof="0" dirty="0"/>
              <a:t> in real ASIC - IGNITE chip</a:t>
            </a:r>
          </a:p>
          <a:p>
            <a:pPr marL="990900" lvl="2" indent="-342900"/>
            <a:r>
              <a:rPr lang="es-MX" noProof="0" dirty="0" err="1"/>
              <a:t>UVCs</a:t>
            </a:r>
            <a:r>
              <a:rPr lang="es-MX" noProof="0" dirty="0"/>
              <a:t> </a:t>
            </a:r>
            <a:r>
              <a:rPr lang="es-MX" noProof="0" dirty="0" err="1"/>
              <a:t>connection</a:t>
            </a:r>
            <a:endParaRPr lang="es-MX" noProof="0" dirty="0"/>
          </a:p>
          <a:p>
            <a:pPr marL="990900" lvl="2" indent="-342900"/>
            <a:r>
              <a:rPr lang="es-MX" noProof="0" dirty="0" err="1"/>
              <a:t>Create</a:t>
            </a:r>
            <a:r>
              <a:rPr lang="es-MX" noProof="0" dirty="0"/>
              <a:t> </a:t>
            </a:r>
            <a:r>
              <a:rPr lang="es-MX" noProof="0" dirty="0" err="1"/>
              <a:t>basic</a:t>
            </a:r>
            <a:r>
              <a:rPr lang="es-MX" noProof="0" dirty="0"/>
              <a:t> </a:t>
            </a:r>
            <a:r>
              <a:rPr lang="es-MX" noProof="0" dirty="0" err="1"/>
              <a:t>coverage</a:t>
            </a:r>
            <a:endParaRPr lang="es-MX" noProof="0" dirty="0"/>
          </a:p>
          <a:p>
            <a:pPr marL="990900" lvl="2" indent="-342900"/>
            <a:r>
              <a:rPr lang="es-MX" noProof="0" dirty="0" err="1"/>
              <a:t>Directed</a:t>
            </a:r>
            <a:r>
              <a:rPr lang="es-MX" noProof="0" dirty="0"/>
              <a:t> </a:t>
            </a:r>
            <a:r>
              <a:rPr lang="es-MX" noProof="0" dirty="0" err="1"/>
              <a:t>tests</a:t>
            </a:r>
            <a:endParaRPr lang="es-MX" noProof="0" dirty="0"/>
          </a:p>
          <a:p>
            <a:pPr marL="666750" lvl="1" indent="-342900">
              <a:buFont typeface="Arial" panose="020B0604020202020204" pitchFamily="34" charset="0"/>
              <a:buChar char="•"/>
            </a:pPr>
            <a:r>
              <a:rPr lang="es-MX" noProof="0" dirty="0" err="1"/>
              <a:t>Create</a:t>
            </a:r>
            <a:r>
              <a:rPr lang="es-MX" noProof="0" dirty="0"/>
              <a:t> new </a:t>
            </a:r>
            <a:r>
              <a:rPr lang="es-MX" noProof="0" dirty="0" err="1"/>
              <a:t>UVCs</a:t>
            </a:r>
            <a:r>
              <a:rPr lang="es-MX" noProof="0" dirty="0"/>
              <a:t> </a:t>
            </a:r>
            <a:r>
              <a:rPr lang="es-MX" noProof="0" dirty="0" err="1"/>
              <a:t>specific</a:t>
            </a:r>
            <a:r>
              <a:rPr lang="es-MX" noProof="0" dirty="0"/>
              <a:t> </a:t>
            </a:r>
            <a:r>
              <a:rPr lang="es-MX" noProof="0" dirty="0" err="1"/>
              <a:t>for</a:t>
            </a:r>
            <a:r>
              <a:rPr lang="es-MX" noProof="0" dirty="0"/>
              <a:t> </a:t>
            </a:r>
            <a:r>
              <a:rPr lang="es-MX" noProof="0" dirty="0" err="1"/>
              <a:t>the</a:t>
            </a:r>
            <a:r>
              <a:rPr lang="es-MX" noProof="0" dirty="0"/>
              <a:t> chip</a:t>
            </a:r>
          </a:p>
          <a:p>
            <a:pPr marL="666750" lvl="1" indent="-342900">
              <a:buFont typeface="Arial" panose="020B0604020202020204" pitchFamily="34" charset="0"/>
              <a:buChar char="•"/>
            </a:pPr>
            <a:r>
              <a:rPr lang="es-MX" noProof="0" dirty="0" err="1"/>
              <a:t>Create</a:t>
            </a:r>
            <a:r>
              <a:rPr lang="es-MX" noProof="0" dirty="0"/>
              <a:t> </a:t>
            </a:r>
            <a:r>
              <a:rPr lang="es-MX" noProof="0" dirty="0" err="1"/>
              <a:t>SystemC</a:t>
            </a:r>
            <a:r>
              <a:rPr lang="es-MX" noProof="0" dirty="0"/>
              <a:t> </a:t>
            </a:r>
            <a:r>
              <a:rPr lang="es-MX" noProof="0" dirty="0" err="1"/>
              <a:t>model</a:t>
            </a:r>
            <a:r>
              <a:rPr lang="es-MX" noProof="0" dirty="0"/>
              <a:t> </a:t>
            </a:r>
            <a:r>
              <a:rPr lang="es-MX" noProof="0" dirty="0" err="1"/>
              <a:t>studies</a:t>
            </a:r>
            <a:endParaRPr lang="es-MX" noProof="0" dirty="0"/>
          </a:p>
          <a:p>
            <a:pPr marL="990900" lvl="2" indent="-342900"/>
            <a:r>
              <a:rPr lang="es-MX" noProof="0" dirty="0"/>
              <a:t>FIFO </a:t>
            </a:r>
            <a:r>
              <a:rPr lang="es-MX" noProof="0" dirty="0" err="1"/>
              <a:t>connections</a:t>
            </a:r>
            <a:endParaRPr lang="es-MX" noProof="0" dirty="0"/>
          </a:p>
          <a:p>
            <a:pPr marL="990900" lvl="2" indent="-342900"/>
            <a:r>
              <a:rPr lang="es-MX" noProof="0" dirty="0" err="1"/>
              <a:t>Datapath</a:t>
            </a:r>
            <a:r>
              <a:rPr lang="es-MX" noProof="0" dirty="0"/>
              <a:t> </a:t>
            </a:r>
            <a:r>
              <a:rPr lang="es-MX" noProof="0" dirty="0" err="1"/>
              <a:t>possibilities</a:t>
            </a:r>
            <a:endParaRPr lang="es-MX" noProof="0" dirty="0"/>
          </a:p>
          <a:p>
            <a:pPr marL="990900" lvl="2" indent="-342900"/>
            <a:r>
              <a:rPr lang="es-MX" noProof="0" dirty="0" err="1"/>
              <a:t>Based</a:t>
            </a:r>
            <a:r>
              <a:rPr lang="es-MX" noProof="0" dirty="0"/>
              <a:t> </a:t>
            </a:r>
            <a:r>
              <a:rPr lang="es-MX" noProof="0" dirty="0" err="1"/>
              <a:t>on</a:t>
            </a:r>
            <a:r>
              <a:rPr lang="es-MX" noProof="0" dirty="0"/>
              <a:t> CERN </a:t>
            </a:r>
            <a:r>
              <a:rPr lang="es-MX" noProof="0" dirty="0" err="1"/>
              <a:t>PixESL</a:t>
            </a:r>
            <a:r>
              <a:rPr lang="es-MX" noProof="0" dirty="0"/>
              <a:t> </a:t>
            </a:r>
            <a:r>
              <a:rPr lang="es-MX" noProof="0" dirty="0" err="1"/>
              <a:t>framework</a:t>
            </a:r>
            <a:endParaRPr lang="es-MX" noProof="0" dirty="0"/>
          </a:p>
          <a:p>
            <a:pPr marL="666750" lvl="1" indent="-342900">
              <a:buFont typeface="Arial" panose="020B0604020202020204" pitchFamily="34" charset="0"/>
              <a:buChar char="•"/>
            </a:pPr>
            <a:endParaRPr lang="es-MX" noProof="0" dirty="0"/>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38</a:t>
            </a:fld>
            <a:endParaRPr lang="en-US" dirty="0"/>
          </a:p>
        </p:txBody>
      </p:sp>
      <p:sp>
        <p:nvSpPr>
          <p:cNvPr id="9" name="Content Placeholder 2">
            <a:extLst>
              <a:ext uri="{FF2B5EF4-FFF2-40B4-BE49-F238E27FC236}">
                <a16:creationId xmlns:a16="http://schemas.microsoft.com/office/drawing/2014/main" id="{AEF9C3CA-785F-DBE4-F53D-48DF140A133B}"/>
              </a:ext>
            </a:extLst>
          </p:cNvPr>
          <p:cNvSpPr txBox="1">
            <a:spLocks/>
          </p:cNvSpPr>
          <p:nvPr/>
        </p:nvSpPr>
        <p:spPr>
          <a:xfrm>
            <a:off x="5514942" y="1501379"/>
            <a:ext cx="6114111" cy="460851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spcAft>
                <a:spcPts val="0"/>
              </a:spcAft>
              <a:buFont typeface="Arial"/>
              <a:buNone/>
              <a:tabLst/>
              <a:defRPr sz="2100" b="1" kern="1200">
                <a:solidFill>
                  <a:schemeClr val="tx2">
                    <a:lumMod val="50000"/>
                  </a:schemeClr>
                </a:solidFill>
                <a:latin typeface="+mn-lt"/>
                <a:ea typeface="+mn-ea"/>
                <a:cs typeface="+mn-cs"/>
              </a:defRPr>
            </a:lvl1pPr>
            <a:lvl2pPr marL="323850" indent="-324000" algn="l" defTabSz="914400" rtl="0" eaLnBrk="1" latinLnBrk="0" hangingPunct="1">
              <a:lnSpc>
                <a:spcPct val="100000"/>
              </a:lnSpc>
              <a:spcBef>
                <a:spcPts val="500"/>
              </a:spcBef>
              <a:spcAft>
                <a:spcPts val="300"/>
              </a:spcAft>
              <a:buFont typeface="Arial" charset="0"/>
              <a:buChar char="•"/>
              <a:tabLst/>
              <a:defRPr sz="1800" kern="1200">
                <a:solidFill>
                  <a:schemeClr val="tx2">
                    <a:lumMod val="50000"/>
                  </a:schemeClr>
                </a:solidFill>
                <a:latin typeface="+mn-lt"/>
                <a:ea typeface="+mn-ea"/>
                <a:cs typeface="+mn-cs"/>
              </a:defRPr>
            </a:lvl2pPr>
            <a:lvl3pPr marL="648000" indent="-324000" algn="l" defTabSz="914400" rtl="0" eaLnBrk="1" latinLnBrk="0" hangingPunct="1">
              <a:lnSpc>
                <a:spcPct val="100000"/>
              </a:lnSpc>
              <a:spcBef>
                <a:spcPts val="500"/>
              </a:spcBef>
              <a:spcAft>
                <a:spcPts val="300"/>
              </a:spcAft>
              <a:buFont typeface="Arial" panose="020B0604020202020204" pitchFamily="34" charset="0"/>
              <a:buChar char="•"/>
              <a:tabLst/>
              <a:defRPr sz="1700" kern="1200">
                <a:solidFill>
                  <a:schemeClr val="tx2">
                    <a:lumMod val="50000"/>
                  </a:schemeClr>
                </a:solidFill>
                <a:latin typeface="+mn-lt"/>
                <a:ea typeface="+mn-ea"/>
                <a:cs typeface="+mn-cs"/>
              </a:defRPr>
            </a:lvl3pPr>
            <a:lvl4pPr marL="972000" indent="-324000" algn="l" defTabSz="914400" rtl="0" eaLnBrk="1" latinLnBrk="0" hangingPunct="1">
              <a:lnSpc>
                <a:spcPct val="100000"/>
              </a:lnSpc>
              <a:spcBef>
                <a:spcPts val="500"/>
              </a:spcBef>
              <a:spcAft>
                <a:spcPts val="300"/>
              </a:spcAft>
              <a:buFont typeface="Arial" panose="020B0604020202020204" pitchFamily="34" charset="0"/>
              <a:buChar char="•"/>
              <a:tabLst/>
              <a:defRPr sz="1600" kern="1200">
                <a:solidFill>
                  <a:schemeClr val="tx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6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3</a:t>
            </a:r>
            <a:r>
              <a:rPr lang="en-US" baseline="30000" dirty="0"/>
              <a:t>rd</a:t>
            </a:r>
            <a:r>
              <a:rPr lang="en-US" dirty="0"/>
              <a:t> Year</a:t>
            </a:r>
          </a:p>
          <a:p>
            <a:pPr marL="666750" lvl="1" indent="-342900">
              <a:buFont typeface="Arial" panose="020B0604020202020204" pitchFamily="34" charset="0"/>
              <a:buChar char="•"/>
            </a:pPr>
            <a:r>
              <a:rPr lang="en-US" dirty="0"/>
              <a:t>Continue working in the development of the verification framework</a:t>
            </a:r>
          </a:p>
          <a:p>
            <a:pPr marL="666750" lvl="1" indent="-342900">
              <a:buFont typeface="Arial" panose="020B0604020202020204" pitchFamily="34" charset="0"/>
              <a:buChar char="•"/>
            </a:pPr>
            <a:r>
              <a:rPr lang="en-US" dirty="0"/>
              <a:t>Writing the thesis</a:t>
            </a:r>
          </a:p>
          <a:p>
            <a:pPr marL="666750" lvl="1" indent="-342900">
              <a:buFont typeface="Arial" panose="020B0604020202020204" pitchFamily="34" charset="0"/>
              <a:buChar char="•"/>
            </a:pPr>
            <a:r>
              <a:rPr lang="en-US" dirty="0"/>
              <a:t>Put information about IGNITE some pictures and description, specify technology of 28nm</a:t>
            </a:r>
          </a:p>
          <a:p>
            <a:pPr marL="66675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822265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a:t>IGNITE64 ASIC</a:t>
            </a:r>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a:xfrm>
            <a:off x="407988" y="1592264"/>
            <a:ext cx="5849938" cy="4608512"/>
          </a:xfrm>
        </p:spPr>
        <p:txBody>
          <a:bodyPr/>
          <a:lstStyle/>
          <a:p>
            <a:pPr marL="342900" indent="-342900">
              <a:buFont typeface="Arial" panose="020B0604020202020204" pitchFamily="34" charset="0"/>
              <a:buChar char="•"/>
            </a:pPr>
            <a:r>
              <a:rPr lang="es-MX" noProof="0" dirty="0" err="1"/>
              <a:t>The</a:t>
            </a:r>
            <a:r>
              <a:rPr lang="es-MX" noProof="0" dirty="0"/>
              <a:t> IGNITE </a:t>
            </a:r>
            <a:r>
              <a:rPr lang="es-MX" noProof="0" dirty="0" err="1"/>
              <a:t>project</a:t>
            </a:r>
            <a:r>
              <a:rPr lang="es-MX" noProof="0" dirty="0"/>
              <a:t> </a:t>
            </a:r>
            <a:r>
              <a:rPr lang="es-MX" noProof="0" dirty="0" err="1"/>
              <a:t>aims</a:t>
            </a:r>
            <a:r>
              <a:rPr lang="es-MX" noProof="0" dirty="0"/>
              <a:t> at </a:t>
            </a:r>
            <a:r>
              <a:rPr lang="es-MX" noProof="0" dirty="0" err="1"/>
              <a:t>developing</a:t>
            </a:r>
            <a:r>
              <a:rPr lang="es-MX" noProof="0" dirty="0"/>
              <a:t> </a:t>
            </a:r>
            <a:r>
              <a:rPr lang="es-MX" noProof="0" dirty="0" err="1"/>
              <a:t>read-out</a:t>
            </a:r>
            <a:r>
              <a:rPr lang="es-MX" noProof="0" dirty="0"/>
              <a:t> and </a:t>
            </a:r>
            <a:r>
              <a:rPr lang="es-MX" noProof="0" dirty="0" err="1"/>
              <a:t>processing</a:t>
            </a:r>
            <a:r>
              <a:rPr lang="es-MX" noProof="0" dirty="0"/>
              <a:t> </a:t>
            </a:r>
            <a:r>
              <a:rPr lang="es-MX" noProof="0" dirty="0" err="1"/>
              <a:t>solutions</a:t>
            </a:r>
            <a:r>
              <a:rPr lang="es-MX" noProof="0" dirty="0"/>
              <a:t> </a:t>
            </a:r>
            <a:r>
              <a:rPr lang="es-MX" noProof="0" dirty="0" err="1"/>
              <a:t>for</a:t>
            </a:r>
            <a:r>
              <a:rPr lang="es-MX" noProof="0" dirty="0"/>
              <a:t> </a:t>
            </a:r>
            <a:r>
              <a:rPr lang="es-MX" noProof="0" dirty="0" err="1"/>
              <a:t>high</a:t>
            </a:r>
            <a:r>
              <a:rPr lang="es-MX" noProof="0" dirty="0"/>
              <a:t> </a:t>
            </a:r>
            <a:r>
              <a:rPr lang="es-MX" noProof="0" dirty="0" err="1"/>
              <a:t>intensity</a:t>
            </a:r>
            <a:r>
              <a:rPr lang="es-MX" noProof="0" dirty="0"/>
              <a:t> 4D-tracking</a:t>
            </a:r>
          </a:p>
          <a:p>
            <a:pPr marL="666750" lvl="1" indent="-342900">
              <a:buFont typeface="Arial" panose="020B0604020202020204" pitchFamily="34" charset="0"/>
              <a:buChar char="•"/>
            </a:pPr>
            <a:r>
              <a:rPr lang="es-MX" noProof="0" dirty="0" err="1"/>
              <a:t>Concurrent</a:t>
            </a:r>
            <a:r>
              <a:rPr lang="es-MX" noProof="0" dirty="0"/>
              <a:t> </a:t>
            </a:r>
            <a:r>
              <a:rPr lang="es-MX" noProof="0" dirty="0" err="1"/>
              <a:t>high</a:t>
            </a:r>
            <a:r>
              <a:rPr lang="es-MX" noProof="0" dirty="0"/>
              <a:t> time </a:t>
            </a:r>
            <a:r>
              <a:rPr lang="es-MX" noProof="0" dirty="0" err="1"/>
              <a:t>less</a:t>
            </a:r>
            <a:r>
              <a:rPr lang="es-MX" noProof="0" dirty="0"/>
              <a:t> </a:t>
            </a:r>
            <a:r>
              <a:rPr lang="es-MX" noProof="0" dirty="0" err="1"/>
              <a:t>than</a:t>
            </a:r>
            <a:r>
              <a:rPr lang="es-MX" noProof="0" dirty="0"/>
              <a:t> 50 </a:t>
            </a:r>
            <a:r>
              <a:rPr lang="es-MX" noProof="0" dirty="0" err="1"/>
              <a:t>ps</a:t>
            </a:r>
            <a:r>
              <a:rPr lang="es-MX" noProof="0" dirty="0"/>
              <a:t> and </a:t>
            </a:r>
            <a:r>
              <a:rPr lang="es-MX" noProof="0" dirty="0" err="1"/>
              <a:t>space</a:t>
            </a:r>
            <a:r>
              <a:rPr lang="es-MX" noProof="0" dirty="0"/>
              <a:t> </a:t>
            </a:r>
            <a:r>
              <a:rPr lang="es-MX" noProof="0" dirty="0" err="1"/>
              <a:t>resolution</a:t>
            </a:r>
            <a:r>
              <a:rPr lang="es-MX" noProof="0" dirty="0"/>
              <a:t> </a:t>
            </a:r>
            <a:r>
              <a:rPr lang="es-MX" noProof="0" dirty="0" err="1"/>
              <a:t>of</a:t>
            </a:r>
            <a:r>
              <a:rPr lang="es-MX" noProof="0" dirty="0"/>
              <a:t> 10 </a:t>
            </a:r>
            <a:r>
              <a:rPr lang="es-MX" noProof="0" dirty="0" err="1"/>
              <a:t>μm</a:t>
            </a:r>
            <a:endParaRPr lang="es-MX" noProof="0" dirty="0"/>
          </a:p>
          <a:p>
            <a:pPr marL="666750" lvl="1" indent="-342900">
              <a:buFont typeface="Arial" panose="020B0604020202020204" pitchFamily="34" charset="0"/>
              <a:buChar char="•"/>
            </a:pPr>
            <a:r>
              <a:rPr lang="es-MX" noProof="0" dirty="0" err="1"/>
              <a:t>Power</a:t>
            </a:r>
            <a:r>
              <a:rPr lang="es-MX" noProof="0" dirty="0"/>
              <a:t> </a:t>
            </a:r>
            <a:r>
              <a:rPr lang="es-MX" noProof="0" dirty="0" err="1"/>
              <a:t>density</a:t>
            </a:r>
            <a:r>
              <a:rPr lang="es-MX" noProof="0" dirty="0"/>
              <a:t> as </a:t>
            </a:r>
            <a:r>
              <a:rPr lang="es-MX" noProof="0" dirty="0" err="1"/>
              <a:t>low</a:t>
            </a:r>
            <a:r>
              <a:rPr lang="es-MX" noProof="0" dirty="0"/>
              <a:t> as </a:t>
            </a:r>
            <a:r>
              <a:rPr lang="es-MX" noProof="0" dirty="0" err="1"/>
              <a:t>possible</a:t>
            </a:r>
            <a:r>
              <a:rPr lang="es-MX" noProof="0" dirty="0"/>
              <a:t> </a:t>
            </a:r>
            <a:r>
              <a:rPr lang="es-MX" noProof="0" dirty="0" err="1"/>
              <a:t>around</a:t>
            </a:r>
            <a:r>
              <a:rPr lang="es-MX" noProof="0" dirty="0"/>
              <a:t> 1 W cm</a:t>
            </a:r>
            <a:r>
              <a:rPr lang="es-MX" baseline="30000" noProof="0" dirty="0"/>
              <a:t>-2</a:t>
            </a:r>
          </a:p>
          <a:p>
            <a:pPr marL="666750" lvl="1" indent="-342900">
              <a:buFont typeface="Arial" panose="020B0604020202020204" pitchFamily="34" charset="0"/>
              <a:buChar char="•"/>
            </a:pPr>
            <a:r>
              <a:rPr lang="es-MX" noProof="0" dirty="0" err="1"/>
              <a:t>Operate</a:t>
            </a:r>
            <a:r>
              <a:rPr lang="es-MX" noProof="0" dirty="0"/>
              <a:t> at </a:t>
            </a:r>
            <a:r>
              <a:rPr lang="es-MX" noProof="0" dirty="0" err="1"/>
              <a:t>large</a:t>
            </a:r>
            <a:r>
              <a:rPr lang="es-MX" noProof="0" dirty="0"/>
              <a:t> </a:t>
            </a:r>
            <a:r>
              <a:rPr lang="es-MX" noProof="0" dirty="0" err="1"/>
              <a:t>fluences</a:t>
            </a:r>
            <a:r>
              <a:rPr lang="es-MX" noProof="0" dirty="0"/>
              <a:t> (&gt; 1x 10</a:t>
            </a:r>
            <a:r>
              <a:rPr lang="es-MX" baseline="30000" noProof="0" dirty="0"/>
              <a:t>16</a:t>
            </a:r>
            <a:r>
              <a:rPr lang="es-MX" noProof="0" dirty="0"/>
              <a:t> 1 </a:t>
            </a:r>
            <a:r>
              <a:rPr lang="es-MX" noProof="0" dirty="0" err="1"/>
              <a:t>MeV</a:t>
            </a:r>
            <a:r>
              <a:rPr lang="es-MX" noProof="0" dirty="0"/>
              <a:t> </a:t>
            </a:r>
            <a:r>
              <a:rPr lang="es-MX" noProof="0" dirty="0" err="1"/>
              <a:t>neutron</a:t>
            </a:r>
            <a:r>
              <a:rPr lang="es-MX" noProof="0" dirty="0"/>
              <a:t> per cm</a:t>
            </a:r>
            <a:r>
              <a:rPr lang="es-MX" baseline="30000" noProof="0" dirty="0"/>
              <a:t>2</a:t>
            </a:r>
            <a:r>
              <a:rPr lang="es-MX" noProof="0" dirty="0"/>
              <a:t>)</a:t>
            </a:r>
          </a:p>
          <a:p>
            <a:pPr marL="666750" lvl="1" indent="-342900">
              <a:buFont typeface="Arial" panose="020B0604020202020204" pitchFamily="34" charset="0"/>
              <a:buChar char="•"/>
            </a:pPr>
            <a:r>
              <a:rPr lang="es-MX" noProof="0" dirty="0"/>
              <a:t>High total </a:t>
            </a:r>
            <a:r>
              <a:rPr lang="es-MX" noProof="0" dirty="0" err="1"/>
              <a:t>ionizing</a:t>
            </a:r>
            <a:r>
              <a:rPr lang="es-MX" noProof="0" dirty="0"/>
              <a:t> </a:t>
            </a:r>
            <a:r>
              <a:rPr lang="es-MX" noProof="0" dirty="0" err="1"/>
              <a:t>dose</a:t>
            </a:r>
            <a:r>
              <a:rPr lang="es-MX" noProof="0" dirty="0"/>
              <a:t> (TID &gt; 1 </a:t>
            </a:r>
            <a:r>
              <a:rPr lang="es-MX" noProof="0" dirty="0" err="1"/>
              <a:t>Grad</a:t>
            </a:r>
            <a:r>
              <a:rPr lang="es-MX" noProof="0" dirty="0"/>
              <a:t>)</a:t>
            </a:r>
          </a:p>
          <a:p>
            <a:pPr marL="666750" lvl="1" indent="-342900">
              <a:buFont typeface="Arial" panose="020B0604020202020204" pitchFamily="34" charset="0"/>
              <a:buChar char="•"/>
            </a:pPr>
            <a:r>
              <a:rPr lang="es-MX" noProof="0" dirty="0"/>
              <a:t>28 nm CMOS </a:t>
            </a:r>
            <a:r>
              <a:rPr lang="es-MX" noProof="0" dirty="0" err="1"/>
              <a:t>technology</a:t>
            </a:r>
            <a:endParaRPr lang="es-MX" noProof="0" dirty="0"/>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39</a:t>
            </a:fld>
            <a:endParaRPr lang="en-US" dirty="0"/>
          </a:p>
        </p:txBody>
      </p:sp>
      <p:pic>
        <p:nvPicPr>
          <p:cNvPr id="8" name="Picture 7">
            <a:extLst>
              <a:ext uri="{FF2B5EF4-FFF2-40B4-BE49-F238E27FC236}">
                <a16:creationId xmlns:a16="http://schemas.microsoft.com/office/drawing/2014/main" id="{1F0BD4D6-6C0D-2E8A-8857-A44F0B586E3B}"/>
              </a:ext>
            </a:extLst>
          </p:cNvPr>
          <p:cNvPicPr>
            <a:picLocks noChangeAspect="1"/>
          </p:cNvPicPr>
          <p:nvPr/>
        </p:nvPicPr>
        <p:blipFill>
          <a:blip r:embed="rId2"/>
          <a:stretch>
            <a:fillRect/>
          </a:stretch>
        </p:blipFill>
        <p:spPr>
          <a:xfrm>
            <a:off x="6714878" y="682906"/>
            <a:ext cx="5069134" cy="5167088"/>
          </a:xfrm>
          <a:prstGeom prst="rect">
            <a:avLst/>
          </a:prstGeom>
        </p:spPr>
      </p:pic>
    </p:spTree>
    <p:extLst>
      <p:ext uri="{BB962C8B-B14F-4D97-AF65-F5344CB8AC3E}">
        <p14:creationId xmlns:p14="http://schemas.microsoft.com/office/powerpoint/2010/main" val="4934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pPr algn="just"/>
            <a:r>
              <a:rPr lang="es-ES" noProof="0" dirty="0" err="1"/>
              <a:t>Lorem</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Sistemas de adquisición de datos (DAQ)</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4</a:t>
            </a:fld>
            <a:endParaRPr lang="en-US" dirty="0"/>
          </a:p>
        </p:txBody>
      </p:sp>
    </p:spTree>
    <p:extLst>
      <p:ext uri="{BB962C8B-B14F-4D97-AF65-F5344CB8AC3E}">
        <p14:creationId xmlns:p14="http://schemas.microsoft.com/office/powerpoint/2010/main" val="3292040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36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err="1"/>
              <a:t>Verification</a:t>
            </a:r>
            <a:r>
              <a:rPr lang="es-MX" noProof="0" dirty="0"/>
              <a:t>: a </a:t>
            </a:r>
            <a:r>
              <a:rPr lang="es-MX" noProof="0" dirty="0" err="1"/>
              <a:t>bottleneck</a:t>
            </a:r>
            <a:endParaRPr lang="es-MX" noProof="0" dirty="0"/>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p:txBody>
          <a:bodyPr/>
          <a:lstStyle/>
          <a:p>
            <a:pPr marL="342900" indent="-342900">
              <a:buFont typeface="Arial" panose="020B0604020202020204" pitchFamily="34" charset="0"/>
              <a:buChar char="•"/>
            </a:pPr>
            <a:r>
              <a:rPr lang="es-MX" noProof="0" dirty="0"/>
              <a:t>ASIC </a:t>
            </a:r>
            <a:r>
              <a:rPr lang="es-MX" noProof="0" dirty="0" err="1"/>
              <a:t>verification</a:t>
            </a:r>
            <a:r>
              <a:rPr lang="es-MX" noProof="0" dirty="0"/>
              <a:t> </a:t>
            </a:r>
            <a:r>
              <a:rPr lang="es-MX" noProof="0" dirty="0" err="1"/>
              <a:t>is</a:t>
            </a:r>
            <a:r>
              <a:rPr lang="es-MX" noProof="0" dirty="0"/>
              <a:t> more </a:t>
            </a:r>
            <a:r>
              <a:rPr lang="es-MX" noProof="0" dirty="0" err="1"/>
              <a:t>complex</a:t>
            </a:r>
            <a:r>
              <a:rPr lang="es-MX" noProof="0" dirty="0"/>
              <a:t> and time </a:t>
            </a:r>
            <a:r>
              <a:rPr lang="es-MX" noProof="0" dirty="0" err="1"/>
              <a:t>consuming</a:t>
            </a:r>
            <a:r>
              <a:rPr lang="es-MX" noProof="0" dirty="0"/>
              <a:t> </a:t>
            </a:r>
            <a:r>
              <a:rPr lang="es-MX" noProof="0" dirty="0" err="1"/>
              <a:t>than</a:t>
            </a:r>
            <a:r>
              <a:rPr lang="es-MX" noProof="0" dirty="0"/>
              <a:t> </a:t>
            </a:r>
            <a:r>
              <a:rPr lang="es-MX" noProof="0" dirty="0" err="1"/>
              <a:t>design</a:t>
            </a:r>
            <a:endParaRPr lang="es-MX" noProof="0" dirty="0"/>
          </a:p>
          <a:p>
            <a:pPr marL="342900" indent="-342900">
              <a:buFont typeface="Arial" panose="020B0604020202020204" pitchFamily="34" charset="0"/>
              <a:buChar char="•"/>
            </a:pPr>
            <a:r>
              <a:rPr lang="es-MX" noProof="0" dirty="0" err="1"/>
              <a:t>Verification</a:t>
            </a:r>
            <a:r>
              <a:rPr lang="es-MX" noProof="0" dirty="0"/>
              <a:t> </a:t>
            </a:r>
            <a:r>
              <a:rPr lang="es-MX" noProof="0" dirty="0" err="1"/>
              <a:t>is</a:t>
            </a:r>
            <a:r>
              <a:rPr lang="es-MX" noProof="0" dirty="0"/>
              <a:t> </a:t>
            </a:r>
            <a:r>
              <a:rPr lang="es-MX" noProof="0" dirty="0" err="1"/>
              <a:t>resource</a:t>
            </a:r>
            <a:r>
              <a:rPr lang="es-MX" noProof="0" dirty="0"/>
              <a:t> intensive</a:t>
            </a:r>
          </a:p>
          <a:p>
            <a:pPr marL="342900" indent="-342900">
              <a:buFont typeface="Arial" panose="020B0604020202020204" pitchFamily="34" charset="0"/>
              <a:buChar char="•"/>
            </a:pPr>
            <a:r>
              <a:rPr lang="es-MX" noProof="0" dirty="0"/>
              <a:t>New </a:t>
            </a:r>
            <a:r>
              <a:rPr lang="es-MX" noProof="0" dirty="0" err="1"/>
              <a:t>skill</a:t>
            </a:r>
            <a:r>
              <a:rPr lang="es-MX" noProof="0" dirty="0"/>
              <a:t> in HEP </a:t>
            </a:r>
            <a:r>
              <a:rPr lang="es-MX" noProof="0" dirty="0" err="1"/>
              <a:t>community</a:t>
            </a:r>
            <a:endParaRPr lang="es-MX" noProof="0" dirty="0"/>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41</a:t>
            </a:fld>
            <a:endParaRPr lang="en-US" dirty="0"/>
          </a:p>
        </p:txBody>
      </p:sp>
      <p:pic>
        <p:nvPicPr>
          <p:cNvPr id="13" name="Content Placeholder 12" descr="A graph of blue lines&#10;&#10;Description automatically generated">
            <a:extLst>
              <a:ext uri="{FF2B5EF4-FFF2-40B4-BE49-F238E27FC236}">
                <a16:creationId xmlns:a16="http://schemas.microsoft.com/office/drawing/2014/main" id="{F8A02C1E-4489-1C7F-2E34-CE776D3B7751}"/>
              </a:ext>
            </a:extLst>
          </p:cNvPr>
          <p:cNvPicPr>
            <a:picLocks noGrp="1" noChangeAspect="1"/>
          </p:cNvPicPr>
          <p:nvPr>
            <p:ph sz="half" idx="2"/>
          </p:nvPr>
        </p:nvPicPr>
        <p:blipFill>
          <a:blip r:embed="rId2"/>
          <a:stretch>
            <a:fillRect/>
          </a:stretch>
        </p:blipFill>
        <p:spPr>
          <a:xfrm>
            <a:off x="6216174" y="269500"/>
            <a:ext cx="5611813" cy="3156644"/>
          </a:xfrm>
        </p:spPr>
      </p:pic>
      <p:pic>
        <p:nvPicPr>
          <p:cNvPr id="16" name="Picture 15" descr="A graph of blue rectangular bars&#10;&#10;Description automatically generated with medium confidence">
            <a:extLst>
              <a:ext uri="{FF2B5EF4-FFF2-40B4-BE49-F238E27FC236}">
                <a16:creationId xmlns:a16="http://schemas.microsoft.com/office/drawing/2014/main" id="{292C0870-AF3C-2A85-4E64-004CF568677A}"/>
              </a:ext>
            </a:extLst>
          </p:cNvPr>
          <p:cNvPicPr>
            <a:picLocks noChangeAspect="1"/>
          </p:cNvPicPr>
          <p:nvPr/>
        </p:nvPicPr>
        <p:blipFill>
          <a:blip r:embed="rId3"/>
          <a:stretch>
            <a:fillRect/>
          </a:stretch>
        </p:blipFill>
        <p:spPr>
          <a:xfrm>
            <a:off x="515992" y="3361594"/>
            <a:ext cx="5608320" cy="3154680"/>
          </a:xfrm>
          <a:prstGeom prst="rect">
            <a:avLst/>
          </a:prstGeom>
        </p:spPr>
      </p:pic>
      <p:pic>
        <p:nvPicPr>
          <p:cNvPr id="18" name="Picture 17" descr="A graph with blue squares&#10;&#10;Description automatically generated">
            <a:extLst>
              <a:ext uri="{FF2B5EF4-FFF2-40B4-BE49-F238E27FC236}">
                <a16:creationId xmlns:a16="http://schemas.microsoft.com/office/drawing/2014/main" id="{09D16265-2525-F1D4-2E41-1929A2771516}"/>
              </a:ext>
            </a:extLst>
          </p:cNvPr>
          <p:cNvPicPr>
            <a:picLocks noChangeAspect="1"/>
          </p:cNvPicPr>
          <p:nvPr/>
        </p:nvPicPr>
        <p:blipFill>
          <a:blip r:embed="rId4"/>
          <a:stretch>
            <a:fillRect/>
          </a:stretch>
        </p:blipFill>
        <p:spPr>
          <a:xfrm>
            <a:off x="6252177" y="3498516"/>
            <a:ext cx="5608320" cy="3154680"/>
          </a:xfrm>
          <a:prstGeom prst="rect">
            <a:avLst/>
          </a:prstGeom>
        </p:spPr>
      </p:pic>
    </p:spTree>
    <p:extLst>
      <p:ext uri="{BB962C8B-B14F-4D97-AF65-F5344CB8AC3E}">
        <p14:creationId xmlns:p14="http://schemas.microsoft.com/office/powerpoint/2010/main" val="3758931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err="1"/>
              <a:t>Details</a:t>
            </a:r>
            <a:r>
              <a:rPr lang="es-MX" noProof="0" dirty="0"/>
              <a:t> </a:t>
            </a:r>
            <a:r>
              <a:rPr lang="es-MX" noProof="0" dirty="0" err="1"/>
              <a:t>of</a:t>
            </a:r>
            <a:r>
              <a:rPr lang="es-MX" noProof="0" dirty="0"/>
              <a:t> </a:t>
            </a:r>
            <a:r>
              <a:rPr lang="es-MX" noProof="0" dirty="0" err="1"/>
              <a:t>VIPs</a:t>
            </a:r>
            <a:endParaRPr lang="es-MX" noProof="0" dirty="0"/>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p:txBody>
          <a:bodyPr>
            <a:normAutofit/>
          </a:bodyPr>
          <a:lstStyle/>
          <a:p>
            <a:pPr marL="342900" indent="-342900" algn="just">
              <a:buFont typeface="Arial" panose="020B0604020202020204" pitchFamily="34" charset="0"/>
              <a:buChar char="•"/>
            </a:pPr>
            <a:r>
              <a:rPr lang="es-MX" noProof="0" dirty="0"/>
              <a:t>GPIO UVC</a:t>
            </a:r>
          </a:p>
          <a:p>
            <a:pPr marL="666750" lvl="1" indent="-342900" algn="just">
              <a:buFont typeface="Arial" panose="020B0604020202020204" pitchFamily="34" charset="0"/>
              <a:buChar char="•"/>
            </a:pPr>
            <a:r>
              <a:rPr lang="es-MX" noProof="0" dirty="0" err="1"/>
              <a:t>Support</a:t>
            </a:r>
            <a:r>
              <a:rPr lang="es-MX" noProof="0" dirty="0"/>
              <a:t> single pin </a:t>
            </a:r>
            <a:r>
              <a:rPr lang="es-MX" noProof="0" dirty="0" err="1"/>
              <a:t>or</a:t>
            </a:r>
            <a:r>
              <a:rPr lang="es-MX" noProof="0" dirty="0"/>
              <a:t> </a:t>
            </a:r>
            <a:r>
              <a:rPr lang="es-MX" noProof="0" dirty="0" err="1"/>
              <a:t>arrays</a:t>
            </a:r>
            <a:r>
              <a:rPr lang="es-MX" noProof="0" dirty="0"/>
              <a:t> </a:t>
            </a:r>
            <a:r>
              <a:rPr lang="es-MX" noProof="0" dirty="0" err="1"/>
              <a:t>of</a:t>
            </a:r>
            <a:r>
              <a:rPr lang="es-MX" noProof="0" dirty="0"/>
              <a:t> </a:t>
            </a:r>
            <a:r>
              <a:rPr lang="es-MX" noProof="0" dirty="0" err="1"/>
              <a:t>pins</a:t>
            </a:r>
            <a:r>
              <a:rPr lang="es-MX" noProof="0" dirty="0"/>
              <a:t>, </a:t>
            </a:r>
            <a:r>
              <a:rPr lang="es-MX" noProof="0" dirty="0" err="1"/>
              <a:t>synchronous</a:t>
            </a:r>
            <a:r>
              <a:rPr lang="es-MX" noProof="0" dirty="0"/>
              <a:t> and </a:t>
            </a:r>
            <a:r>
              <a:rPr lang="es-MX" noProof="0" dirty="0" err="1"/>
              <a:t>asynchronous</a:t>
            </a:r>
            <a:r>
              <a:rPr lang="es-MX" noProof="0" dirty="0"/>
              <a:t> </a:t>
            </a:r>
            <a:r>
              <a:rPr lang="es-MX" noProof="0" dirty="0" err="1"/>
              <a:t>change</a:t>
            </a:r>
            <a:r>
              <a:rPr lang="es-MX" noProof="0" dirty="0"/>
              <a:t> in </a:t>
            </a:r>
            <a:r>
              <a:rPr lang="es-MX" noProof="0" dirty="0" err="1"/>
              <a:t>levels</a:t>
            </a:r>
            <a:endParaRPr lang="es-MX" noProof="0" dirty="0"/>
          </a:p>
          <a:p>
            <a:pPr marL="666750" lvl="1" indent="-342900" algn="just">
              <a:buFont typeface="Arial" panose="020B0604020202020204" pitchFamily="34" charset="0"/>
              <a:buChar char="•"/>
            </a:pPr>
            <a:r>
              <a:rPr lang="es-MX" noProof="0" dirty="0"/>
              <a:t>Use cases: </a:t>
            </a:r>
            <a:r>
              <a:rPr lang="es-MX" noProof="0" dirty="0" err="1"/>
              <a:t>driving</a:t>
            </a:r>
            <a:r>
              <a:rPr lang="es-MX" noProof="0" dirty="0"/>
              <a:t>/</a:t>
            </a:r>
            <a:r>
              <a:rPr lang="es-MX" noProof="0" dirty="0" err="1"/>
              <a:t>monitoring</a:t>
            </a:r>
            <a:r>
              <a:rPr lang="es-MX" noProof="0" dirty="0"/>
              <a:t> GPIO, </a:t>
            </a:r>
            <a:r>
              <a:rPr lang="es-MX" noProof="0" dirty="0" err="1"/>
              <a:t>reset</a:t>
            </a:r>
            <a:r>
              <a:rPr lang="es-MX" noProof="0" dirty="0"/>
              <a:t> </a:t>
            </a:r>
            <a:r>
              <a:rPr lang="es-MX" noProof="0" dirty="0" err="1"/>
              <a:t>pins</a:t>
            </a:r>
            <a:endParaRPr lang="es-MX" noProof="0" dirty="0"/>
          </a:p>
          <a:p>
            <a:pPr marL="342900" indent="-342900" algn="just">
              <a:buFont typeface="Arial" panose="020B0604020202020204" pitchFamily="34" charset="0"/>
              <a:buChar char="•"/>
            </a:pPr>
            <a:r>
              <a:rPr lang="es-MX" noProof="0" dirty="0" err="1"/>
              <a:t>Clock</a:t>
            </a:r>
            <a:r>
              <a:rPr lang="es-MX" noProof="0" dirty="0"/>
              <a:t> </a:t>
            </a:r>
            <a:r>
              <a:rPr lang="es-MX" noProof="0" dirty="0" err="1"/>
              <a:t>Generator</a:t>
            </a:r>
            <a:r>
              <a:rPr lang="es-MX" noProof="0" dirty="0"/>
              <a:t> UVC</a:t>
            </a:r>
          </a:p>
          <a:p>
            <a:pPr marL="666750" lvl="1" indent="-342900" algn="just">
              <a:buFont typeface="Arial" panose="020B0604020202020204" pitchFamily="34" charset="0"/>
              <a:buChar char="•"/>
            </a:pPr>
            <a:r>
              <a:rPr lang="es-MX" noProof="0" dirty="0" err="1"/>
              <a:t>Generates</a:t>
            </a:r>
            <a:r>
              <a:rPr lang="es-MX" noProof="0" dirty="0"/>
              <a:t> a set </a:t>
            </a:r>
            <a:r>
              <a:rPr lang="es-MX" noProof="0" dirty="0" err="1"/>
              <a:t>of</a:t>
            </a:r>
            <a:r>
              <a:rPr lang="es-MX" noProof="0" dirty="0"/>
              <a:t> </a:t>
            </a:r>
            <a:r>
              <a:rPr lang="es-MX" noProof="0" dirty="0" err="1"/>
              <a:t>related</a:t>
            </a:r>
            <a:r>
              <a:rPr lang="es-MX" noProof="0" dirty="0"/>
              <a:t> </a:t>
            </a:r>
            <a:r>
              <a:rPr lang="es-MX" noProof="0" dirty="0" err="1"/>
              <a:t>clock</a:t>
            </a:r>
            <a:r>
              <a:rPr lang="es-MX" noProof="0" dirty="0"/>
              <a:t>, </a:t>
            </a:r>
            <a:r>
              <a:rPr lang="es-MX" noProof="0" dirty="0" err="1"/>
              <a:t>each</a:t>
            </a:r>
            <a:r>
              <a:rPr lang="es-MX" noProof="0" dirty="0"/>
              <a:t> </a:t>
            </a:r>
            <a:r>
              <a:rPr lang="es-MX" noProof="0" dirty="0" err="1"/>
              <a:t>clock</a:t>
            </a:r>
            <a:r>
              <a:rPr lang="es-MX" noProof="0" dirty="0"/>
              <a:t> can </a:t>
            </a:r>
            <a:r>
              <a:rPr lang="es-MX" noProof="0" dirty="0" err="1"/>
              <a:t>have</a:t>
            </a:r>
            <a:r>
              <a:rPr lang="es-MX" noProof="0" dirty="0"/>
              <a:t> </a:t>
            </a:r>
            <a:r>
              <a:rPr lang="es-MX" noProof="0" dirty="0" err="1"/>
              <a:t>independent</a:t>
            </a:r>
            <a:r>
              <a:rPr lang="es-MX" noProof="0" dirty="0"/>
              <a:t> </a:t>
            </a:r>
            <a:r>
              <a:rPr lang="es-MX" noProof="0" dirty="0" err="1"/>
              <a:t>jitter</a:t>
            </a:r>
            <a:r>
              <a:rPr lang="es-MX" noProof="0" dirty="0"/>
              <a:t> and </a:t>
            </a:r>
            <a:r>
              <a:rPr lang="es-MX" noProof="0" dirty="0" err="1"/>
              <a:t>phase</a:t>
            </a:r>
            <a:r>
              <a:rPr lang="es-MX" noProof="0" dirty="0"/>
              <a:t> </a:t>
            </a:r>
            <a:r>
              <a:rPr lang="es-MX" noProof="0" dirty="0" err="1"/>
              <a:t>difference</a:t>
            </a:r>
            <a:endParaRPr lang="es-MX" noProof="0" dirty="0"/>
          </a:p>
          <a:p>
            <a:pPr marL="666750" lvl="1" indent="-342900" algn="just">
              <a:buFont typeface="Arial" panose="020B0604020202020204" pitchFamily="34" charset="0"/>
              <a:buChar char="•"/>
            </a:pPr>
            <a:r>
              <a:rPr lang="es-MX" noProof="0" dirty="0"/>
              <a:t>Use cases: </a:t>
            </a:r>
            <a:r>
              <a:rPr lang="es-MX" noProof="0" dirty="0" err="1"/>
              <a:t>generate</a:t>
            </a:r>
            <a:r>
              <a:rPr lang="es-MX" noProof="0" dirty="0"/>
              <a:t> </a:t>
            </a:r>
            <a:r>
              <a:rPr lang="es-MX" noProof="0" dirty="0" err="1"/>
              <a:t>related</a:t>
            </a:r>
            <a:r>
              <a:rPr lang="es-MX" noProof="0" dirty="0"/>
              <a:t> </a:t>
            </a:r>
            <a:r>
              <a:rPr lang="es-MX" noProof="0" dirty="0" err="1"/>
              <a:t>clocks</a:t>
            </a:r>
            <a:r>
              <a:rPr lang="es-MX" noProof="0" dirty="0"/>
              <a:t> base </a:t>
            </a:r>
            <a:r>
              <a:rPr lang="es-MX" noProof="0" dirty="0" err="1"/>
              <a:t>on</a:t>
            </a:r>
            <a:r>
              <a:rPr lang="es-MX" noProof="0" dirty="0"/>
              <a:t> </a:t>
            </a:r>
            <a:r>
              <a:rPr lang="es-MX" noProof="0" dirty="0" err="1"/>
              <a:t>one</a:t>
            </a:r>
            <a:r>
              <a:rPr lang="es-MX" noProof="0" dirty="0"/>
              <a:t> single </a:t>
            </a:r>
            <a:r>
              <a:rPr lang="es-MX" noProof="0" dirty="0" err="1"/>
              <a:t>source</a:t>
            </a:r>
            <a:r>
              <a:rPr lang="es-MX" noProof="0" dirty="0"/>
              <a:t> as in real </a:t>
            </a:r>
            <a:r>
              <a:rPr lang="es-MX" noProof="0" dirty="0" err="1"/>
              <a:t>experiments</a:t>
            </a:r>
            <a:endParaRPr lang="es-MX" noProof="0" dirty="0"/>
          </a:p>
          <a:p>
            <a:pPr marL="342900" indent="-342900" algn="just">
              <a:buFont typeface="Arial" panose="020B0604020202020204" pitchFamily="34" charset="0"/>
              <a:buChar char="•"/>
            </a:pPr>
            <a:r>
              <a:rPr lang="es-MX" noProof="0" dirty="0"/>
              <a:t>I2C UVC</a:t>
            </a:r>
          </a:p>
          <a:p>
            <a:pPr marL="666750" lvl="1" indent="-342900" algn="just">
              <a:buFont typeface="Arial" panose="020B0604020202020204" pitchFamily="34" charset="0"/>
              <a:buChar char="•"/>
            </a:pPr>
            <a:r>
              <a:rPr lang="es-MX" noProof="0" dirty="0"/>
              <a:t>Control a I2C bus in a master </a:t>
            </a:r>
            <a:r>
              <a:rPr lang="es-MX" noProof="0" dirty="0" err="1"/>
              <a:t>configuration</a:t>
            </a:r>
            <a:endParaRPr lang="es-MX" noProof="0" dirty="0"/>
          </a:p>
          <a:p>
            <a:pPr marL="666750" lvl="1" indent="-342900" algn="just">
              <a:buFont typeface="Arial" panose="020B0604020202020204" pitchFamily="34" charset="0"/>
              <a:buChar char="•"/>
            </a:pPr>
            <a:r>
              <a:rPr lang="es-MX" noProof="0" dirty="0"/>
              <a:t>Use cases: DUT </a:t>
            </a:r>
            <a:r>
              <a:rPr lang="es-MX" noProof="0" dirty="0" err="1"/>
              <a:t>configuration</a:t>
            </a:r>
            <a:r>
              <a:rPr lang="es-MX" noProof="0" dirty="0"/>
              <a:t>, </a:t>
            </a:r>
            <a:r>
              <a:rPr lang="es-MX" noProof="0" dirty="0" err="1"/>
              <a:t>registers</a:t>
            </a:r>
            <a:r>
              <a:rPr lang="es-MX" noProof="0" dirty="0"/>
              <a:t> </a:t>
            </a:r>
            <a:r>
              <a:rPr lang="es-MX" noProof="0" dirty="0" err="1"/>
              <a:t>operation</a:t>
            </a:r>
            <a:endParaRPr lang="es-MX" noProof="0" dirty="0"/>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42</a:t>
            </a:fld>
            <a:endParaRPr lang="en-US" dirty="0"/>
          </a:p>
        </p:txBody>
      </p:sp>
      <p:pic>
        <p:nvPicPr>
          <p:cNvPr id="27" name="Picture 26" descr="A black text with green arrows&#10;&#10;Description automatically generated">
            <a:extLst>
              <a:ext uri="{FF2B5EF4-FFF2-40B4-BE49-F238E27FC236}">
                <a16:creationId xmlns:a16="http://schemas.microsoft.com/office/drawing/2014/main" id="{57AC65EF-A371-0D5F-D724-F219080DD13F}"/>
              </a:ext>
            </a:extLst>
          </p:cNvPr>
          <p:cNvPicPr>
            <a:picLocks noChangeAspect="1"/>
          </p:cNvPicPr>
          <p:nvPr/>
        </p:nvPicPr>
        <p:blipFill>
          <a:blip r:embed="rId2"/>
          <a:stretch>
            <a:fillRect/>
          </a:stretch>
        </p:blipFill>
        <p:spPr>
          <a:xfrm>
            <a:off x="8221983" y="884265"/>
            <a:ext cx="1762300" cy="1670514"/>
          </a:xfrm>
          <a:prstGeom prst="rect">
            <a:avLst/>
          </a:prstGeom>
        </p:spPr>
      </p:pic>
      <p:pic>
        <p:nvPicPr>
          <p:cNvPr id="29" name="Picture 28" descr="A black text with arrows&#10;&#10;Description automatically generated">
            <a:extLst>
              <a:ext uri="{FF2B5EF4-FFF2-40B4-BE49-F238E27FC236}">
                <a16:creationId xmlns:a16="http://schemas.microsoft.com/office/drawing/2014/main" id="{3296A46A-95C8-3AFB-DA9B-9B0716EEAB41}"/>
              </a:ext>
            </a:extLst>
          </p:cNvPr>
          <p:cNvPicPr>
            <a:picLocks noChangeAspect="1"/>
          </p:cNvPicPr>
          <p:nvPr/>
        </p:nvPicPr>
        <p:blipFill>
          <a:blip r:embed="rId3"/>
          <a:stretch>
            <a:fillRect/>
          </a:stretch>
        </p:blipFill>
        <p:spPr>
          <a:xfrm>
            <a:off x="6278296" y="2882758"/>
            <a:ext cx="1582381" cy="1500578"/>
          </a:xfrm>
          <a:prstGeom prst="rect">
            <a:avLst/>
          </a:prstGeom>
        </p:spPr>
      </p:pic>
      <p:pic>
        <p:nvPicPr>
          <p:cNvPr id="31" name="Picture 30" descr="A close-up of a sign&#10;&#10;Description automatically generated">
            <a:extLst>
              <a:ext uri="{FF2B5EF4-FFF2-40B4-BE49-F238E27FC236}">
                <a16:creationId xmlns:a16="http://schemas.microsoft.com/office/drawing/2014/main" id="{F822E70E-766A-BF80-41B2-0FE7262E3952}"/>
              </a:ext>
            </a:extLst>
          </p:cNvPr>
          <p:cNvPicPr>
            <a:picLocks noChangeAspect="1"/>
          </p:cNvPicPr>
          <p:nvPr/>
        </p:nvPicPr>
        <p:blipFill>
          <a:blip r:embed="rId4"/>
          <a:stretch>
            <a:fillRect/>
          </a:stretch>
        </p:blipFill>
        <p:spPr>
          <a:xfrm>
            <a:off x="8387726" y="2883720"/>
            <a:ext cx="1581367" cy="1499616"/>
          </a:xfrm>
          <a:prstGeom prst="rect">
            <a:avLst/>
          </a:prstGeom>
        </p:spPr>
      </p:pic>
      <p:pic>
        <p:nvPicPr>
          <p:cNvPr id="33" name="Picture 32" descr="A black text with arrows&#10;&#10;Description automatically generated">
            <a:extLst>
              <a:ext uri="{FF2B5EF4-FFF2-40B4-BE49-F238E27FC236}">
                <a16:creationId xmlns:a16="http://schemas.microsoft.com/office/drawing/2014/main" id="{585A678A-A948-0EE5-D88F-620554485ABA}"/>
              </a:ext>
            </a:extLst>
          </p:cNvPr>
          <p:cNvPicPr>
            <a:picLocks noChangeAspect="1"/>
          </p:cNvPicPr>
          <p:nvPr/>
        </p:nvPicPr>
        <p:blipFill>
          <a:blip r:embed="rId5"/>
          <a:stretch>
            <a:fillRect/>
          </a:stretch>
        </p:blipFill>
        <p:spPr>
          <a:xfrm>
            <a:off x="10328437" y="2883720"/>
            <a:ext cx="1581367" cy="1499616"/>
          </a:xfrm>
          <a:prstGeom prst="rect">
            <a:avLst/>
          </a:prstGeom>
        </p:spPr>
      </p:pic>
    </p:spTree>
    <p:extLst>
      <p:ext uri="{BB962C8B-B14F-4D97-AF65-F5344CB8AC3E}">
        <p14:creationId xmlns:p14="http://schemas.microsoft.com/office/powerpoint/2010/main" val="12207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1" cy="4608512"/>
          </a:xfrm>
        </p:spPr>
        <p:txBody>
          <a:bodyPr/>
          <a:lstStyle/>
          <a:p>
            <a:pPr marL="0" indent="0" algn="just">
              <a:buNone/>
            </a:pPr>
            <a:r>
              <a:rPr lang="es-ES" noProof="0" dirty="0"/>
              <a:t>La radiación electromagnética es la emisión y transmisión de energía en forma de ondas electromagnéticas. El espectro electromagnético es una representación de los diversos tipos de radiación existentes, en él se definen los intervalos de longitudes de onda o frecuencia que cada una de ellas abarca.</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Radiación Electromagnética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5</a:t>
            </a:fld>
            <a:endParaRPr lang="en-US" dirty="0"/>
          </a:p>
        </p:txBody>
      </p:sp>
    </p:spTree>
    <p:extLst>
      <p:ext uri="{BB962C8B-B14F-4D97-AF65-F5344CB8AC3E}">
        <p14:creationId xmlns:p14="http://schemas.microsoft.com/office/powerpoint/2010/main" val="28658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1" cy="4608512"/>
          </a:xfrm>
        </p:spPr>
        <p:txBody>
          <a:bodyPr/>
          <a:lstStyle/>
          <a:p>
            <a:pPr marL="0" indent="0" algn="just">
              <a:buNone/>
            </a:pPr>
            <a:r>
              <a:rPr lang="es-ES" noProof="0" dirty="0"/>
              <a:t>La radiación electromagnética es la emisión y transmisión de energía en forma de ondas electromagnéticas. El espectro electromagnético es una representación de los diversos tipos de radiación existentes, en él se definen los intervalos de longitudes de onda o frecuencia que cada una de ellas abarca.</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Sensores de radiación</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6</a:t>
            </a:fld>
            <a:endParaRPr lang="en-US" dirty="0"/>
          </a:p>
        </p:txBody>
      </p:sp>
    </p:spTree>
    <p:extLst>
      <p:ext uri="{BB962C8B-B14F-4D97-AF65-F5344CB8AC3E}">
        <p14:creationId xmlns:p14="http://schemas.microsoft.com/office/powerpoint/2010/main" val="407065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¿Qué son los </a:t>
            </a:r>
            <a:r>
              <a:rPr lang="es-MX" noProof="0" dirty="0" err="1"/>
              <a:t>microbolómetros</a:t>
            </a:r>
            <a:r>
              <a:rPr lang="es-MX" dirty="0"/>
              <a:t>?</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7</a:t>
            </a:fld>
            <a:endParaRPr lang="en-US" dirty="0"/>
          </a:p>
        </p:txBody>
      </p:sp>
    </p:spTree>
    <p:extLst>
      <p:ext uri="{BB962C8B-B14F-4D97-AF65-F5344CB8AC3E}">
        <p14:creationId xmlns:p14="http://schemas.microsoft.com/office/powerpoint/2010/main" val="427997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Objetivos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8</a:t>
            </a:fld>
            <a:endParaRPr lang="en-US" dirty="0"/>
          </a:p>
        </p:txBody>
      </p:sp>
    </p:spTree>
    <p:extLst>
      <p:ext uri="{BB962C8B-B14F-4D97-AF65-F5344CB8AC3E}">
        <p14:creationId xmlns:p14="http://schemas.microsoft.com/office/powerpoint/2010/main" val="290192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a:t>Objetivos</a:t>
            </a:r>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a:xfrm>
            <a:off x="407987" y="1592264"/>
            <a:ext cx="11380813" cy="4608512"/>
          </a:xfrm>
        </p:spPr>
        <p:txBody>
          <a:bodyPr>
            <a:normAutofit fontScale="92500" lnSpcReduction="20000"/>
          </a:bodyPr>
          <a:lstStyle/>
          <a:p>
            <a:pPr marL="342900" indent="-342900" algn="just">
              <a:buFont typeface="Arial" panose="020B0604020202020204" pitchFamily="34" charset="0"/>
              <a:buChar char="•"/>
            </a:pPr>
            <a:r>
              <a:rPr lang="es-MX" noProof="0" dirty="0"/>
              <a:t>Objetivo general:</a:t>
            </a:r>
          </a:p>
          <a:p>
            <a:pPr marL="666750" lvl="1" indent="-342900" algn="just">
              <a:buFont typeface="Arial" panose="020B0604020202020204" pitchFamily="34" charset="0"/>
              <a:buChar char="•"/>
            </a:pPr>
            <a:r>
              <a:rPr lang="es-ES" noProof="0" dirty="0"/>
              <a:t>Diseño de un sistema de adquisición de datos basado en FPGA para la medición de una matriz de pixeles de un </a:t>
            </a:r>
            <a:r>
              <a:rPr lang="es-ES" noProof="0" dirty="0" err="1"/>
              <a:t>microbolómetro</a:t>
            </a:r>
            <a:r>
              <a:rPr lang="es-ES" noProof="0" dirty="0"/>
              <a:t>.</a:t>
            </a:r>
            <a:endParaRPr lang="es-MX" noProof="0" dirty="0"/>
          </a:p>
          <a:p>
            <a:pPr marL="342900" indent="-342900" algn="just">
              <a:buFont typeface="Arial" panose="020B0604020202020204" pitchFamily="34" charset="0"/>
              <a:buChar char="•"/>
            </a:pPr>
            <a:r>
              <a:rPr lang="es-MX" dirty="0"/>
              <a:t>Objetivos específicos:</a:t>
            </a:r>
          </a:p>
          <a:p>
            <a:pPr marL="666750" lvl="1" indent="-342900" algn="just">
              <a:buFont typeface="Arial" panose="020B0604020202020204" pitchFamily="34" charset="0"/>
              <a:buChar char="•"/>
            </a:pPr>
            <a:r>
              <a:rPr lang="es-ES" dirty="0"/>
              <a:t>Analizar las propiedades físicas y características de los </a:t>
            </a:r>
            <a:r>
              <a:rPr lang="es-ES" dirty="0" err="1"/>
              <a:t>microbolómetros</a:t>
            </a:r>
            <a:r>
              <a:rPr lang="es-ES" dirty="0"/>
              <a:t>, así como su funcionamiento y sus diferentes circuitos de lectura con el fin de fundamentar las decisiones en el diseño del sistema.</a:t>
            </a:r>
          </a:p>
          <a:p>
            <a:pPr marL="666750" lvl="1" indent="-342900" algn="just">
              <a:buFont typeface="Arial" panose="020B0604020202020204" pitchFamily="34" charset="0"/>
              <a:buChar char="•"/>
            </a:pPr>
            <a:r>
              <a:rPr lang="es-ES" dirty="0"/>
              <a:t>Estudiar las máquinas de estado finito (FSM) de tipo Moore y </a:t>
            </a:r>
            <a:r>
              <a:rPr lang="es-ES" dirty="0" err="1"/>
              <a:t>Mealy</a:t>
            </a:r>
            <a:r>
              <a:rPr lang="es-ES" dirty="0"/>
              <a:t>, los tipos de codificación en </a:t>
            </a:r>
            <a:r>
              <a:rPr lang="es-ES" dirty="0" err="1"/>
              <a:t>Verilog</a:t>
            </a:r>
            <a:r>
              <a:rPr lang="es-ES" dirty="0"/>
              <a:t> y las técnicas de diseño, con el fin de aplicar este conocimiento en la implementación y optimización del sistema de adquisición y procesamiento de datos.</a:t>
            </a:r>
          </a:p>
          <a:p>
            <a:pPr marL="666750" lvl="1" indent="-342900" algn="just">
              <a:buFont typeface="Arial" panose="020B0604020202020204" pitchFamily="34" charset="0"/>
              <a:buChar char="•"/>
            </a:pPr>
            <a:r>
              <a:rPr lang="es-ES" dirty="0"/>
              <a:t>Diseñar un firmware en el lenguaje </a:t>
            </a:r>
            <a:r>
              <a:rPr lang="es-ES" dirty="0" err="1"/>
              <a:t>Verilog</a:t>
            </a:r>
            <a:r>
              <a:rPr lang="es-ES" dirty="0"/>
              <a:t> para implementar los protocolos de comunicación SPI y UART reconfigurables y robustos, que permitan adaptabilidad y confiabilidad en aplicaciones de adquisición de datos y control.</a:t>
            </a:r>
          </a:p>
          <a:p>
            <a:pPr marL="666750" lvl="1" indent="-342900" algn="just">
              <a:buFont typeface="Arial" panose="020B0604020202020204" pitchFamily="34" charset="0"/>
              <a:buChar char="•"/>
            </a:pPr>
            <a:r>
              <a:rPr lang="es-ES" dirty="0"/>
              <a:t>Seleccionar los convertidores analógico-digital (ADC) y digital-analógico (DAC) más adecuados para el sistema de adquisición de datos y probarlos utilizando el firmware previamente diseñado.</a:t>
            </a:r>
          </a:p>
          <a:p>
            <a:pPr marL="666750" lvl="1" indent="-342900" algn="just">
              <a:buFont typeface="Arial" panose="020B0604020202020204" pitchFamily="34" charset="0"/>
              <a:buChar char="•"/>
            </a:pPr>
            <a:r>
              <a:rPr lang="es-ES" dirty="0"/>
              <a:t>Diseñar una PCB con una matriz de 8x8 fototransistores que funcione como banco de prueba para validar el funcionamiento del sistema de adquisición de datos.</a:t>
            </a:r>
          </a:p>
          <a:p>
            <a:pPr marL="666750" lvl="1" indent="-342900" algn="just">
              <a:buFont typeface="Arial" panose="020B0604020202020204" pitchFamily="34" charset="0"/>
              <a:buChar char="•"/>
            </a:pPr>
            <a:r>
              <a:rPr lang="es-ES" dirty="0"/>
              <a:t>Integrar los convertidores ADC y DAC, multiplexores, y la matriz de fototransistores en un sistema unificado para realizar pruebas y validar su capacidad de adquirir y procesar imágenes de manera eficiente.</a:t>
            </a:r>
            <a:endParaRPr lang="es-MX" dirty="0"/>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9</a:t>
            </a:fld>
            <a:endParaRPr lang="en-US" dirty="0"/>
          </a:p>
        </p:txBody>
      </p:sp>
    </p:spTree>
    <p:extLst>
      <p:ext uri="{BB962C8B-B14F-4D97-AF65-F5344CB8AC3E}">
        <p14:creationId xmlns:p14="http://schemas.microsoft.com/office/powerpoint/2010/main" val="4083809124"/>
      </p:ext>
    </p:extLst>
  </p:cSld>
  <p:clrMapOvr>
    <a:masterClrMapping/>
  </p:clrMapOvr>
</p:sld>
</file>

<file path=ppt/theme/theme1.xml><?xml version="1.0" encoding="utf-8"?>
<a:theme xmlns:a="http://schemas.openxmlformats.org/drawingml/2006/main" name="Office Theme">
  <a:themeElements>
    <a:clrScheme name="Custom 17">
      <a:dk1>
        <a:srgbClr val="0033A0"/>
      </a:dk1>
      <a:lt1>
        <a:srgbClr val="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CER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CERN Corporate_16x9 PPT_v2024.pptx" id="{CF085BE9-E13D-8249-B4F3-B15893DF5078}" vid="{8DC4A9CA-60BF-5142-B3E7-A933F0F95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CERN Corporate_16x9 PPT_v2024</Template>
  <TotalTime>347</TotalTime>
  <Words>2227</Words>
  <Application>Microsoft Office PowerPoint</Application>
  <PresentationFormat>Widescreen</PresentationFormat>
  <Paragraphs>341</Paragraphs>
  <Slides>42</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Diseño y caracterización del sistema de instrumentación para un arreglo de microbolómetros</vt:lpstr>
      <vt:lpstr>Índice</vt:lpstr>
      <vt:lpstr>Introducción</vt:lpstr>
      <vt:lpstr>Sistemas de adquisición de datos (DAQ)</vt:lpstr>
      <vt:lpstr>Radiación Electromagnética</vt:lpstr>
      <vt:lpstr>Sensores de radiación</vt:lpstr>
      <vt:lpstr>¿Qué son los microbolómetros?</vt:lpstr>
      <vt:lpstr>Objetivos</vt:lpstr>
      <vt:lpstr>Objetivos</vt:lpstr>
      <vt:lpstr>Antecedentes</vt:lpstr>
      <vt:lpstr>Máquinas de estado finito (FSM)</vt:lpstr>
      <vt:lpstr>Definición de FSM </vt:lpstr>
      <vt:lpstr>Estructura y tipos de FSM</vt:lpstr>
      <vt:lpstr>Representación de FSM</vt:lpstr>
      <vt:lpstr>Diagrama de estados abstracto</vt:lpstr>
      <vt:lpstr>Diagrama ASM (diagrama de máquina de estados algorítmica)</vt:lpstr>
      <vt:lpstr>ADCs y DACs</vt:lpstr>
      <vt:lpstr>Protocolo UART</vt:lpstr>
      <vt:lpstr>Diseño de firmware</vt:lpstr>
      <vt:lpstr>Protocolo UART</vt:lpstr>
      <vt:lpstr>Protocolo SPI</vt:lpstr>
      <vt:lpstr>Diseño de PCB</vt:lpstr>
      <vt:lpstr>Resultados</vt:lpstr>
      <vt:lpstr>Conclusiones</vt:lpstr>
      <vt:lpstr>Courses and training activities</vt:lpstr>
      <vt:lpstr>Research topic and objectives</vt:lpstr>
      <vt:lpstr>Research topic and objectives</vt:lpstr>
      <vt:lpstr>Verification and HEP</vt:lpstr>
      <vt:lpstr>What is Verification</vt:lpstr>
      <vt:lpstr>Verification for HEP ASICs</vt:lpstr>
      <vt:lpstr>Verification Methodology</vt:lpstr>
      <vt:lpstr>Anatomy of a Verification Environment</vt:lpstr>
      <vt:lpstr>Reference Model</vt:lpstr>
      <vt:lpstr>Research activities carried out so far 1st year</vt:lpstr>
      <vt:lpstr>Tools</vt:lpstr>
      <vt:lpstr>Activities carried out</vt:lpstr>
      <vt:lpstr>Plan for 2nd and 3rd years</vt:lpstr>
      <vt:lpstr>Plan for 2nd and 3rd years</vt:lpstr>
      <vt:lpstr>IGNITE64 ASIC</vt:lpstr>
      <vt:lpstr>PowerPoint Presentation</vt:lpstr>
      <vt:lpstr>Verification: a bottleneck</vt:lpstr>
      <vt:lpstr>Details of VIPs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Ciro F. Bermudez Marquez</dc:creator>
  <cp:lastModifiedBy>Ciro F. Bermudez Marquez</cp:lastModifiedBy>
  <cp:revision>55</cp:revision>
  <dcterms:created xsi:type="dcterms:W3CDTF">2024-09-06T09:12:32Z</dcterms:created>
  <dcterms:modified xsi:type="dcterms:W3CDTF">2024-09-16T20:11:17Z</dcterms:modified>
</cp:coreProperties>
</file>