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9F3E-2EA9-48E3-9191-4D13275F8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E03052-5C11-4524-A277-998B967F2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69485-7DB2-46F5-8FE4-5B9940C7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70EE6-DF1E-44A7-85DE-86D21157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BE256-BBF8-438F-9FF9-F37B39DB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99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B9E3A-829E-4A85-B5D0-C83CBBA9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4A875C-C43E-47BE-AB7E-155243C4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65BE8-A461-4F1A-84D7-E701B5A5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1F597-D740-4FB7-9A1C-48009D8F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92531B-3E81-4C5F-819D-F89CC89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8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0A6095-3BBF-485F-A39E-9E746D384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599583-5FD8-4353-B7BB-D2EFE4C4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D05B8-1000-40C1-BE99-0C6426CF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29233-EFDD-469E-A5F5-FD8E01B4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D3586C-0A01-4396-8E8E-7120C70C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64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40D8-9175-4348-BB49-4F55504D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A7425-D1C9-49A3-9578-8C62EA5E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14092-66AA-414F-A6C8-93B26B31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18291-677D-4BB6-956E-44D556E7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99894-9BFC-4705-8CD7-83F332B4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73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D62F-BABB-44C8-93C1-59D762B6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1B6D48-EA03-437E-8275-DD9275F9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808E1-D68D-4B97-9EAC-DC9F2CB9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342B9-9EFF-4F7B-B0CC-0B1DB7F7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94E79-5CE6-4D44-81BC-281AAE38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844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0D0B6-FBF2-409E-BE70-F7B95549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9B94D-C1AF-4C7C-BA5C-DC31ED4E3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4D98F8-CF7E-44CE-ABBD-B962FE6AE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426107-1126-49E4-AB98-74B6E016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2E722-3877-43A9-A442-BBA385FA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2C95FA-ABC0-4634-AE39-FA851069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89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F2EF3-F0FC-409A-9418-5011951C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EDDBC-BC99-42C5-9F62-E35FA238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2BC117-7D4B-4A4F-9E89-ED35AB35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BA767E-AD50-4B7B-9F9C-796E44C5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0C8B05-E13A-4A4C-9154-CA78C7D27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F7B8CE-A90E-4BD8-A8B5-B3CE86CB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8985D0-8C51-4ACE-B324-B45DB5D5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C11DC8-0209-4075-AF1D-FF20336B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879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B0C35-DA15-497D-8F6D-31C058D2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37B746-9ECE-430A-AC98-38D9CC74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1BFF6F-9F11-4482-ACD9-465464A9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07B8D5-AA00-4AF1-9A6C-18852765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16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ABEA0F-1968-4DF0-AA16-C8E0ADC0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E8BCD1-C3BF-4B1B-8BE5-2B0B1CD1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FA38D9-B6BF-4644-8A96-669A9D5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06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86DCB-F5A1-4D6D-AED8-1E0E0841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FBA58-28EC-4EE5-B474-B9737399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D7F920-B5C9-4BCA-9AE9-F119285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776708-27DB-403C-AB36-11C4AA35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43BDAC-0403-487C-8B65-50BE5E9B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287C0-4184-44CB-BB7B-AF4F439D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64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19C2D-9396-4FF1-BD8E-D2039817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1CD4BB-EE21-48C1-9619-A659F06F7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18206D-5588-4578-9E91-F448CCB7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7228F4-0410-4688-A2D2-4E40251D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26E04-92CB-4A5D-8F7D-1DC338A2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1A66AB-7508-473A-AEF7-6FBF871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925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A385A-4A88-443A-AAB2-B354EBB6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24760-B173-484E-86D6-7E5A877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08A68-CF31-4F25-9C0D-0DF795DD0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3532-1A84-4D0E-9FFA-C82B216853FB}" type="datetimeFigureOut">
              <a:rPr lang="es-PE" smtClean="0"/>
              <a:t>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147F6E-6EB8-4FFA-B01E-7F55375B1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76149-8196-49A7-93F5-1D35F8548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7C9D-CB4A-4BE1-B265-C4A77793B8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7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D7B0-DCBA-4D3B-9DDD-25C948283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417" y="1268137"/>
            <a:ext cx="6811617" cy="1859376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007B83"/>
                </a:solidFill>
                <a:effectLst/>
                <a:latin typeface="Google Sans"/>
              </a:rPr>
              <a:t>Práctica 2 - Estructuras de datos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D1DF7-C050-48F2-A792-73970E03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3321" y="4118873"/>
            <a:ext cx="4240695" cy="1655762"/>
          </a:xfrm>
        </p:spPr>
        <p:txBody>
          <a:bodyPr>
            <a:normAutofit fontScale="77500" lnSpcReduction="20000"/>
          </a:bodyPr>
          <a:lstStyle/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Lizarraga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Mendoza David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Jesus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Saenz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Mamani Alex Alberto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Huaman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Hilari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Julissa Zaida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Chara Condori Julio Cesar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Acuña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Chavez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Melvin</a:t>
            </a:r>
            <a:endParaRPr lang="es-PE" dirty="0"/>
          </a:p>
        </p:txBody>
      </p:sp>
      <p:pic>
        <p:nvPicPr>
          <p:cNvPr id="4098" name="Picture 2" descr="Admision UNSA">
            <a:extLst>
              <a:ext uri="{FF2B5EF4-FFF2-40B4-BE49-F238E27FC236}">
                <a16:creationId xmlns:a16="http://schemas.microsoft.com/office/drawing/2014/main" id="{5DC34118-869A-4FE8-A095-03A90C57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" y="153297"/>
            <a:ext cx="3311524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49867-E1E8-47A4-ABED-032B62D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Estructura de Datos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31BD1-EAA1-4694-AAF0-5E8EDC60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722" cy="4351338"/>
          </a:xfrm>
        </p:spPr>
        <p:txBody>
          <a:bodyPr/>
          <a:lstStyle/>
          <a:p>
            <a:r>
              <a:rPr lang="es-ES" b="0" i="0" dirty="0">
                <a:solidFill>
                  <a:srgbClr val="6B6B6B"/>
                </a:solidFill>
                <a:effectLst/>
                <a:latin typeface="Open Sans" panose="020B0604020202020204" pitchFamily="34" charset="0"/>
              </a:rPr>
              <a:t>Los Árboles son las estructuras de datos mas utilizadas, pero también una de las mas complejas, Los Árboles se caracterizan por almacenar sus nodos en forma jerárquica y no en forma lineal como las </a:t>
            </a:r>
            <a:r>
              <a:rPr lang="es-ES" b="0" i="0" strike="noStrike" dirty="0">
                <a:solidFill>
                  <a:srgbClr val="DA4453"/>
                </a:solidFill>
                <a:effectLst/>
                <a:latin typeface="Open Sans" panose="020B0604020202020204" pitchFamily="34" charset="0"/>
              </a:rPr>
              <a:t>Listas Ligadas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4020202020204" pitchFamily="34" charset="0"/>
              </a:rPr>
              <a:t>, </a:t>
            </a:r>
            <a:r>
              <a:rPr lang="es-ES" b="0" i="0" strike="noStrike" dirty="0">
                <a:solidFill>
                  <a:srgbClr val="DA4453"/>
                </a:solidFill>
                <a:effectLst/>
                <a:latin typeface="Open Sans" panose="020B0604020202020204" pitchFamily="34" charset="0"/>
              </a:rPr>
              <a:t>Colas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s-ES" b="0" i="0" strike="noStrike" dirty="0">
                <a:solidFill>
                  <a:srgbClr val="DA4453"/>
                </a:solidFill>
                <a:effectLst/>
                <a:latin typeface="Open Sans" panose="020B0604020202020204" pitchFamily="34" charset="0"/>
              </a:rPr>
              <a:t>Pilas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4020202020204" pitchFamily="34" charset="0"/>
              </a:rPr>
              <a:t>, etc., 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51CC5C-7067-4ECA-93F1-1CE26396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03" y="1825625"/>
            <a:ext cx="4590708" cy="38056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3A43E4A-009A-455B-B2A7-71913F8F76E5}"/>
              </a:ext>
            </a:extLst>
          </p:cNvPr>
          <p:cNvSpPr txBox="1"/>
          <p:nvPr/>
        </p:nvSpPr>
        <p:spPr>
          <a:xfrm>
            <a:off x="7447722" y="5897217"/>
            <a:ext cx="414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La </a:t>
            </a:r>
            <a:r>
              <a:rPr lang="es-PE" dirty="0" err="1"/>
              <a:t>fig</a:t>
            </a:r>
            <a:r>
              <a:rPr lang="es-PE" dirty="0"/>
              <a:t> 1. Muestra un ejemplo de </a:t>
            </a:r>
            <a:r>
              <a:rPr lang="es-PE" dirty="0" err="1"/>
              <a:t>arbol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5122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68825-07EF-47BD-B45E-6F320EC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Parte de los arboles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ADBF5-C634-46A7-9A5C-B74220BD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2843" cy="435133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Nodos: 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Se le llama Nodo a cada elemento que contiene un Árbol.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 Raíz: 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Se refiere al primer nodo de un Árbol.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Padre: T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odos aquellos nodos que tiene al menos un hijo.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Hijo: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 Los hijos son todos aquellos nodos que tiene un padre.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Hermano: 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son aquellos nodos que comparte a un mismo padre en común dentro de la estructura.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Hoja: 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Son los cuales siempre se encuentran en los extremos de la estructura.</a:t>
            </a:r>
          </a:p>
          <a:p>
            <a:pPr algn="just"/>
            <a:r>
              <a:rPr lang="es-ES" b="1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Nodo Rama:</a:t>
            </a:r>
            <a:r>
              <a:rPr lang="es-E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 Estos son todos aquellos nodos que no son la raíz  y que además tiene al menos un hijo.</a:t>
            </a:r>
          </a:p>
          <a:p>
            <a:endParaRPr lang="es-PE" dirty="0"/>
          </a:p>
        </p:txBody>
      </p:sp>
      <p:pic>
        <p:nvPicPr>
          <p:cNvPr id="1026" name="Picture 2" descr="árboles">
            <a:extLst>
              <a:ext uri="{FF2B5EF4-FFF2-40B4-BE49-F238E27FC236}">
                <a16:creationId xmlns:a16="http://schemas.microsoft.com/office/drawing/2014/main" id="{6A0BC20F-37D0-4059-A590-F3650ED2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80" y="2064854"/>
            <a:ext cx="4867365" cy="302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500993-BAAD-4605-8E96-DFB5706976C5}"/>
              </a:ext>
            </a:extLst>
          </p:cNvPr>
          <p:cNvSpPr txBox="1"/>
          <p:nvPr/>
        </p:nvSpPr>
        <p:spPr>
          <a:xfrm>
            <a:off x="7116417" y="5353878"/>
            <a:ext cx="486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La figura 2: muestra las parte principales de un Árbol</a:t>
            </a:r>
          </a:p>
        </p:txBody>
      </p:sp>
    </p:spTree>
    <p:extLst>
      <p:ext uri="{BB962C8B-B14F-4D97-AF65-F5344CB8AC3E}">
        <p14:creationId xmlns:p14="http://schemas.microsoft.com/office/powerpoint/2010/main" val="4612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31D5-3629-4429-8781-7C018711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Árbol B-</a:t>
            </a:r>
            <a:r>
              <a:rPr lang="es-PE" dirty="0" err="1">
                <a:solidFill>
                  <a:srgbClr val="FF0000"/>
                </a:solidFill>
              </a:rPr>
              <a:t>Tree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72DB1-A177-4256-B876-BB5EEF4D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8443" cy="4351338"/>
          </a:xfrm>
        </p:spPr>
        <p:txBody>
          <a:bodyPr>
            <a:normAutofit fontScale="92500"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 es un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auto-equilibrio</a:t>
            </a:r>
            <a:r>
              <a:rPr lang="es-ES" b="0" i="0" dirty="0">
                <a:effectLst/>
                <a:latin typeface="Arial" panose="020B0604020202020204" pitchFamily="34" charset="0"/>
              </a:rPr>
              <a:t> </a:t>
            </a:r>
            <a:r>
              <a:rPr lang="es-ES" b="0" i="0" u="none" strike="noStrike" dirty="0">
                <a:effectLst/>
                <a:latin typeface="Arial" panose="020B0604020202020204" pitchFamily="34" charset="0"/>
              </a:rPr>
              <a:t>estructura de datos de árbol</a:t>
            </a:r>
            <a:r>
              <a:rPr lang="es-ES" b="0" i="0" dirty="0">
                <a:effectLst/>
                <a:latin typeface="Arial" panose="020B0604020202020204" pitchFamily="34" charset="0"/>
              </a:rPr>
              <a:t> que mantiene los datos ordenados y permite búsquedas, acceso secuencial, inserciones y eliminaciones en </a:t>
            </a:r>
            <a:r>
              <a:rPr lang="es-ES" b="0" i="0" u="none" strike="noStrike" dirty="0">
                <a:effectLst/>
                <a:latin typeface="Arial" panose="020B0604020202020204" pitchFamily="34" charset="0"/>
              </a:rPr>
              <a:t>tiempo logarítmico. </a:t>
            </a:r>
            <a:r>
              <a:rPr lang="es-ES" dirty="0">
                <a:latin typeface="Arial" panose="020B0604020202020204" pitchFamily="34" charset="0"/>
              </a:rPr>
              <a:t>G</a:t>
            </a:r>
            <a:r>
              <a:rPr lang="es-ES" b="0" i="0" u="none" strike="noStrike" dirty="0">
                <a:effectLst/>
                <a:latin typeface="Arial" panose="020B0604020202020204" pitchFamily="34" charset="0"/>
              </a:rPr>
              <a:t>e</a:t>
            </a:r>
            <a:r>
              <a:rPr lang="es-ES" b="0" i="0" dirty="0">
                <a:effectLst/>
                <a:latin typeface="Arial" panose="020B0604020202020204" pitchFamily="34" charset="0"/>
              </a:rPr>
              <a:t>neraliza el </a:t>
            </a:r>
            <a:r>
              <a:rPr lang="es-ES" b="0" i="0" u="none" strike="noStrike" dirty="0">
                <a:effectLst/>
                <a:latin typeface="Arial" panose="020B0604020202020204" pitchFamily="34" charset="0"/>
              </a:rPr>
              <a:t>árbol de búsqueda binaria</a:t>
            </a:r>
            <a:r>
              <a:rPr lang="es-ES" b="0" i="0" dirty="0">
                <a:effectLst/>
                <a:latin typeface="Arial" panose="020B0604020202020204" pitchFamily="34" charset="0"/>
              </a:rPr>
              <a:t>, permitiendo nodos con más de dos hijos</a:t>
            </a:r>
            <a:endParaRPr lang="es-PE" dirty="0"/>
          </a:p>
        </p:txBody>
      </p:sp>
      <p:pic>
        <p:nvPicPr>
          <p:cNvPr id="2050" name="Picture 2" descr="Árbol B* - ABCD Wiki">
            <a:extLst>
              <a:ext uri="{FF2B5EF4-FFF2-40B4-BE49-F238E27FC236}">
                <a16:creationId xmlns:a16="http://schemas.microsoft.com/office/drawing/2014/main" id="{859C9BA2-BB44-4F89-886F-588C94C6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30" y="2178739"/>
            <a:ext cx="5353243" cy="321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0C67020-74C7-447F-86EF-84891F9525A8}"/>
              </a:ext>
            </a:extLst>
          </p:cNvPr>
          <p:cNvSpPr txBox="1"/>
          <p:nvPr/>
        </p:nvSpPr>
        <p:spPr>
          <a:xfrm>
            <a:off x="6606830" y="5645426"/>
            <a:ext cx="522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3: Muestra un árbol binario balanceado</a:t>
            </a:r>
          </a:p>
        </p:txBody>
      </p:sp>
    </p:spTree>
    <p:extLst>
      <p:ext uri="{BB962C8B-B14F-4D97-AF65-F5344CB8AC3E}">
        <p14:creationId xmlns:p14="http://schemas.microsoft.com/office/powerpoint/2010/main" val="29818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3EC0-835F-49E4-A9B6-7DEDD4A0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>Árbol AVL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70B9-7DB7-4CC8-9097-29CA2737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009" cy="4351338"/>
          </a:xfrm>
        </p:spPr>
        <p:txBody>
          <a:bodyPr/>
          <a:lstStyle/>
          <a:p>
            <a:pPr algn="just" fontAlgn="base"/>
            <a:r>
              <a:rPr lang="es-ES" i="0" dirty="0">
                <a:effectLst/>
                <a:latin typeface="inherit"/>
              </a:rPr>
              <a:t>Los árboles AVL son árboles BB donde todo nodo cumple la propiedad de equilibrado AVL:</a:t>
            </a:r>
            <a:endParaRPr lang="es-ES" i="0" dirty="0">
              <a:effectLst/>
              <a:latin typeface="Arim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i="0" dirty="0">
                <a:effectLst/>
                <a:latin typeface="inherit"/>
              </a:rPr>
              <a:t>La altura del subárbol izquierdo y del derecho no se diferencian en más de uno.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i="0" dirty="0">
                <a:effectLst/>
                <a:latin typeface="bell mt" panose="02020503060305020303" pitchFamily="18" charset="0"/>
              </a:rPr>
              <a:t>Un árbol AVL (llamado así por las iniciales de sus inventores: </a:t>
            </a:r>
            <a:r>
              <a:rPr lang="es-ES" i="0" dirty="0" err="1">
                <a:effectLst/>
                <a:latin typeface="bell mt" panose="02020503060305020303" pitchFamily="18" charset="0"/>
              </a:rPr>
              <a:t>Adelson-Velskii</a:t>
            </a:r>
            <a:r>
              <a:rPr lang="es-ES" i="0" dirty="0">
                <a:effectLst/>
                <a:latin typeface="bell mt" panose="02020503060305020303" pitchFamily="18" charset="0"/>
              </a:rPr>
              <a:t> y </a:t>
            </a:r>
            <a:r>
              <a:rPr lang="es-ES" i="0" dirty="0" err="1">
                <a:effectLst/>
                <a:latin typeface="bell mt" panose="02020503060305020303" pitchFamily="18" charset="0"/>
              </a:rPr>
              <a:t>Landis</a:t>
            </a:r>
            <a:r>
              <a:rPr lang="es-ES" i="0" dirty="0">
                <a:effectLst/>
                <a:latin typeface="bell mt" panose="02020503060305020303" pitchFamily="18" charset="0"/>
              </a:rPr>
              <a:t>)</a:t>
            </a:r>
            <a:r>
              <a:rPr lang="es-ES" dirty="0">
                <a:latin typeface="inherit"/>
              </a:rPr>
              <a:t>.</a:t>
            </a:r>
            <a:endParaRPr lang="es-ES" i="0" dirty="0">
              <a:effectLst/>
              <a:latin typeface="inherit"/>
            </a:endParaRPr>
          </a:p>
          <a:p>
            <a:endParaRPr lang="es-PE" dirty="0"/>
          </a:p>
        </p:txBody>
      </p:sp>
      <p:pic>
        <p:nvPicPr>
          <p:cNvPr id="3074" name="Picture 2" descr="Implementación de un Árbol AVL - Estructuras de Datos con Python - Mi  Diario Python">
            <a:extLst>
              <a:ext uri="{FF2B5EF4-FFF2-40B4-BE49-F238E27FC236}">
                <a16:creationId xmlns:a16="http://schemas.microsoft.com/office/drawing/2014/main" id="{8BF33A85-710B-4DFF-8AF4-F7B9AA85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57" y="2476499"/>
            <a:ext cx="5304182" cy="265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66CEB3-7942-47B2-B89B-73B3877B8B15}"/>
              </a:ext>
            </a:extLst>
          </p:cNvPr>
          <p:cNvSpPr txBox="1"/>
          <p:nvPr/>
        </p:nvSpPr>
        <p:spPr>
          <a:xfrm>
            <a:off x="6718852" y="5420139"/>
            <a:ext cx="48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4: Muestra un árbol AVL balanceado</a:t>
            </a:r>
          </a:p>
        </p:txBody>
      </p:sp>
    </p:spTree>
    <p:extLst>
      <p:ext uri="{BB962C8B-B14F-4D97-AF65-F5344CB8AC3E}">
        <p14:creationId xmlns:p14="http://schemas.microsoft.com/office/powerpoint/2010/main" val="1172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D5F4E-10BE-4315-B13A-65D35512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>Código y resultado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41A33F-72CE-45A4-AE96-EBE655FD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8" y="1179444"/>
            <a:ext cx="3917467" cy="50862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5830BE-CFD8-4958-B9C9-9CAF099D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94" y="772285"/>
            <a:ext cx="3565864" cy="12979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9481C2-575C-4CA5-A3A5-02C606E3A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627" y="2649642"/>
            <a:ext cx="3533333" cy="33047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DC65314-CD5B-42FA-8078-4A42B813A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420" y="2939082"/>
            <a:ext cx="1646380" cy="334810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0EC147D-8DBF-4A7C-ACFF-5E9706987A27}"/>
              </a:ext>
            </a:extLst>
          </p:cNvPr>
          <p:cNvSpPr txBox="1"/>
          <p:nvPr/>
        </p:nvSpPr>
        <p:spPr>
          <a:xfrm>
            <a:off x="5300870" y="6265729"/>
            <a:ext cx="356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5: Muestra el Árbol obtenido</a:t>
            </a:r>
          </a:p>
        </p:txBody>
      </p:sp>
    </p:spTree>
    <p:extLst>
      <p:ext uri="{BB962C8B-B14F-4D97-AF65-F5344CB8AC3E}">
        <p14:creationId xmlns:p14="http://schemas.microsoft.com/office/powerpoint/2010/main" val="1375353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Arial</vt:lpstr>
      <vt:lpstr>Arimo</vt:lpstr>
      <vt:lpstr>bell mt</vt:lpstr>
      <vt:lpstr>Calibri</vt:lpstr>
      <vt:lpstr>Calibri Light</vt:lpstr>
      <vt:lpstr>Google Sans</vt:lpstr>
      <vt:lpstr>inherit</vt:lpstr>
      <vt:lpstr>Open Sans</vt:lpstr>
      <vt:lpstr>Roboto</vt:lpstr>
      <vt:lpstr>Tema de Office</vt:lpstr>
      <vt:lpstr>Práctica 2 - Estructuras de datos</vt:lpstr>
      <vt:lpstr>Estructura de Datos Árbol</vt:lpstr>
      <vt:lpstr>Parte de los arboles</vt:lpstr>
      <vt:lpstr>Árbol B-Tree</vt:lpstr>
      <vt:lpstr>Árbol AVL</vt:lpstr>
      <vt:lpstr>Código y 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melvinacuch@gmail.com</dc:creator>
  <cp:lastModifiedBy>melvinacuch@gmail.com</cp:lastModifiedBy>
  <cp:revision>9</cp:revision>
  <dcterms:created xsi:type="dcterms:W3CDTF">2021-07-03T11:50:13Z</dcterms:created>
  <dcterms:modified xsi:type="dcterms:W3CDTF">2021-07-03T13:49:25Z</dcterms:modified>
</cp:coreProperties>
</file>