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media/AudioManager.html#STREAM_MUSI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/>
              <a:t>Multimedia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Sonidos, videos e Imágenes</a:t>
            </a:r>
          </a:p>
          <a:p>
            <a:r>
              <a:rPr lang="es-ES" sz="1600" dirty="0" smtClean="0"/>
              <a:t>Laura Iglesias Fernández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60860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SONIDO</a:t>
            </a:r>
            <a:br>
              <a:rPr lang="es-ES" dirty="0" smtClean="0"/>
            </a:br>
            <a:r>
              <a:rPr lang="es-ES" dirty="0" smtClean="0"/>
              <a:t>Media Player y Sound Pool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Los formatos </a:t>
            </a:r>
            <a:r>
              <a:rPr lang="es-ES" dirty="0"/>
              <a:t>de </a:t>
            </a:r>
            <a:r>
              <a:rPr lang="es-ES" dirty="0" smtClean="0"/>
              <a:t>audio </a:t>
            </a:r>
            <a:r>
              <a:rPr lang="es-ES" dirty="0"/>
              <a:t>admitidos por </a:t>
            </a:r>
            <a:r>
              <a:rPr lang="es-ES" dirty="0" smtClean="0"/>
              <a:t>Android son:</a:t>
            </a:r>
            <a:endParaRPr lang="es-ES" dirty="0"/>
          </a:p>
          <a:p>
            <a:pPr lvl="1"/>
            <a:r>
              <a:rPr lang="es-ES" dirty="0" smtClean="0"/>
              <a:t>• </a:t>
            </a:r>
            <a:r>
              <a:rPr lang="es-ES" dirty="0"/>
              <a:t>WAV (PCM sin compresión)</a:t>
            </a:r>
          </a:p>
          <a:p>
            <a:pPr lvl="1"/>
            <a:r>
              <a:rPr lang="es-ES" dirty="0"/>
              <a:t>• AAC (Formato Apple e iPod , sin protección)</a:t>
            </a:r>
          </a:p>
          <a:p>
            <a:pPr lvl="1"/>
            <a:r>
              <a:rPr lang="es-ES" dirty="0"/>
              <a:t>• MP3 (MPEG-3)</a:t>
            </a:r>
          </a:p>
          <a:p>
            <a:pPr lvl="1"/>
            <a:r>
              <a:rPr lang="es-ES" dirty="0"/>
              <a:t>• WMA (Windows media audio)</a:t>
            </a:r>
          </a:p>
          <a:p>
            <a:pPr lvl="1"/>
            <a:r>
              <a:rPr lang="es-ES" dirty="0"/>
              <a:t>• AMR (Speech codec)</a:t>
            </a:r>
          </a:p>
          <a:p>
            <a:pPr lvl="1"/>
            <a:r>
              <a:rPr lang="es-ES" dirty="0"/>
              <a:t>• OGG (Ogg Vorbis)</a:t>
            </a:r>
          </a:p>
          <a:p>
            <a:pPr lvl="1"/>
            <a:r>
              <a:rPr lang="es-ES" dirty="0"/>
              <a:t>• MIDI (Instrumentos)</a:t>
            </a:r>
          </a:p>
          <a:p>
            <a:r>
              <a:rPr lang="es-ES" dirty="0"/>
              <a:t>Recordar que el emulador de </a:t>
            </a:r>
            <a:r>
              <a:rPr lang="es-ES" dirty="0" smtClean="0"/>
              <a:t>Android </a:t>
            </a:r>
            <a:r>
              <a:rPr lang="es-ES" dirty="0"/>
              <a:t>dificulta bastante el trabajar con sonidos, y sólo en un dispositivo real se puede apreciar el funcionamiento de nuestros sonidos</a:t>
            </a:r>
            <a:r>
              <a:rPr lang="es-ES" dirty="0" smtClean="0"/>
              <a:t>.</a:t>
            </a:r>
          </a:p>
          <a:p>
            <a:r>
              <a:rPr lang="es-ES" dirty="0" smtClean="0"/>
              <a:t>Lo primero que hay que hacer es una carpeta </a:t>
            </a:r>
            <a:r>
              <a:rPr lang="es-ES" u="sng" dirty="0" smtClean="0"/>
              <a:t>en res </a:t>
            </a:r>
            <a:r>
              <a:rPr lang="es-ES" dirty="0" smtClean="0"/>
              <a:t>llamada </a:t>
            </a:r>
            <a:r>
              <a:rPr lang="es-ES" u="sng" dirty="0" smtClean="0">
                <a:solidFill>
                  <a:srgbClr val="FF0000"/>
                </a:solidFill>
              </a:rPr>
              <a:t>raw</a:t>
            </a:r>
            <a:r>
              <a:rPr lang="es-ES" dirty="0" smtClean="0"/>
              <a:t> e introducir los sonidos en ella.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536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Sound Pool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25931"/>
            <a:ext cx="8596668" cy="1954529"/>
          </a:xfrm>
        </p:spPr>
        <p:txBody>
          <a:bodyPr/>
          <a:lstStyle/>
          <a:p>
            <a:r>
              <a:rPr lang="es-ES" dirty="0" smtClean="0"/>
              <a:t>Reproduce pequeñas </a:t>
            </a:r>
            <a:r>
              <a:rPr lang="es-ES" dirty="0"/>
              <a:t>pistas de audio. </a:t>
            </a:r>
            <a:endParaRPr lang="es-ES" dirty="0" smtClean="0"/>
          </a:p>
          <a:p>
            <a:r>
              <a:rPr lang="es-ES" dirty="0" smtClean="0"/>
              <a:t>Con </a:t>
            </a:r>
            <a:r>
              <a:rPr lang="es-ES" dirty="0"/>
              <a:t>esta clase podemos repetir la reproducción de sonidos y hasta reproducir múltiples sonidos de manera simultánea. </a:t>
            </a:r>
            <a:endParaRPr lang="es-ES" dirty="0" smtClean="0"/>
          </a:p>
          <a:p>
            <a:r>
              <a:rPr lang="es-ES" dirty="0"/>
              <a:t>L</a:t>
            </a:r>
            <a:r>
              <a:rPr lang="es-ES" dirty="0" smtClean="0"/>
              <a:t>os </a:t>
            </a:r>
            <a:r>
              <a:rPr lang="es-ES" dirty="0"/>
              <a:t>archivos de sonido que quieras reproducir no deben sobrepasar 1 MB de tamaño.</a:t>
            </a:r>
          </a:p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915439" y="3548002"/>
            <a:ext cx="7286803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b="1" dirty="0"/>
              <a:t>private SoundPool sndPool</a:t>
            </a:r>
            <a:r>
              <a:rPr lang="es-ES" b="1" dirty="0" smtClean="0"/>
              <a:t>;</a:t>
            </a:r>
          </a:p>
          <a:p>
            <a:r>
              <a:rPr lang="en-US" dirty="0"/>
              <a:t>sndPool = </a:t>
            </a:r>
            <a:r>
              <a:rPr lang="en-US" b="1" dirty="0"/>
              <a:t>new </a:t>
            </a:r>
            <a:r>
              <a:rPr lang="en-US" b="1" dirty="0" smtClean="0"/>
              <a:t>SoundPool(16, AudioManager.STREAM_MUSIC, 100);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6858000" y="4537258"/>
            <a:ext cx="282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100 % volumen del sonido</a:t>
            </a:r>
            <a:endParaRPr lang="es-ES" dirty="0"/>
          </a:p>
        </p:txBody>
      </p:sp>
      <p:cxnSp>
        <p:nvCxnSpPr>
          <p:cNvPr id="7" name="Conector recto de flecha 6"/>
          <p:cNvCxnSpPr/>
          <p:nvPr/>
        </p:nvCxnSpPr>
        <p:spPr>
          <a:xfrm flipH="1" flipV="1">
            <a:off x="7635240" y="4068039"/>
            <a:ext cx="261851" cy="5254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444147"/>
              </p:ext>
            </p:extLst>
          </p:nvPr>
        </p:nvGraphicFramePr>
        <p:xfrm>
          <a:off x="2686049" y="4952302"/>
          <a:ext cx="5646419" cy="453346"/>
        </p:xfrm>
        <a:graphic>
          <a:graphicData uri="http://schemas.openxmlformats.org/drawingml/2006/table">
            <a:tbl>
              <a:tblPr/>
              <a:tblGrid>
                <a:gridCol w="434341"/>
                <a:gridCol w="1427155"/>
                <a:gridCol w="3784923"/>
              </a:tblGrid>
              <a:tr h="331470">
                <a:tc>
                  <a:txBody>
                    <a:bodyPr/>
                    <a:lstStyle/>
                    <a:p>
                      <a:pPr algn="r" fontAlgn="t"/>
                      <a:r>
                        <a:rPr lang="es-ES" sz="1300" dirty="0" smtClean="0">
                          <a:solidFill>
                            <a:schemeClr val="bg2"/>
                          </a:solidFill>
                          <a:effectLst/>
                        </a:rPr>
                        <a:t>int</a:t>
                      </a:r>
                      <a:endParaRPr lang="es-ES" sz="13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85659" marR="85659" marT="28553" marB="285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300" u="sng" dirty="0" smtClean="0">
                          <a:solidFill>
                            <a:schemeClr val="bg2"/>
                          </a:solidFill>
                          <a:effectLst/>
                          <a:hlinkClick r:id="rId2"/>
                        </a:rPr>
                        <a:t>STREAM_MUSIC</a:t>
                      </a:r>
                      <a:endParaRPr lang="es-ES" sz="13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85659" marR="85659" marT="28553" marB="285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bg2"/>
                          </a:solidFill>
                          <a:effectLst/>
                        </a:rPr>
                        <a:t>The audio stream for music </a:t>
                      </a:r>
                      <a:r>
                        <a:rPr lang="en-US" sz="1300" dirty="0" smtClean="0">
                          <a:solidFill>
                            <a:schemeClr val="bg2"/>
                          </a:solidFill>
                          <a:effectLst/>
                        </a:rPr>
                        <a:t>playback</a:t>
                      </a:r>
                    </a:p>
                    <a:p>
                      <a:pPr algn="l" fontAlgn="t"/>
                      <a:r>
                        <a:rPr lang="es-ES" sz="1300" dirty="0" smtClean="0">
                          <a:solidFill>
                            <a:schemeClr val="bg2"/>
                          </a:solidFill>
                        </a:rPr>
                        <a:t>El flujo de audio para la</a:t>
                      </a:r>
                      <a:r>
                        <a:rPr lang="es-ES" sz="1300" baseline="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s-ES" sz="1300" dirty="0" smtClean="0">
                          <a:solidFill>
                            <a:schemeClr val="bg2"/>
                          </a:solidFill>
                        </a:rPr>
                        <a:t>reproducción de música</a:t>
                      </a:r>
                      <a:endParaRPr lang="en-US" sz="13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85659" marR="85659" marT="28553" marB="285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cxnSp>
        <p:nvCxnSpPr>
          <p:cNvPr id="14" name="Conector recto de flecha 13"/>
          <p:cNvCxnSpPr/>
          <p:nvPr/>
        </p:nvCxnSpPr>
        <p:spPr>
          <a:xfrm flipV="1">
            <a:off x="6042590" y="4087841"/>
            <a:ext cx="369640" cy="8187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405246" y="5730948"/>
            <a:ext cx="683918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b="1" dirty="0" err="1"/>
              <a:t>this.setVolumeControlStream</a:t>
            </a:r>
            <a:r>
              <a:rPr lang="es-ES" b="1" dirty="0"/>
              <a:t>(</a:t>
            </a:r>
            <a:r>
              <a:rPr lang="es-ES" b="1" dirty="0" err="1"/>
              <a:t>AudioManager.</a:t>
            </a:r>
            <a:r>
              <a:rPr lang="es-ES" b="1" i="1" dirty="0" err="1"/>
              <a:t>STREAM_MUSIC</a:t>
            </a:r>
            <a:r>
              <a:rPr lang="es-ES" b="1" i="1" dirty="0"/>
              <a:t>);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2660072" y="6292084"/>
            <a:ext cx="664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Para que el botón del volumen en nuestro dispositivo funcione</a:t>
            </a:r>
            <a:endParaRPr lang="es-ES" dirty="0"/>
          </a:p>
        </p:txBody>
      </p:sp>
      <p:cxnSp>
        <p:nvCxnSpPr>
          <p:cNvPr id="15" name="Conector recto de flecha 14"/>
          <p:cNvCxnSpPr>
            <a:stCxn id="8" idx="1"/>
          </p:cNvCxnSpPr>
          <p:nvPr/>
        </p:nvCxnSpPr>
        <p:spPr>
          <a:xfrm flipH="1" flipV="1">
            <a:off x="2270068" y="6100280"/>
            <a:ext cx="390004" cy="3764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01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3460"/>
          </a:xfrm>
        </p:spPr>
        <p:txBody>
          <a:bodyPr/>
          <a:lstStyle/>
          <a:p>
            <a:pPr algn="ctr"/>
            <a:r>
              <a:rPr lang="es-ES" dirty="0" smtClean="0"/>
              <a:t>Media Player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805940"/>
            <a:ext cx="8596668" cy="834389"/>
          </a:xfrm>
        </p:spPr>
        <p:txBody>
          <a:bodyPr/>
          <a:lstStyle/>
          <a:p>
            <a:r>
              <a:rPr lang="es-ES" dirty="0"/>
              <a:t> Esta clase será usada para reproducir archivos de audio </a:t>
            </a:r>
            <a:r>
              <a:rPr lang="es-ES" dirty="0" smtClean="0"/>
              <a:t>largos.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851660" y="2500043"/>
            <a:ext cx="492634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b="1" dirty="0"/>
              <a:t>private MediaPlayer mp</a:t>
            </a:r>
            <a:r>
              <a:rPr lang="es-ES" b="1" dirty="0" smtClean="0"/>
              <a:t>;</a:t>
            </a:r>
          </a:p>
          <a:p>
            <a:r>
              <a:rPr lang="es-ES" dirty="0"/>
              <a:t>mp = MediaPlayer.</a:t>
            </a:r>
            <a:r>
              <a:rPr lang="es-ES" i="1" dirty="0"/>
              <a:t>create(</a:t>
            </a:r>
            <a:r>
              <a:rPr lang="es-ES" b="1" i="1" dirty="0"/>
              <a:t>this, R.raw.fragel);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4137660" y="3474717"/>
            <a:ext cx="6611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Recurso </a:t>
            </a:r>
          </a:p>
          <a:p>
            <a:r>
              <a:rPr lang="es-ES" dirty="0" smtClean="0">
                <a:solidFill>
                  <a:schemeClr val="accent5"/>
                </a:solidFill>
              </a:rPr>
              <a:t>Importante: </a:t>
            </a:r>
            <a:r>
              <a:rPr lang="es-ES" dirty="0" smtClean="0"/>
              <a:t>nombre de la canción sin mayúsculas, ni números</a:t>
            </a:r>
            <a:endParaRPr lang="es-ES" dirty="0"/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4975668" y="3063240"/>
            <a:ext cx="716472" cy="5044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422910" y="4179357"/>
            <a:ext cx="5981125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Métodos más utilizados: </a:t>
            </a:r>
          </a:p>
          <a:p>
            <a:r>
              <a:rPr lang="es-ES" dirty="0" smtClean="0">
                <a:solidFill>
                  <a:schemeClr val="accent2"/>
                </a:solidFill>
              </a:rPr>
              <a:t>start()  </a:t>
            </a:r>
            <a:r>
              <a:rPr lang="es-ES" dirty="0" smtClean="0">
                <a:sym typeface="Wingdings" panose="05000000000000000000" pitchFamily="2" charset="2"/>
              </a:rPr>
              <a:t> comenzar</a:t>
            </a:r>
            <a:endParaRPr lang="es-ES" dirty="0"/>
          </a:p>
          <a:p>
            <a:r>
              <a:rPr lang="es-ES" dirty="0" smtClean="0">
                <a:solidFill>
                  <a:schemeClr val="accent2"/>
                </a:solidFill>
              </a:rPr>
              <a:t>stop() </a:t>
            </a:r>
            <a:r>
              <a:rPr lang="es-ES" dirty="0" smtClean="0">
                <a:sym typeface="Wingdings" panose="05000000000000000000" pitchFamily="2" charset="2"/>
              </a:rPr>
              <a:t>parar</a:t>
            </a:r>
          </a:p>
          <a:p>
            <a:r>
              <a:rPr lang="es-ES" dirty="0" smtClean="0">
                <a:solidFill>
                  <a:schemeClr val="accent2"/>
                </a:solidFill>
              </a:rPr>
              <a:t>prepare</a:t>
            </a:r>
            <a:r>
              <a:rPr lang="es-ES" dirty="0">
                <a:solidFill>
                  <a:schemeClr val="accent2"/>
                </a:solidFill>
              </a:rPr>
              <a:t>() 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smtClean="0"/>
              <a:t>y start()</a:t>
            </a:r>
            <a:r>
              <a:rPr lang="es-ES" dirty="0" smtClean="0">
                <a:sym typeface="Wingdings" panose="05000000000000000000" pitchFamily="2" charset="2"/>
              </a:rPr>
              <a:t>volver a reproducirlo </a:t>
            </a:r>
          </a:p>
          <a:p>
            <a:r>
              <a:rPr lang="es-ES" dirty="0" smtClean="0">
                <a:solidFill>
                  <a:schemeClr val="accent2"/>
                </a:solidFill>
              </a:rPr>
              <a:t>pause</a:t>
            </a:r>
            <a:r>
              <a:rPr lang="es-ES" dirty="0">
                <a:solidFill>
                  <a:schemeClr val="accent2"/>
                </a:solidFill>
              </a:rPr>
              <a:t>() </a:t>
            </a:r>
            <a:r>
              <a:rPr lang="es-ES" dirty="0" smtClean="0"/>
              <a:t>y start</a:t>
            </a:r>
            <a:r>
              <a:rPr lang="es-ES" dirty="0"/>
              <a:t>() </a:t>
            </a:r>
            <a:r>
              <a:rPr lang="es-ES" dirty="0" smtClean="0">
                <a:sym typeface="Wingdings" panose="05000000000000000000" pitchFamily="2" charset="2"/>
              </a:rPr>
              <a:t> </a:t>
            </a:r>
            <a:r>
              <a:rPr lang="es-ES" dirty="0" smtClean="0"/>
              <a:t>para </a:t>
            </a:r>
            <a:r>
              <a:rPr lang="es-ES" dirty="0"/>
              <a:t>ponerlo en pausa y reanudarlo.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6998124" y="4808007"/>
            <a:ext cx="4309193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Reproducirlo </a:t>
            </a:r>
            <a:r>
              <a:rPr lang="es-ES" dirty="0"/>
              <a:t>desde un </a:t>
            </a:r>
            <a:r>
              <a:rPr lang="es-ES" dirty="0" smtClean="0"/>
              <a:t>fichero</a:t>
            </a:r>
          </a:p>
          <a:p>
            <a:r>
              <a:rPr lang="es-ES" dirty="0" smtClean="0"/>
              <a:t>MediaPlayer </a:t>
            </a:r>
            <a:r>
              <a:rPr lang="es-ES" dirty="0"/>
              <a:t>mp = new MediaPlayer();</a:t>
            </a:r>
          </a:p>
          <a:p>
            <a:r>
              <a:rPr lang="es-ES" dirty="0" smtClean="0"/>
              <a:t>mp.setDataSource(</a:t>
            </a:r>
            <a:r>
              <a:rPr lang="es-ES" i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RUTA_AL_FICHERO</a:t>
            </a:r>
            <a:r>
              <a:rPr lang="es-ES" dirty="0"/>
              <a:t>);</a:t>
            </a:r>
          </a:p>
          <a:p>
            <a:r>
              <a:rPr lang="es-ES" dirty="0" smtClean="0"/>
              <a:t>mp.prepare();</a:t>
            </a:r>
            <a:endParaRPr lang="es-ES" dirty="0"/>
          </a:p>
          <a:p>
            <a:r>
              <a:rPr lang="es-ES" dirty="0" smtClean="0"/>
              <a:t>mp.start</a:t>
            </a:r>
            <a:r>
              <a:rPr lang="es-ES" dirty="0"/>
              <a:t>();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2556042" y="6388023"/>
            <a:ext cx="659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En este caso el método prepare() equivale al método create()</a:t>
            </a:r>
            <a:endParaRPr lang="es-ES" dirty="0"/>
          </a:p>
        </p:txBody>
      </p:sp>
      <p:cxnSp>
        <p:nvCxnSpPr>
          <p:cNvPr id="17" name="Conector recto de flecha 16"/>
          <p:cNvCxnSpPr>
            <a:stCxn id="16" idx="0"/>
          </p:cNvCxnSpPr>
          <p:nvPr/>
        </p:nvCxnSpPr>
        <p:spPr>
          <a:xfrm flipV="1">
            <a:off x="5854381" y="5875016"/>
            <a:ext cx="1277939" cy="5130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28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 txBox="1">
            <a:spLocks/>
          </p:cNvSpPr>
          <p:nvPr/>
        </p:nvSpPr>
        <p:spPr>
          <a:xfrm>
            <a:off x="917364" y="308610"/>
            <a:ext cx="8596668" cy="7543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 smtClean="0"/>
          </a:p>
          <a:p>
            <a:r>
              <a:rPr lang="es-ES" b="1" dirty="0" smtClean="0"/>
              <a:t> Esquema de los estados de la clase: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65" y="1157248"/>
            <a:ext cx="7506546" cy="550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430"/>
          </a:xfrm>
        </p:spPr>
        <p:txBody>
          <a:bodyPr/>
          <a:lstStyle/>
          <a:p>
            <a:pPr algn="ctr"/>
            <a:r>
              <a:rPr lang="es-ES" dirty="0" smtClean="0"/>
              <a:t>Video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165860"/>
            <a:ext cx="8596668" cy="2628813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s-ES" dirty="0"/>
              <a:t>R</a:t>
            </a:r>
            <a:r>
              <a:rPr lang="es-ES" dirty="0" smtClean="0"/>
              <a:t>eproduciremos </a:t>
            </a:r>
            <a:r>
              <a:rPr lang="es-ES" dirty="0"/>
              <a:t>un vídeo almacenado en nuestra aplicación. </a:t>
            </a:r>
            <a:endParaRPr lang="es-ES" dirty="0" smtClean="0"/>
          </a:p>
          <a:p>
            <a:pPr lvl="1" fontAlgn="base"/>
            <a:r>
              <a:rPr lang="es-ES" dirty="0"/>
              <a:t>3GPP (.3gp)</a:t>
            </a:r>
          </a:p>
          <a:p>
            <a:pPr lvl="1" fontAlgn="base"/>
            <a:r>
              <a:rPr lang="es-ES" dirty="0"/>
              <a:t>MPEG-4 (.mp4)</a:t>
            </a:r>
          </a:p>
          <a:p>
            <a:pPr lvl="1" fontAlgn="base"/>
            <a:r>
              <a:rPr lang="es-ES" dirty="0"/>
              <a:t>MPEG-TS (.ts, AAC audio only, not seekable, Android 3.0+)</a:t>
            </a:r>
          </a:p>
          <a:p>
            <a:pPr lvl="1" fontAlgn="base"/>
            <a:r>
              <a:rPr lang="es-ES" dirty="0"/>
              <a:t>WebM (.webm)</a:t>
            </a:r>
          </a:p>
          <a:p>
            <a:pPr lvl="1" fontAlgn="base"/>
            <a:r>
              <a:rPr lang="es-ES" dirty="0"/>
              <a:t>Matroska (.mkv, Android 4.0</a:t>
            </a:r>
            <a:r>
              <a:rPr lang="es-ES" dirty="0" smtClean="0"/>
              <a:t>+)</a:t>
            </a:r>
          </a:p>
          <a:p>
            <a:pPr fontAlgn="base"/>
            <a:r>
              <a:rPr lang="es-ES" dirty="0" smtClean="0"/>
              <a:t>Es </a:t>
            </a:r>
            <a:r>
              <a:rPr lang="es-ES" dirty="0"/>
              <a:t>muy común visualizar un vídeo corto con la marca o nombre de la empresa al encender nuestras aplicaciones.</a:t>
            </a:r>
          </a:p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771650" y="4034791"/>
            <a:ext cx="7916847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b="1" dirty="0"/>
              <a:t>private VideoView video</a:t>
            </a:r>
            <a:r>
              <a:rPr lang="es-ES" b="1" dirty="0" smtClean="0"/>
              <a:t>;</a:t>
            </a:r>
          </a:p>
          <a:p>
            <a:r>
              <a:rPr lang="es-ES" dirty="0"/>
              <a:t>video = (VideoView) findViewById(R.id.</a:t>
            </a:r>
            <a:r>
              <a:rPr lang="es-ES" i="1" dirty="0"/>
              <a:t>videoView1);</a:t>
            </a:r>
          </a:p>
          <a:p>
            <a:r>
              <a:rPr lang="es-ES" dirty="0"/>
              <a:t>Uri path = </a:t>
            </a:r>
            <a:r>
              <a:rPr lang="es-ES" dirty="0" smtClean="0"/>
              <a:t>Uri.</a:t>
            </a:r>
            <a:r>
              <a:rPr lang="es-ES" i="1" dirty="0" smtClean="0"/>
              <a:t>parse</a:t>
            </a:r>
            <a:r>
              <a:rPr lang="es-ES" i="1" dirty="0"/>
              <a:t>("android.resource://com.laura.video/" + R.raw.chip);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2846070" y="5989320"/>
            <a:ext cx="278537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video.setVideoURI(path);</a:t>
            </a:r>
          </a:p>
          <a:p>
            <a:r>
              <a:rPr lang="es-ES" dirty="0"/>
              <a:t>video.start();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189220" y="5266732"/>
            <a:ext cx="2624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Paquete de la actividad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8538210" y="5278163"/>
            <a:ext cx="98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Recurso</a:t>
            </a:r>
            <a:endParaRPr lang="es-ES" dirty="0"/>
          </a:p>
        </p:txBody>
      </p:sp>
      <p:sp>
        <p:nvSpPr>
          <p:cNvPr id="9" name="CuadroTexto 8"/>
          <p:cNvSpPr txBox="1"/>
          <p:nvPr/>
        </p:nvSpPr>
        <p:spPr>
          <a:xfrm>
            <a:off x="120286" y="3731451"/>
            <a:ext cx="1519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Inicializar </a:t>
            </a:r>
          </a:p>
          <a:p>
            <a:r>
              <a:rPr lang="es-ES" dirty="0"/>
              <a:t>e</a:t>
            </a:r>
            <a:r>
              <a:rPr lang="es-ES" dirty="0" smtClean="0"/>
              <a:t>l VideoView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514350" y="5537480"/>
            <a:ext cx="302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Para que comience el video</a:t>
            </a:r>
            <a:endParaRPr lang="es-ES" dirty="0"/>
          </a:p>
        </p:txBody>
      </p:sp>
      <p:cxnSp>
        <p:nvCxnSpPr>
          <p:cNvPr id="14" name="Conector angular 13"/>
          <p:cNvCxnSpPr/>
          <p:nvPr/>
        </p:nvCxnSpPr>
        <p:spPr>
          <a:xfrm>
            <a:off x="1085850" y="4323578"/>
            <a:ext cx="685800" cy="150915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r 22"/>
          <p:cNvCxnSpPr>
            <a:stCxn id="10" idx="2"/>
            <a:endCxn id="5" idx="1"/>
          </p:cNvCxnSpPr>
          <p:nvPr/>
        </p:nvCxnSpPr>
        <p:spPr>
          <a:xfrm rot="16200000" flipH="1">
            <a:off x="2234567" y="5700983"/>
            <a:ext cx="405674" cy="81733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V="1">
            <a:off x="6640830" y="4887757"/>
            <a:ext cx="308610" cy="4879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V="1">
            <a:off x="8931102" y="4887757"/>
            <a:ext cx="98717" cy="5034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37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811926" y="3822796"/>
            <a:ext cx="7471661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smtClean="0"/>
              <a:t>Ocultar </a:t>
            </a:r>
            <a:r>
              <a:rPr lang="es-ES" dirty="0"/>
              <a:t>las barras de estado</a:t>
            </a:r>
            <a:r>
              <a:rPr lang="es-ES" dirty="0" smtClean="0"/>
              <a:t>. </a:t>
            </a:r>
            <a:endParaRPr lang="es-ES" dirty="0"/>
          </a:p>
          <a:p>
            <a:r>
              <a:rPr lang="es-ES" dirty="0" smtClean="0"/>
              <a:t>Podemos </a:t>
            </a:r>
            <a:r>
              <a:rPr lang="es-ES" dirty="0"/>
              <a:t>ocultarlas desde el código de la actividad o </a:t>
            </a:r>
            <a:endParaRPr lang="es-ES" dirty="0" smtClean="0"/>
          </a:p>
          <a:p>
            <a:r>
              <a:rPr lang="es-ES" dirty="0" smtClean="0"/>
              <a:t>añadiendo </a:t>
            </a:r>
            <a:r>
              <a:rPr lang="es-ES" dirty="0"/>
              <a:t>unos atributos en </a:t>
            </a:r>
            <a:r>
              <a:rPr lang="es-ES" dirty="0" smtClean="0"/>
              <a:t>el </a:t>
            </a:r>
            <a:r>
              <a:rPr lang="es-ES" dirty="0"/>
              <a:t>AndroidManifest.xml</a:t>
            </a:r>
            <a:r>
              <a:rPr lang="es-ES" dirty="0" smtClean="0"/>
              <a:t>.</a:t>
            </a:r>
            <a:endParaRPr lang="es-ES" dirty="0"/>
          </a:p>
          <a:p>
            <a:r>
              <a:rPr lang="es-ES" dirty="0"/>
              <a:t>        </a:t>
            </a:r>
            <a:r>
              <a:rPr lang="es-ES" dirty="0" smtClean="0"/>
              <a:t>android:screenOrientation</a:t>
            </a:r>
            <a:r>
              <a:rPr lang="es-ES" dirty="0"/>
              <a:t>="portrait"</a:t>
            </a:r>
          </a:p>
          <a:p>
            <a:r>
              <a:rPr lang="es-ES" dirty="0"/>
              <a:t>        </a:t>
            </a:r>
            <a:r>
              <a:rPr lang="es-ES" dirty="0" smtClean="0"/>
              <a:t>android:theme</a:t>
            </a:r>
            <a:r>
              <a:rPr lang="es-ES" dirty="0"/>
              <a:t>="@android:style/Theme.NoTitleBar.Fullscreen"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063240" y="1440179"/>
            <a:ext cx="536557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MediaController mc = </a:t>
            </a:r>
            <a:r>
              <a:rPr lang="es-ES" b="1" dirty="0"/>
              <a:t>new MediaController(this);</a:t>
            </a:r>
          </a:p>
          <a:p>
            <a:r>
              <a:rPr lang="es-ES" dirty="0"/>
              <a:t>video.setMediaController(mc);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87411" y="730444"/>
            <a:ext cx="4195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Para que salgan los controles del video</a:t>
            </a:r>
          </a:p>
          <a:p>
            <a:r>
              <a:rPr lang="es-ES" dirty="0" smtClean="0"/>
              <a:t> cuando haces click en el video</a:t>
            </a:r>
            <a:endParaRPr lang="es-ES" dirty="0"/>
          </a:p>
        </p:txBody>
      </p:sp>
      <p:cxnSp>
        <p:nvCxnSpPr>
          <p:cNvPr id="6" name="Conector angular 5"/>
          <p:cNvCxnSpPr>
            <a:stCxn id="4" idx="2"/>
            <a:endCxn id="3" idx="1"/>
          </p:cNvCxnSpPr>
          <p:nvPr/>
        </p:nvCxnSpPr>
        <p:spPr>
          <a:xfrm rot="16200000" flipH="1">
            <a:off x="2630981" y="1331086"/>
            <a:ext cx="386570" cy="47794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487411" y="3314965"/>
            <a:ext cx="4904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Para que el video salga en pantalla completa</a:t>
            </a:r>
            <a:endParaRPr lang="es-ES" dirty="0"/>
          </a:p>
        </p:txBody>
      </p:sp>
      <p:cxnSp>
        <p:nvCxnSpPr>
          <p:cNvPr id="22" name="Conector angular 21"/>
          <p:cNvCxnSpPr/>
          <p:nvPr/>
        </p:nvCxnSpPr>
        <p:spPr>
          <a:xfrm rot="16200000" flipH="1">
            <a:off x="1379668" y="3638610"/>
            <a:ext cx="386570" cy="47794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97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Imágenes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7529"/>
          </a:xfrm>
        </p:spPr>
        <p:txBody>
          <a:bodyPr/>
          <a:lstStyle/>
          <a:p>
            <a:r>
              <a:rPr lang="es-ES" dirty="0" smtClean="0"/>
              <a:t>Ir a la galería de fotos 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02024" y="3900735"/>
            <a:ext cx="8217285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Intent intenGaleria = </a:t>
            </a:r>
            <a:r>
              <a:rPr lang="es-ES" b="1" dirty="0"/>
              <a:t>new Intent(Intent.</a:t>
            </a:r>
            <a:r>
              <a:rPr lang="es-ES" b="1" i="1" dirty="0"/>
              <a:t>ACTION_VIEW, android.provider.MediaStore.Images.Media.EXTERNAL_CONTENT_URI</a:t>
            </a:r>
            <a:r>
              <a:rPr lang="es-ES" b="1" i="1" dirty="0" smtClean="0"/>
              <a:t>);</a:t>
            </a:r>
          </a:p>
          <a:p>
            <a:endParaRPr lang="es-ES" b="1" i="1" dirty="0"/>
          </a:p>
          <a:p>
            <a:r>
              <a:rPr lang="es-ES" dirty="0"/>
              <a:t>startActivity(intenGaleria);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134533" y="2622530"/>
            <a:ext cx="872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En el setOnClickListener del botón lanzamos la galería de imágenes del dispositivo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4738255" y="3332325"/>
            <a:ext cx="302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Para que habrá la actividad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5320146" y="5403273"/>
            <a:ext cx="2852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Para que vaya a la galería</a:t>
            </a:r>
            <a:endParaRPr lang="es-ES" dirty="0"/>
          </a:p>
        </p:txBody>
      </p:sp>
      <p:cxnSp>
        <p:nvCxnSpPr>
          <p:cNvPr id="8" name="Conector angular 7"/>
          <p:cNvCxnSpPr/>
          <p:nvPr/>
        </p:nvCxnSpPr>
        <p:spPr>
          <a:xfrm rot="16200000" flipH="1">
            <a:off x="4859313" y="4661886"/>
            <a:ext cx="792742" cy="69003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r 11"/>
          <p:cNvCxnSpPr/>
          <p:nvPr/>
        </p:nvCxnSpPr>
        <p:spPr>
          <a:xfrm rot="10800000">
            <a:off x="4738256" y="3519820"/>
            <a:ext cx="517429" cy="375122"/>
          </a:xfrm>
          <a:prstGeom prst="bentConnector3">
            <a:avLst>
              <a:gd name="adj1" fmla="val 15442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122219" y="5795759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Iniciar intentGaleria</a:t>
            </a:r>
            <a:endParaRPr lang="es-ES" dirty="0"/>
          </a:p>
        </p:txBody>
      </p:sp>
      <p:cxnSp>
        <p:nvCxnSpPr>
          <p:cNvPr id="17" name="Conector angular 16"/>
          <p:cNvCxnSpPr/>
          <p:nvPr/>
        </p:nvCxnSpPr>
        <p:spPr>
          <a:xfrm rot="16200000" flipH="1">
            <a:off x="1657616" y="5091925"/>
            <a:ext cx="792742" cy="69003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13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5447" y="955243"/>
            <a:ext cx="8596668" cy="447529"/>
          </a:xfrm>
        </p:spPr>
        <p:txBody>
          <a:bodyPr/>
          <a:lstStyle/>
          <a:p>
            <a:r>
              <a:rPr lang="es-ES" dirty="0" smtClean="0"/>
              <a:t>Ir a la cámara de fotos 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02024" y="2975944"/>
            <a:ext cx="991100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Intent camaraIntent = </a:t>
            </a:r>
            <a:r>
              <a:rPr lang="es-ES" b="1" dirty="0" smtClean="0"/>
              <a:t>new Intent(android.provider.MediaStore.</a:t>
            </a:r>
            <a:r>
              <a:rPr lang="es-ES" b="1" i="1" dirty="0" smtClean="0"/>
              <a:t>ACTION_IMAGE_CAPTURE);</a:t>
            </a:r>
          </a:p>
          <a:p>
            <a:endParaRPr lang="es-ES" b="1" i="1" dirty="0"/>
          </a:p>
          <a:p>
            <a:r>
              <a:rPr lang="es-ES" dirty="0"/>
              <a:t>startActivity(camaraIntent);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122219" y="1601850"/>
            <a:ext cx="841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En el setOnClickListener del botón lanzamos la cámara de fotos del dispositivo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5320146" y="4478482"/>
            <a:ext cx="290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Para que vaya a la cámara</a:t>
            </a:r>
            <a:endParaRPr lang="es-ES" dirty="0"/>
          </a:p>
        </p:txBody>
      </p:sp>
      <p:cxnSp>
        <p:nvCxnSpPr>
          <p:cNvPr id="8" name="Conector angular 7"/>
          <p:cNvCxnSpPr/>
          <p:nvPr/>
        </p:nvCxnSpPr>
        <p:spPr>
          <a:xfrm rot="16200000" flipH="1">
            <a:off x="4727864" y="3605645"/>
            <a:ext cx="1132609" cy="61306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1122219" y="4870968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Iniciar camaraIntent</a:t>
            </a:r>
            <a:endParaRPr lang="es-ES" dirty="0"/>
          </a:p>
        </p:txBody>
      </p:sp>
      <p:cxnSp>
        <p:nvCxnSpPr>
          <p:cNvPr id="17" name="Conector angular 16"/>
          <p:cNvCxnSpPr/>
          <p:nvPr/>
        </p:nvCxnSpPr>
        <p:spPr>
          <a:xfrm rot="16200000" flipH="1">
            <a:off x="1536542" y="4046059"/>
            <a:ext cx="1009247" cy="715676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72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528</Words>
  <Application>Microsoft Office PowerPoint</Application>
  <PresentationFormat>Panorámica</PresentationFormat>
  <Paragraphs>90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Faceta</vt:lpstr>
      <vt:lpstr>Multimedia</vt:lpstr>
      <vt:lpstr>SONIDO Media Player y Sound Pool</vt:lpstr>
      <vt:lpstr>Sound Pool</vt:lpstr>
      <vt:lpstr>Media Player</vt:lpstr>
      <vt:lpstr>Presentación de PowerPoint</vt:lpstr>
      <vt:lpstr>Video</vt:lpstr>
      <vt:lpstr>Presentación de PowerPoint</vt:lpstr>
      <vt:lpstr>Imágenes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</dc:title>
  <dc:creator>Alumno</dc:creator>
  <cp:lastModifiedBy>Alumno</cp:lastModifiedBy>
  <cp:revision>27</cp:revision>
  <dcterms:created xsi:type="dcterms:W3CDTF">2015-01-30T07:42:39Z</dcterms:created>
  <dcterms:modified xsi:type="dcterms:W3CDTF">2015-02-18T12:11:42Z</dcterms:modified>
</cp:coreProperties>
</file>