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1" r:id="rId7"/>
    <p:sldId id="262" r:id="rId8"/>
    <p:sldId id="260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03/02/2014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gens-networks.com/blog/post/2012/05/07/Consumiento-Web-Services-SOAP-en-Android.aspx" TargetMode="External"/><Relationship Id="rId3" Type="http://schemas.openxmlformats.org/officeDocument/2006/relationships/hyperlink" Target="http://www.sgoliver.net/blog/?p=2571" TargetMode="External"/><Relationship Id="rId7" Type="http://schemas.openxmlformats.org/officeDocument/2006/relationships/hyperlink" Target="http://www.negomobile.es/es/node/27" TargetMode="External"/><Relationship Id="rId2" Type="http://schemas.openxmlformats.org/officeDocument/2006/relationships/hyperlink" Target="http://es.wikipedia.org/wiki/Simple_Object_Access_Protoc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webservices/tempconvert.asmx" TargetMode="External"/><Relationship Id="rId5" Type="http://schemas.openxmlformats.org/officeDocument/2006/relationships/hyperlink" Target="http://ksoap2-android.googlecode.com/svn/m2-repo/com/google/code/ksoap2-android/ksoap2-android-assembly/3.0.0/ksoap2-android-assembly-3.0.0-jar-with-dependencies.jar" TargetMode="External"/><Relationship Id="rId4" Type="http://schemas.openxmlformats.org/officeDocument/2006/relationships/hyperlink" Target="http://www.sgoliver.net/blog/?p=2594" TargetMode="External"/><Relationship Id="rId9" Type="http://schemas.openxmlformats.org/officeDocument/2006/relationships/hyperlink" Target="http://androidsensei.net/lo-retro-junto-con-lo-nuevo-comunicando-una-aplicacion-android-con-un-webservice-soa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656184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r>
              <a:rPr lang="es-ES_tradnl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Acceso a Servicios Web SOAP en Android</a:t>
            </a:r>
            <a:endParaRPr lang="es-ES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69763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ES_tradnl" sz="2400" dirty="0" smtClean="0"/>
              <a:t>Begoña Feito Peláez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570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b="1" dirty="0" smtClean="0"/>
              <a:t>¿Qué es SOAP</a:t>
            </a:r>
            <a:r>
              <a:rPr lang="es-ES_tradnl" b="1" dirty="0"/>
              <a:t>?</a:t>
            </a:r>
            <a:r>
              <a:rPr lang="es-ES" b="1" dirty="0"/>
              <a:t/>
            </a:r>
            <a:br>
              <a:rPr lang="es-ES" b="1" dirty="0"/>
            </a:br>
            <a:r>
              <a:rPr lang="es-ES_tradnl" b="1" dirty="0" smtClean="0"/>
              <a:t> (Simple </a:t>
            </a:r>
            <a:r>
              <a:rPr lang="es-ES_tradnl" b="1" dirty="0" err="1" smtClean="0"/>
              <a:t>Object</a:t>
            </a:r>
            <a:r>
              <a:rPr lang="es-ES_tradnl" b="1" dirty="0" smtClean="0"/>
              <a:t> </a:t>
            </a:r>
            <a:r>
              <a:rPr lang="es-ES_tradnl" b="1" dirty="0" err="1" smtClean="0"/>
              <a:t>Acces</a:t>
            </a:r>
            <a:r>
              <a:rPr lang="es-ES_tradnl" b="1" dirty="0" smtClean="0"/>
              <a:t> </a:t>
            </a:r>
            <a:r>
              <a:rPr lang="es-ES_tradnl" b="1" dirty="0" err="1" smtClean="0"/>
              <a:t>Protocol</a:t>
            </a:r>
            <a:r>
              <a:rPr lang="es-ES_tradnl" b="1" dirty="0" smtClean="0"/>
              <a:t>)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Es </a:t>
            </a:r>
            <a:r>
              <a:rPr lang="es-ES_tradnl" dirty="0"/>
              <a:t>un protocolo </a:t>
            </a:r>
            <a:r>
              <a:rPr lang="es-ES_tradnl" dirty="0" smtClean="0"/>
              <a:t>estándar que </a:t>
            </a:r>
            <a:r>
              <a:rPr lang="es-ES_tradnl" dirty="0"/>
              <a:t>define cómo dos objetos en diferentes procesos pueden comunicarse por medio del intercambio de datos en formato </a:t>
            </a:r>
            <a:r>
              <a:rPr lang="es-ES_tradnl" b="1" dirty="0" smtClean="0"/>
              <a:t>XML</a:t>
            </a:r>
            <a:r>
              <a:rPr lang="es-ES_tradnl" dirty="0" smtClean="0"/>
              <a:t>. 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" dirty="0" smtClean="0"/>
              <a:t>Puede </a:t>
            </a:r>
            <a:r>
              <a:rPr lang="es-ES" dirty="0"/>
              <a:t>ser utilizado sobre cualquier protocolo de transporte como </a:t>
            </a:r>
            <a:r>
              <a:rPr lang="es-ES" b="1" dirty="0" smtClean="0"/>
              <a:t>HTTP (v 1.0)</a:t>
            </a:r>
            <a:r>
              <a:rPr lang="es-ES" dirty="0" smtClean="0"/>
              <a:t>, </a:t>
            </a:r>
            <a:r>
              <a:rPr lang="es-ES" dirty="0"/>
              <a:t>SMTP, TCP o </a:t>
            </a:r>
            <a:r>
              <a:rPr lang="es-ES" dirty="0" smtClean="0"/>
              <a:t>JMS (v 1.1). </a:t>
            </a:r>
            <a:r>
              <a:rPr lang="es-ES" dirty="0"/>
              <a:t>Además permite cualquier modelo de programación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8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_tradnl" dirty="0" smtClean="0"/>
              <a:t>El mensaje SOAP en sí, consta normalmente de tres partes: </a:t>
            </a:r>
          </a:p>
          <a:p>
            <a:pPr marL="0" indent="0">
              <a:buNone/>
            </a:pPr>
            <a:endParaRPr lang="es-ES_tradnl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s-ES_tradnl" b="1" dirty="0" err="1" smtClean="0"/>
              <a:t>Envelope</a:t>
            </a:r>
            <a:r>
              <a:rPr lang="es-ES_tradnl" b="1" dirty="0" smtClean="0"/>
              <a:t>: </a:t>
            </a:r>
            <a:r>
              <a:rPr lang="es-ES" dirty="0"/>
              <a:t>S</a:t>
            </a:r>
            <a:r>
              <a:rPr lang="es-ES" dirty="0" smtClean="0"/>
              <a:t>obre </a:t>
            </a:r>
            <a:r>
              <a:rPr lang="es-ES" dirty="0"/>
              <a:t>en el que </a:t>
            </a:r>
            <a:endParaRPr lang="es-ES" dirty="0" smtClean="0"/>
          </a:p>
          <a:p>
            <a:pPr marL="400050" lvl="1" indent="0">
              <a:buNone/>
            </a:pPr>
            <a:r>
              <a:rPr lang="es-ES" dirty="0" smtClean="0"/>
              <a:t>mandamos </a:t>
            </a:r>
            <a:r>
              <a:rPr lang="es-ES" dirty="0"/>
              <a:t>el </a:t>
            </a:r>
            <a:r>
              <a:rPr lang="es-ES" dirty="0" smtClean="0"/>
              <a:t>mensaje.</a:t>
            </a:r>
          </a:p>
          <a:p>
            <a:pPr marL="400050" lvl="1" indent="0">
              <a:buNone/>
            </a:pPr>
            <a:endParaRPr lang="es-ES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s-ES_tradnl" b="1" dirty="0" err="1" smtClean="0"/>
              <a:t>Header</a:t>
            </a:r>
            <a:r>
              <a:rPr lang="es-ES_tradnl" b="1" dirty="0" smtClean="0"/>
              <a:t>: </a:t>
            </a:r>
            <a:r>
              <a:rPr lang="es-ES_tradnl" dirty="0"/>
              <a:t>Se utiliza para pasar </a:t>
            </a:r>
            <a:endParaRPr lang="es-ES_tradnl" dirty="0" smtClean="0"/>
          </a:p>
          <a:p>
            <a:pPr marL="400050" lvl="1" indent="0">
              <a:buNone/>
            </a:pPr>
            <a:r>
              <a:rPr lang="es-ES_tradnl" dirty="0" smtClean="0"/>
              <a:t>información </a:t>
            </a:r>
            <a:r>
              <a:rPr lang="es-ES_tradnl" dirty="0"/>
              <a:t>relacionada con la </a:t>
            </a:r>
          </a:p>
          <a:p>
            <a:pPr marL="400050" lvl="1" indent="0">
              <a:buNone/>
            </a:pPr>
            <a:r>
              <a:rPr lang="es-ES_tradnl" dirty="0" smtClean="0"/>
              <a:t>aplicación </a:t>
            </a:r>
            <a:r>
              <a:rPr lang="es-ES_tradnl" dirty="0"/>
              <a:t>que se va a procesar. </a:t>
            </a:r>
            <a:r>
              <a:rPr lang="es-ES_tradnl" dirty="0" smtClean="0"/>
              <a:t>Esta </a:t>
            </a:r>
            <a:r>
              <a:rPr lang="es-ES_tradnl" dirty="0"/>
              <a:t>parte es opcional</a:t>
            </a:r>
            <a:r>
              <a:rPr lang="es-ES_tradnl" dirty="0" smtClean="0"/>
              <a:t>.</a:t>
            </a:r>
          </a:p>
          <a:p>
            <a:pPr marL="400050" lvl="1" indent="0">
              <a:buNone/>
            </a:pPr>
            <a:endParaRPr lang="es-ES_tradnl" b="1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s-ES_tradnl" b="1" dirty="0" err="1" smtClean="0"/>
              <a:t>Body</a:t>
            </a:r>
            <a:r>
              <a:rPr lang="es-ES_tradnl" b="1" dirty="0" smtClean="0"/>
              <a:t>: </a:t>
            </a:r>
            <a:r>
              <a:rPr lang="es-ES_tradnl" dirty="0"/>
              <a:t>Esta parte sí es obligatoria y contiene </a:t>
            </a:r>
            <a:r>
              <a:rPr lang="es-ES_tradnl" dirty="0" smtClean="0"/>
              <a:t>la </a:t>
            </a:r>
          </a:p>
          <a:p>
            <a:pPr marL="400050" lvl="1" indent="0">
              <a:buNone/>
            </a:pPr>
            <a:r>
              <a:rPr lang="es-ES_tradnl" dirty="0" smtClean="0"/>
              <a:t>información </a:t>
            </a:r>
            <a:r>
              <a:rPr lang="es-ES_tradnl" dirty="0"/>
              <a:t>dirigida al destinatario final del mensaje. </a:t>
            </a:r>
            <a:endParaRPr lang="es-ES_tradnl" b="1" dirty="0" smtClean="0"/>
          </a:p>
          <a:p>
            <a:pPr marL="0" indent="0">
              <a:buNone/>
            </a:pPr>
            <a:endParaRPr lang="es-ES_tradnl" dirty="0"/>
          </a:p>
          <a:p>
            <a:pPr marL="514350" indent="-514350">
              <a:buFont typeface="+mj-lt"/>
              <a:buAutoNum type="arabicParenR"/>
            </a:pPr>
            <a:endParaRPr lang="es-ES" dirty="0"/>
          </a:p>
        </p:txBody>
      </p:sp>
      <p:pic>
        <p:nvPicPr>
          <p:cNvPr id="4" name="3 Imagen" descr="C:\Users\B\Downloads\220px-SOAP.sv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12776"/>
            <a:ext cx="2325604" cy="259228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83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El proceso de comunicación se divide básicamente en </a:t>
            </a:r>
            <a:r>
              <a:rPr lang="es-ES" dirty="0"/>
              <a:t>cinco </a:t>
            </a:r>
            <a:r>
              <a:rPr lang="es-ES" dirty="0" smtClean="0"/>
              <a:t>pasos:</a:t>
            </a:r>
          </a:p>
          <a:p>
            <a:pPr marL="0" indent="0">
              <a:buNone/>
            </a:pPr>
            <a:endParaRPr lang="es-ES" dirty="0" smtClean="0"/>
          </a:p>
          <a:p>
            <a:pPr marL="1314450" lvl="2" indent="-514350">
              <a:buFont typeface="+mj-lt"/>
              <a:buAutoNum type="arabicParenR"/>
            </a:pPr>
            <a:r>
              <a:rPr lang="es-ES" dirty="0" smtClean="0"/>
              <a:t>Definir </a:t>
            </a:r>
            <a:r>
              <a:rPr lang="es-ES" dirty="0"/>
              <a:t>la petición (</a:t>
            </a:r>
            <a:r>
              <a:rPr lang="es-ES" dirty="0" err="1"/>
              <a:t>request</a:t>
            </a:r>
            <a:r>
              <a:rPr lang="es-ES" dirty="0" smtClean="0"/>
              <a:t>)</a:t>
            </a:r>
          </a:p>
          <a:p>
            <a:pPr marL="1257300" lvl="3" indent="0">
              <a:buNone/>
            </a:pPr>
            <a:r>
              <a:rPr lang="es-ES_tradnl" i="1" dirty="0" smtClean="0">
                <a:solidFill>
                  <a:schemeClr val="accent1"/>
                </a:solidFill>
              </a:rPr>
              <a:t>	</a:t>
            </a:r>
            <a:r>
              <a:rPr lang="es-ES_tradnl" i="1" dirty="0" err="1" smtClean="0">
                <a:solidFill>
                  <a:srgbClr val="0070C0"/>
                </a:solidFill>
              </a:rPr>
              <a:t>SoapObject</a:t>
            </a:r>
            <a:endParaRPr lang="es-ES" i="1" dirty="0" smtClean="0">
              <a:solidFill>
                <a:srgbClr val="0070C0"/>
              </a:solidFill>
            </a:endParaRPr>
          </a:p>
          <a:p>
            <a:pPr marL="1314450" lvl="2" indent="-514350">
              <a:buFont typeface="+mj-lt"/>
              <a:buAutoNum type="arabicParenR"/>
            </a:pPr>
            <a:r>
              <a:rPr lang="es-ES" dirty="0" smtClean="0"/>
              <a:t>Configurar un sobre (</a:t>
            </a:r>
            <a:r>
              <a:rPr lang="es-ES" dirty="0" err="1" smtClean="0"/>
              <a:t>envelope</a:t>
            </a:r>
            <a:r>
              <a:rPr lang="es-ES" dirty="0" smtClean="0"/>
              <a:t>) que define el mensaje y cómo procesarlo</a:t>
            </a:r>
          </a:p>
          <a:p>
            <a:pPr marL="1257300" lvl="3" indent="0">
              <a:buNone/>
            </a:pPr>
            <a:r>
              <a:rPr lang="es-ES_tradnl" i="1" dirty="0" smtClean="0">
                <a:solidFill>
                  <a:srgbClr val="0070C0"/>
                </a:solidFill>
              </a:rPr>
              <a:t>	</a:t>
            </a:r>
            <a:r>
              <a:rPr lang="es-ES_tradnl" i="1" dirty="0" err="1" smtClean="0">
                <a:solidFill>
                  <a:srgbClr val="0070C0"/>
                </a:solidFill>
              </a:rPr>
              <a:t>SoapSerializationEnvelope</a:t>
            </a:r>
            <a:endParaRPr lang="es-ES" i="1" dirty="0" smtClean="0">
              <a:solidFill>
                <a:srgbClr val="0070C0"/>
              </a:solidFill>
            </a:endParaRPr>
          </a:p>
          <a:p>
            <a:pPr marL="1314450" lvl="2" indent="-514350">
              <a:buFont typeface="+mj-lt"/>
              <a:buAutoNum type="arabicParenR"/>
            </a:pPr>
            <a:r>
              <a:rPr lang="es-ES" dirty="0" smtClean="0"/>
              <a:t>Definir el canal de transporte</a:t>
            </a:r>
          </a:p>
          <a:p>
            <a:pPr marL="1257300" lvl="3" indent="0">
              <a:buNone/>
            </a:pPr>
            <a:r>
              <a:rPr lang="es-ES_tradnl" dirty="0" smtClean="0"/>
              <a:t>	</a:t>
            </a:r>
            <a:r>
              <a:rPr lang="es-ES_tradnl" i="1" dirty="0" err="1" smtClean="0">
                <a:solidFill>
                  <a:srgbClr val="0070C0"/>
                </a:solidFill>
              </a:rPr>
              <a:t>HttpTransportSE</a:t>
            </a:r>
            <a:endParaRPr lang="es-ES" i="1" dirty="0" smtClean="0">
              <a:solidFill>
                <a:srgbClr val="0070C0"/>
              </a:solidFill>
            </a:endParaRPr>
          </a:p>
          <a:p>
            <a:pPr marL="1314450" lvl="2" indent="-514350">
              <a:buFont typeface="+mj-lt"/>
              <a:buAutoNum type="arabicParenR"/>
            </a:pPr>
            <a:r>
              <a:rPr lang="es-ES" dirty="0" smtClean="0"/>
              <a:t>Hacer </a:t>
            </a:r>
            <a:r>
              <a:rPr lang="es-ES" dirty="0"/>
              <a:t>la </a:t>
            </a:r>
            <a:r>
              <a:rPr lang="es-ES" dirty="0" smtClean="0"/>
              <a:t>llamada</a:t>
            </a:r>
          </a:p>
          <a:p>
            <a:pPr marL="1257300" lvl="3" indent="0">
              <a:buNone/>
            </a:pPr>
            <a:r>
              <a:rPr lang="es-ES_tradnl" dirty="0" smtClean="0"/>
              <a:t>	</a:t>
            </a:r>
            <a:endParaRPr lang="es-ES" dirty="0" smtClean="0"/>
          </a:p>
          <a:p>
            <a:pPr marL="1314450" lvl="2" indent="-514350">
              <a:buFont typeface="+mj-lt"/>
              <a:buAutoNum type="arabicParenR"/>
            </a:pPr>
            <a:r>
              <a:rPr lang="es-ES" dirty="0" smtClean="0"/>
              <a:t>Recoger los datos</a:t>
            </a:r>
          </a:p>
          <a:p>
            <a:pPr marL="800100" lvl="2" indent="0">
              <a:buNone/>
            </a:pPr>
            <a:endParaRPr lang="es-ES" dirty="0" smtClean="0"/>
          </a:p>
          <a:p>
            <a:pPr marL="800100" lvl="2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49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Arquitectura de funcionamiento</a:t>
            </a:r>
            <a:endParaRPr lang="es-ES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58080"/>
            <a:ext cx="6008319" cy="485124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68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Ventajas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_tradnl" dirty="0" smtClean="0"/>
              <a:t>Es un protocolo abierto, ya que se basa en XML y HTTP.</a:t>
            </a:r>
          </a:p>
          <a:p>
            <a:pPr marL="0" indent="0">
              <a:buNone/>
            </a:pPr>
            <a:endParaRPr lang="es-ES_tradnl" dirty="0" smtClean="0"/>
          </a:p>
          <a:p>
            <a:r>
              <a:rPr lang="es-ES_tradnl" dirty="0" smtClean="0"/>
              <a:t>La especificación está definida y es muy simple.</a:t>
            </a:r>
          </a:p>
          <a:p>
            <a:pPr marL="0" indent="0">
              <a:buNone/>
            </a:pPr>
            <a:endParaRPr lang="es-ES_tradnl" dirty="0" smtClean="0"/>
          </a:p>
          <a:p>
            <a:r>
              <a:rPr lang="es-ES_tradnl" dirty="0" smtClean="0"/>
              <a:t>Posee una gran interoperabilidad, puesto que se puede usar entre distintas plataformas, ya que es independiente de lenguajes y plataformas.</a:t>
            </a:r>
          </a:p>
          <a:p>
            <a:pPr marL="0" indent="0">
              <a:buNone/>
            </a:pPr>
            <a:endParaRPr lang="es-ES_tradnl" dirty="0" smtClean="0"/>
          </a:p>
          <a:p>
            <a:r>
              <a:rPr lang="es-ES" dirty="0"/>
              <a:t>Al usar HTTP como transporte puede pasar fácilmente a través de los </a:t>
            </a:r>
            <a:r>
              <a:rPr lang="es-ES" dirty="0" smtClean="0"/>
              <a:t>firewalls.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8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Inconvenientes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D</a:t>
            </a:r>
            <a:r>
              <a:rPr lang="es-ES" dirty="0" smtClean="0"/>
              <a:t>ado </a:t>
            </a:r>
            <a:r>
              <a:rPr lang="es-ES" dirty="0"/>
              <a:t>que los mensajes están codificados en  </a:t>
            </a:r>
            <a:r>
              <a:rPr lang="es-ES" dirty="0" smtClean="0"/>
              <a:t>XML (ASCII), </a:t>
            </a:r>
            <a:r>
              <a:rPr lang="es-ES" dirty="0"/>
              <a:t>el transporte a través de la </a:t>
            </a:r>
            <a:r>
              <a:rPr lang="es-ES" dirty="0" smtClean="0"/>
              <a:t>red es ineficiente. En </a:t>
            </a:r>
            <a:r>
              <a:rPr lang="es-ES" dirty="0"/>
              <a:t>particular en </a:t>
            </a:r>
            <a:r>
              <a:rPr lang="es-ES" dirty="0" smtClean="0"/>
              <a:t>el caso </a:t>
            </a:r>
            <a:r>
              <a:rPr lang="es-ES" dirty="0"/>
              <a:t>de grandes conjuntos de </a:t>
            </a:r>
            <a:r>
              <a:rPr lang="es-ES" dirty="0" smtClean="0"/>
              <a:t>datos.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 err="1" smtClean="0"/>
              <a:t>parsing</a:t>
            </a:r>
            <a:r>
              <a:rPr lang="es-ES" dirty="0" smtClean="0"/>
              <a:t> requiere </a:t>
            </a:r>
            <a:r>
              <a:rPr lang="es-ES" dirty="0"/>
              <a:t>más recursos de CPU, que otros protocolos basados en formato binario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SOAP no define la semántica de los mensajes,  lo cual significa que la aplicación cliente y la aplicación servidor deben acordar al semántica de los mensajes.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731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Bibliografía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_tradnl" dirty="0"/>
              <a:t>Definición</a:t>
            </a:r>
            <a:endParaRPr lang="es-ES" dirty="0"/>
          </a:p>
          <a:p>
            <a:pPr marL="400050" lvl="1" indent="0">
              <a:buNone/>
            </a:pPr>
            <a:r>
              <a:rPr lang="es-ES_tradnl" u="sng" dirty="0" smtClean="0">
                <a:hlinkClick r:id="rId2"/>
              </a:rPr>
              <a:t>http</a:t>
            </a:r>
            <a:r>
              <a:rPr lang="es-ES_tradnl" u="sng" dirty="0">
                <a:hlinkClick r:id="rId2"/>
              </a:rPr>
              <a:t>://es.wikipedia.org/wiki/Simple_Object_Access_Protocol</a:t>
            </a:r>
            <a:r>
              <a:rPr lang="es-ES_tradnl" dirty="0"/>
              <a:t> </a:t>
            </a:r>
            <a:endParaRPr lang="es-ES_tradnl" dirty="0" smtClean="0"/>
          </a:p>
          <a:p>
            <a:pPr marL="0" indent="0">
              <a:buNone/>
            </a:pPr>
            <a:endParaRPr lang="es-ES_tradnl" u="sng" dirty="0" smtClean="0">
              <a:hlinkClick r:id="rId3"/>
            </a:endParaRPr>
          </a:p>
          <a:p>
            <a:r>
              <a:rPr lang="es-ES_tradnl" dirty="0"/>
              <a:t>Ejemplo práctico parte 1</a:t>
            </a:r>
            <a:endParaRPr lang="es-ES" dirty="0"/>
          </a:p>
          <a:p>
            <a:pPr marL="400050" lvl="1" indent="0">
              <a:buNone/>
            </a:pPr>
            <a:r>
              <a:rPr lang="es-ES_tradnl" u="sng" dirty="0" smtClean="0">
                <a:hlinkClick r:id="rId3"/>
              </a:rPr>
              <a:t>http</a:t>
            </a:r>
            <a:r>
              <a:rPr lang="es-ES_tradnl" u="sng" dirty="0">
                <a:hlinkClick r:id="rId3"/>
              </a:rPr>
              <a:t>://www.sgoliver.net/blog/?</a:t>
            </a:r>
            <a:r>
              <a:rPr lang="es-ES_tradnl" u="sng" dirty="0" smtClean="0">
                <a:hlinkClick r:id="rId3"/>
              </a:rPr>
              <a:t>p=2571</a:t>
            </a:r>
            <a:endParaRPr lang="es-ES_tradnl" u="sng" dirty="0" smtClean="0"/>
          </a:p>
          <a:p>
            <a:r>
              <a:rPr lang="es-ES_tradnl" dirty="0" smtClean="0"/>
              <a:t>Ejemplo </a:t>
            </a:r>
            <a:r>
              <a:rPr lang="es-ES_tradnl" dirty="0"/>
              <a:t>práctico parte 2</a:t>
            </a:r>
            <a:endParaRPr lang="es-ES" dirty="0"/>
          </a:p>
          <a:p>
            <a:pPr marL="400050" lvl="1" indent="0">
              <a:buNone/>
            </a:pPr>
            <a:r>
              <a:rPr lang="es-ES_tradnl" u="sng" dirty="0" smtClean="0">
                <a:hlinkClick r:id="rId4"/>
              </a:rPr>
              <a:t>http</a:t>
            </a:r>
            <a:r>
              <a:rPr lang="es-ES_tradnl" u="sng" dirty="0">
                <a:hlinkClick r:id="rId4"/>
              </a:rPr>
              <a:t>://www.sgoliver.net/blog/?</a:t>
            </a:r>
            <a:r>
              <a:rPr lang="es-ES_tradnl" u="sng" dirty="0" smtClean="0">
                <a:hlinkClick r:id="rId4"/>
              </a:rPr>
              <a:t>p=2594</a:t>
            </a:r>
            <a:endParaRPr lang="es-ES_tradnl" u="sng" dirty="0" smtClean="0"/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 smtClean="0"/>
              <a:t>Librería ksoap2-android</a:t>
            </a:r>
            <a:endParaRPr lang="es-ES" dirty="0"/>
          </a:p>
          <a:p>
            <a:pPr marL="400050" lvl="1" indent="0">
              <a:buNone/>
            </a:pPr>
            <a:r>
              <a:rPr lang="es-ES_tradnl" u="sng" dirty="0" smtClean="0">
                <a:hlinkClick r:id="rId5"/>
              </a:rPr>
              <a:t>http</a:t>
            </a:r>
            <a:r>
              <a:rPr lang="es-ES_tradnl" u="sng" dirty="0">
                <a:hlinkClick r:id="rId5"/>
              </a:rPr>
              <a:t>://</a:t>
            </a:r>
            <a:r>
              <a:rPr lang="es-ES_tradnl" u="sng" dirty="0" smtClean="0">
                <a:hlinkClick r:id="rId5"/>
              </a:rPr>
              <a:t>ksoap2-android.googlecode.com/svn/m2-repo/com/google/code/ksoap2-android/ksoap2-android-assembly/3.0.0/ksoap2-android-assembly-3.0.0-jar-with-dependencies.jar</a:t>
            </a:r>
            <a:endParaRPr lang="es-ES_tradnl" u="sng" dirty="0" smtClean="0"/>
          </a:p>
          <a:p>
            <a:pPr marL="0" indent="0">
              <a:buNone/>
            </a:pPr>
            <a:endParaRPr lang="es-ES_tradnl" dirty="0"/>
          </a:p>
          <a:p>
            <a:r>
              <a:rPr lang="en-US" dirty="0" smtClean="0"/>
              <a:t>Web Service</a:t>
            </a:r>
            <a:endParaRPr lang="es-ES_tradnl" dirty="0" smtClean="0"/>
          </a:p>
          <a:p>
            <a:pPr marL="400050" lvl="1" indent="0">
              <a:buNone/>
            </a:pPr>
            <a:r>
              <a:rPr lang="en-US" u="sng" dirty="0" smtClean="0">
                <a:hlinkClick r:id="rId6"/>
              </a:rPr>
              <a:t>http</a:t>
            </a:r>
            <a:r>
              <a:rPr lang="en-US" u="sng" dirty="0">
                <a:hlinkClick r:id="rId6"/>
              </a:rPr>
              <a:t>://</a:t>
            </a:r>
            <a:r>
              <a:rPr lang="en-US" u="sng" dirty="0" smtClean="0">
                <a:hlinkClick r:id="rId6"/>
              </a:rPr>
              <a:t>www.w3schools.com/webservices/tempconvert.asmx</a:t>
            </a:r>
            <a:endParaRPr lang="en-US" u="sng" dirty="0" smtClean="0"/>
          </a:p>
          <a:p>
            <a:pPr marL="400050" lvl="1" indent="0">
              <a:buNone/>
            </a:pPr>
            <a:endParaRPr lang="en-US" dirty="0"/>
          </a:p>
          <a:p>
            <a:pPr marL="457200" indent="-457200"/>
            <a:r>
              <a:rPr lang="en-US" dirty="0" err="1"/>
              <a:t>C</a:t>
            </a:r>
            <a:r>
              <a:rPr lang="en-US" dirty="0" err="1" smtClean="0"/>
              <a:t>onsultas</a:t>
            </a:r>
            <a:endParaRPr lang="en-US" dirty="0" smtClean="0"/>
          </a:p>
          <a:p>
            <a:pPr marL="400050" lvl="1" indent="0">
              <a:buNone/>
            </a:pPr>
            <a:r>
              <a:rPr lang="es-ES" u="sng" dirty="0" smtClean="0">
                <a:hlinkClick r:id="rId7"/>
              </a:rPr>
              <a:t>http</a:t>
            </a:r>
            <a:r>
              <a:rPr lang="es-ES" u="sng" dirty="0">
                <a:hlinkClick r:id="rId7"/>
              </a:rPr>
              <a:t>://www.negomobile.es/es/node/27</a:t>
            </a:r>
            <a:r>
              <a:rPr lang="es-ES" dirty="0"/>
              <a:t> </a:t>
            </a:r>
          </a:p>
          <a:p>
            <a:pPr marL="400050" lvl="1" indent="0">
              <a:buNone/>
            </a:pPr>
            <a:r>
              <a:rPr lang="es-ES" u="sng" dirty="0">
                <a:hlinkClick r:id="rId8"/>
              </a:rPr>
              <a:t>http://www.ingens-networks.com/blog/post/2012/05/07/Consumiento-Web-Services-SOAP-en-Android.aspx</a:t>
            </a:r>
            <a:endParaRPr lang="es-ES" dirty="0"/>
          </a:p>
          <a:p>
            <a:pPr marL="400050" lvl="1" indent="0">
              <a:buNone/>
            </a:pPr>
            <a:r>
              <a:rPr lang="es-ES" u="sng" dirty="0">
                <a:hlinkClick r:id="rId9"/>
              </a:rPr>
              <a:t>http://androidsensei.net/lo-retro-junto-con-lo-nuevo-comunicando-una-aplicacion-android-con-un-webservice-soap/</a:t>
            </a:r>
            <a:endParaRPr lang="es-ES" dirty="0"/>
          </a:p>
          <a:p>
            <a:pPr marL="40005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136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333</Words>
  <Application>Microsoft Office PowerPoint</Application>
  <PresentationFormat>Presentación en pantalla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Acceso a Servicios Web SOAP en Android</vt:lpstr>
      <vt:lpstr>¿Qué es SOAP?  (Simple Object Acces Protocol)</vt:lpstr>
      <vt:lpstr>Presentación de PowerPoint</vt:lpstr>
      <vt:lpstr>Presentación de PowerPoint</vt:lpstr>
      <vt:lpstr>Arquitectura de funcionamiento</vt:lpstr>
      <vt:lpstr>Ventajas</vt:lpstr>
      <vt:lpstr>Inconvenientes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Acceso a Servicios Web SOAP en Android</dc:title>
  <dc:creator>Begoña</dc:creator>
  <cp:lastModifiedBy>Begoña</cp:lastModifiedBy>
  <cp:revision>19</cp:revision>
  <dcterms:created xsi:type="dcterms:W3CDTF">2014-02-02T13:08:22Z</dcterms:created>
  <dcterms:modified xsi:type="dcterms:W3CDTF">2014-02-03T16:21:23Z</dcterms:modified>
</cp:coreProperties>
</file>