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61" r:id="rId4"/>
    <p:sldId id="263" r:id="rId5"/>
    <p:sldId id="257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86" r:id="rId18"/>
    <p:sldId id="274" r:id="rId19"/>
    <p:sldId id="275" r:id="rId20"/>
    <p:sldId id="276" r:id="rId21"/>
    <p:sldId id="278" r:id="rId22"/>
    <p:sldId id="279" r:id="rId23"/>
    <p:sldId id="280" r:id="rId24"/>
    <p:sldId id="288" r:id="rId25"/>
    <p:sldId id="289" r:id="rId26"/>
    <p:sldId id="290" r:id="rId27"/>
    <p:sldId id="277" r:id="rId28"/>
    <p:sldId id="287" r:id="rId29"/>
    <p:sldId id="281" r:id="rId30"/>
    <p:sldId id="282" r:id="rId31"/>
    <p:sldId id="283" r:id="rId32"/>
    <p:sldId id="291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45BD54D-C901-4CA7-AAC2-DE060AD14AE7}">
          <p14:sldIdLst>
            <p14:sldId id="284"/>
          </p14:sldIdLst>
        </p14:section>
        <p14:section name="confianza y colaboración" id="{E003F958-273C-4433-B994-A31CBC72EC9D}">
          <p14:sldIdLst>
            <p14:sldId id="256"/>
            <p14:sldId id="261"/>
            <p14:sldId id="263"/>
            <p14:sldId id="257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1"/>
            <p14:sldId id="286"/>
            <p14:sldId id="274"/>
            <p14:sldId id="275"/>
            <p14:sldId id="276"/>
            <p14:sldId id="278"/>
            <p14:sldId id="279"/>
            <p14:sldId id="280"/>
            <p14:sldId id="288"/>
            <p14:sldId id="289"/>
            <p14:sldId id="290"/>
            <p14:sldId id="277"/>
            <p14:sldId id="287"/>
            <p14:sldId id="281"/>
            <p14:sldId id="282"/>
            <p14:sldId id="283"/>
            <p14:sldId id="291"/>
          </p14:sldIdLst>
        </p14:section>
        <p14:section name="the end" id="{85C890F6-8F50-4188-AE95-540DEE665A0D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616"/>
    <a:srgbClr val="EDA927"/>
    <a:srgbClr val="FDFDFD"/>
    <a:srgbClr val="FFFFFF"/>
    <a:srgbClr val="6E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22616"/>
          </a:fgClr>
          <a:bgClr>
            <a:srgbClr val="6EB7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AE65-DBFC-4623-84BD-E7191C911C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3FEE-FE6B-4291-830D-F25DABC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回 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545" y="1369118"/>
            <a:ext cx="3789988" cy="3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s-419" sz="5400" dirty="0">
                <a:solidFill>
                  <a:schemeClr val="bg1"/>
                </a:solidFill>
                <a:latin typeface="Cooper Black" panose="0208090404030B020404" pitchFamily="18" charset="0"/>
              </a:rPr>
              <a:t>Ricker Silva</a:t>
            </a:r>
            <a:endParaRPr lang="en-US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Agile consultant</a:t>
            </a:r>
          </a:p>
        </p:txBody>
      </p:sp>
    </p:spTree>
    <p:extLst>
      <p:ext uri="{BB962C8B-B14F-4D97-AF65-F5344CB8AC3E}">
        <p14:creationId xmlns:p14="http://schemas.microsoft.com/office/powerpoint/2010/main" val="367232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“adults are required to provide a doctor’s note for missing a day of work”</a:t>
            </a: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PHILIP BEERE</a:t>
            </a:r>
          </a:p>
        </p:txBody>
      </p:sp>
    </p:spTree>
    <p:extLst>
      <p:ext uri="{BB962C8B-B14F-4D97-AF65-F5344CB8AC3E}">
        <p14:creationId xmlns:p14="http://schemas.microsoft.com/office/powerpoint/2010/main" val="157685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¿Por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qué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usar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un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libro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en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un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parcial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copiar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92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¿Por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qué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tan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importante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la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experiencia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80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¿Por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qué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no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crecer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juntos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52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422616"/>
                </a:solidFill>
                <a:latin typeface="Century Gothic" panose="020B0502020202020204" pitchFamily="34" charset="0"/>
              </a:rPr>
              <a:t>Porque</a:t>
            </a:r>
            <a:r>
              <a:rPr lang="en-US" sz="8000" dirty="0">
                <a:solidFill>
                  <a:srgbClr val="422616"/>
                </a:solidFill>
                <a:latin typeface="Century Gothic" panose="020B0502020202020204" pitchFamily="34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Century Gothic" panose="020B0502020202020204" pitchFamily="34" charset="0"/>
              </a:rPr>
              <a:t>desconfiamos</a:t>
            </a:r>
            <a:endParaRPr lang="en-US" sz="8000" dirty="0">
              <a:solidFill>
                <a:srgbClr val="42261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982" y="1772524"/>
            <a:ext cx="895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o/ ¿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Qué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Queremos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581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43" y="1436915"/>
            <a:ext cx="5102315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4400" dirty="0">
                <a:solidFill>
                  <a:srgbClr val="422616"/>
                </a:solidFill>
                <a:latin typeface="Futura Std Medium" panose="020B0502020204020303" pitchFamily="34" charset="0"/>
              </a:rPr>
              <a:t>MARGARET HEFFERNAN</a:t>
            </a:r>
          </a:p>
        </p:txBody>
      </p:sp>
    </p:spTree>
    <p:extLst>
      <p:ext uri="{BB962C8B-B14F-4D97-AF65-F5344CB8AC3E}">
        <p14:creationId xmlns:p14="http://schemas.microsoft.com/office/powerpoint/2010/main" val="143977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45" y="2060509"/>
            <a:ext cx="2452597" cy="2452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40205" y="2778325"/>
            <a:ext cx="2743200" cy="2743200"/>
          </a:xfrm>
          <a:prstGeom prst="rect">
            <a:avLst/>
          </a:prstGeom>
          <a:scene3d>
            <a:camera prst="orthographicFront">
              <a:rot lat="4200000" lon="0" rev="0"/>
            </a:camera>
            <a:lightRig rig="threePt" dir="t"/>
          </a:scene3d>
        </p:spPr>
      </p:pic>
      <p:cxnSp>
        <p:nvCxnSpPr>
          <p:cNvPr id="6" name="Straight Connector 5"/>
          <p:cNvCxnSpPr/>
          <p:nvPr/>
        </p:nvCxnSpPr>
        <p:spPr>
          <a:xfrm>
            <a:off x="5391150" y="4445000"/>
            <a:ext cx="101600" cy="681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97500" y="4448175"/>
            <a:ext cx="98425" cy="649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6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074510"/>
            <a:ext cx="7730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Empatía</a:t>
            </a:r>
            <a:endParaRPr lang="en-US" sz="54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Sensibilidad</a:t>
            </a:r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 social</a:t>
            </a:r>
          </a:p>
          <a:p>
            <a:pPr algn="r"/>
            <a:endParaRPr lang="en-US" sz="40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Tiempo</a:t>
            </a:r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 para </a:t>
            </a:r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todos</a:t>
            </a:r>
            <a:endParaRPr lang="en-US" sz="54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No hay </a:t>
            </a:r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una</a:t>
            </a:r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 </a:t>
            </a:r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voz</a:t>
            </a:r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 </a:t>
            </a:r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dominante</a:t>
            </a:r>
            <a:endParaRPr lang="en-US" sz="54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endParaRPr lang="en-US" sz="32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4800" dirty="0">
                <a:solidFill>
                  <a:srgbClr val="422616"/>
                </a:solidFill>
                <a:latin typeface="Futura URW Medium" panose="020B0602020204020303" pitchFamily="34" charset="0"/>
              </a:rPr>
              <a:t>MÁS MUJERES</a:t>
            </a:r>
          </a:p>
        </p:txBody>
      </p:sp>
    </p:spTree>
    <p:extLst>
      <p:ext uri="{BB962C8B-B14F-4D97-AF65-F5344CB8AC3E}">
        <p14:creationId xmlns:p14="http://schemas.microsoft.com/office/powerpoint/2010/main" val="36422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s-419" dirty="0">
                <a:solidFill>
                  <a:srgbClr val="422616"/>
                </a:solidFill>
                <a:latin typeface="Cooper Black" panose="0208090404030B020404" pitchFamily="18" charset="0"/>
              </a:rPr>
              <a:t>Confianza y Colaboración</a:t>
            </a:r>
            <a:endParaRPr lang="en-US" dirty="0">
              <a:solidFill>
                <a:srgbClr val="422616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>
                <a:solidFill>
                  <a:srgbClr val="422616"/>
                </a:solidFill>
                <a:latin typeface="Josefin Sans" pitchFamily="2" charset="0"/>
              </a:rPr>
              <a:t>¿Necesitamos más líderes?</a:t>
            </a:r>
            <a:endParaRPr lang="en-US" dirty="0">
              <a:solidFill>
                <a:srgbClr val="422616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074510"/>
            <a:ext cx="7730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“</a:t>
            </a:r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Individuos</a:t>
            </a:r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 e </a:t>
            </a:r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interacciones</a:t>
            </a:r>
            <a:endParaRPr lang="en-US" sz="54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Sobre</a:t>
            </a:r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 </a:t>
            </a:r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procesos</a:t>
            </a:r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 y </a:t>
            </a:r>
            <a:r>
              <a:rPr lang="en-US" sz="36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herramientas</a:t>
            </a:r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”</a:t>
            </a:r>
            <a:endParaRPr lang="en-US" sz="48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3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5566583"/>
            <a:ext cx="773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DESCONFIANZA Y COMPETENCIA</a:t>
            </a:r>
          </a:p>
        </p:txBody>
      </p:sp>
    </p:spTree>
    <p:extLst>
      <p:ext uri="{BB962C8B-B14F-4D97-AF65-F5344CB8AC3E}">
        <p14:creationId xmlns:p14="http://schemas.microsoft.com/office/powerpoint/2010/main" val="269731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“They are no longer a team, but a group of scared people.”</a:t>
            </a: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3200" dirty="0" err="1">
                <a:solidFill>
                  <a:srgbClr val="422616"/>
                </a:solidFill>
                <a:latin typeface="Futura Std Medium" panose="020B0502020204020303" pitchFamily="34" charset="0"/>
              </a:rPr>
              <a:t>Baldisserri</a:t>
            </a:r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6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“There will be a car that will be the result of the co-operation between all the working groups involved in the project.”</a:t>
            </a: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3200" dirty="0" err="1">
                <a:solidFill>
                  <a:srgbClr val="422616"/>
                </a:solidFill>
                <a:latin typeface="Futura Std Medium" panose="020B0502020204020303" pitchFamily="34" charset="0"/>
              </a:rPr>
              <a:t>Arrivabene</a:t>
            </a:r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1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5566583"/>
            <a:ext cx="773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NADIE ES INDISPENSABLE</a:t>
            </a:r>
          </a:p>
        </p:txBody>
      </p:sp>
    </p:spTree>
    <p:extLst>
      <p:ext uri="{BB962C8B-B14F-4D97-AF65-F5344CB8AC3E}">
        <p14:creationId xmlns:p14="http://schemas.microsoft.com/office/powerpoint/2010/main" val="220743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Nadie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822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Cómo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lograr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eso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644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8798" y="2921169"/>
            <a:ext cx="71944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6000" dirty="0">
                <a:solidFill>
                  <a:srgbClr val="422616"/>
                </a:solidFill>
                <a:latin typeface="Cooper Black" panose="0208090404030B020404" pitchFamily="18" charset="0"/>
              </a:rPr>
              <a:t>Trabajo en equipo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5392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endParaRPr lang="en-US" sz="44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4400" dirty="0">
                <a:solidFill>
                  <a:srgbClr val="422616"/>
                </a:solidFill>
                <a:latin typeface="Futura Std Medium" panose="020B0502020204020303" pitchFamily="34" charset="0"/>
              </a:rPr>
              <a:t>BARRY SCHWARTZ</a:t>
            </a:r>
          </a:p>
        </p:txBody>
      </p:sp>
    </p:spTree>
    <p:extLst>
      <p:ext uri="{BB962C8B-B14F-4D97-AF65-F5344CB8AC3E}">
        <p14:creationId xmlns:p14="http://schemas.microsoft.com/office/powerpoint/2010/main" val="31853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Será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el fin de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los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líderes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76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053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¿Podemos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crear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mejores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equipos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sin </a:t>
            </a:r>
            <a:r>
              <a:rPr lang="en-US" sz="80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líderes</a:t>
            </a:r>
            <a:r>
              <a:rPr lang="en-US" sz="80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6953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9523" y="2921169"/>
            <a:ext cx="1192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6000" dirty="0">
                <a:solidFill>
                  <a:srgbClr val="422616"/>
                </a:solidFill>
                <a:latin typeface="Cooper Black" panose="0208090404030B020404" pitchFamily="18" charset="0"/>
              </a:rPr>
              <a:t>Sí!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025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44" y="2921169"/>
            <a:ext cx="1015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6000" dirty="0">
                <a:solidFill>
                  <a:srgbClr val="422616"/>
                </a:solidFill>
                <a:latin typeface="Cooper Black" panose="0208090404030B020404" pitchFamily="18" charset="0"/>
              </a:rPr>
              <a:t>Confianza y Colaboración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8170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回 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545" y="1369118"/>
            <a:ext cx="3789988" cy="3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s-419" sz="5400" dirty="0">
                <a:solidFill>
                  <a:schemeClr val="bg1"/>
                </a:solidFill>
                <a:latin typeface="Cooper Black" panose="0208090404030B020404" pitchFamily="18" charset="0"/>
              </a:rPr>
              <a:t>Ricker Silva</a:t>
            </a:r>
            <a:endParaRPr lang="en-US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Agile consultant</a:t>
            </a:r>
          </a:p>
        </p:txBody>
      </p:sp>
    </p:spTree>
    <p:extLst>
      <p:ext uri="{BB962C8B-B14F-4D97-AF65-F5344CB8AC3E}">
        <p14:creationId xmlns:p14="http://schemas.microsoft.com/office/powerpoint/2010/main" val="421730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2261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415636"/>
            <a:ext cx="12192000" cy="6101541"/>
            <a:chOff x="-14907" y="432262"/>
            <a:chExt cx="12216461" cy="6084916"/>
          </a:xfrm>
        </p:grpSpPr>
        <p:pic>
          <p:nvPicPr>
            <p:cNvPr id="1026" name="Picture 2" descr="http://kiriakakis.net/wp-content/uploads/2012/08/Mused-park-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3" t="34667" r="6277" b="33697"/>
            <a:stretch/>
          </p:blipFill>
          <p:spPr bwMode="auto">
            <a:xfrm>
              <a:off x="-14907" y="432262"/>
              <a:ext cx="12216461" cy="608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82326" y="691701"/>
              <a:ext cx="5096946" cy="2677692"/>
            </a:xfrm>
            <a:custGeom>
              <a:avLst/>
              <a:gdLst>
                <a:gd name="connsiteX0" fmla="*/ 0 w 5197151"/>
                <a:gd name="connsiteY0" fmla="*/ 1427584 h 2855167"/>
                <a:gd name="connsiteX1" fmla="*/ 2598576 w 5197151"/>
                <a:gd name="connsiteY1" fmla="*/ 0 h 2855167"/>
                <a:gd name="connsiteX2" fmla="*/ 5197152 w 5197151"/>
                <a:gd name="connsiteY2" fmla="*/ 1427584 h 2855167"/>
                <a:gd name="connsiteX3" fmla="*/ 2598576 w 5197151"/>
                <a:gd name="connsiteY3" fmla="*/ 2855168 h 2855167"/>
                <a:gd name="connsiteX4" fmla="*/ 0 w 5197151"/>
                <a:gd name="connsiteY4" fmla="*/ 1427584 h 2855167"/>
                <a:gd name="connsiteX0" fmla="*/ 116927 w 5314079"/>
                <a:gd name="connsiteY0" fmla="*/ 1480753 h 2908337"/>
                <a:gd name="connsiteX1" fmla="*/ 676763 w 5314079"/>
                <a:gd name="connsiteY1" fmla="*/ 417063 h 2908337"/>
                <a:gd name="connsiteX2" fmla="*/ 2715503 w 5314079"/>
                <a:gd name="connsiteY2" fmla="*/ 53169 h 2908337"/>
                <a:gd name="connsiteX3" fmla="*/ 5314079 w 5314079"/>
                <a:gd name="connsiteY3" fmla="*/ 1480753 h 2908337"/>
                <a:gd name="connsiteX4" fmla="*/ 2715503 w 5314079"/>
                <a:gd name="connsiteY4" fmla="*/ 2908337 h 2908337"/>
                <a:gd name="connsiteX5" fmla="*/ 116927 w 5314079"/>
                <a:gd name="connsiteY5" fmla="*/ 1480753 h 2908337"/>
                <a:gd name="connsiteX0" fmla="*/ 96766 w 5293918"/>
                <a:gd name="connsiteY0" fmla="*/ 1489766 h 2917350"/>
                <a:gd name="connsiteX1" fmla="*/ 759239 w 5293918"/>
                <a:gd name="connsiteY1" fmla="*/ 379423 h 2917350"/>
                <a:gd name="connsiteX2" fmla="*/ 2695342 w 5293918"/>
                <a:gd name="connsiteY2" fmla="*/ 62182 h 2917350"/>
                <a:gd name="connsiteX3" fmla="*/ 5293918 w 5293918"/>
                <a:gd name="connsiteY3" fmla="*/ 1489766 h 2917350"/>
                <a:gd name="connsiteX4" fmla="*/ 2695342 w 5293918"/>
                <a:gd name="connsiteY4" fmla="*/ 2917350 h 2917350"/>
                <a:gd name="connsiteX5" fmla="*/ 96766 w 5293918"/>
                <a:gd name="connsiteY5" fmla="*/ 1489766 h 2917350"/>
                <a:gd name="connsiteX0" fmla="*/ 111167 w 5196352"/>
                <a:gd name="connsiteY0" fmla="*/ 1779015 h 2919528"/>
                <a:gd name="connsiteX1" fmla="*/ 661673 w 5196352"/>
                <a:gd name="connsiteY1" fmla="*/ 379423 h 2919528"/>
                <a:gd name="connsiteX2" fmla="*/ 2597776 w 5196352"/>
                <a:gd name="connsiteY2" fmla="*/ 62182 h 2919528"/>
                <a:gd name="connsiteX3" fmla="*/ 5196352 w 5196352"/>
                <a:gd name="connsiteY3" fmla="*/ 1489766 h 2919528"/>
                <a:gd name="connsiteX4" fmla="*/ 2597776 w 5196352"/>
                <a:gd name="connsiteY4" fmla="*/ 2917350 h 2919528"/>
                <a:gd name="connsiteX5" fmla="*/ 111167 w 5196352"/>
                <a:gd name="connsiteY5" fmla="*/ 1779015 h 2919528"/>
                <a:gd name="connsiteX0" fmla="*/ 148470 w 5233655"/>
                <a:gd name="connsiteY0" fmla="*/ 1789558 h 2930092"/>
                <a:gd name="connsiteX1" fmla="*/ 549687 w 5233655"/>
                <a:gd name="connsiteY1" fmla="*/ 343313 h 2930092"/>
                <a:gd name="connsiteX2" fmla="*/ 2635079 w 5233655"/>
                <a:gd name="connsiteY2" fmla="*/ 72725 h 2930092"/>
                <a:gd name="connsiteX3" fmla="*/ 5233655 w 5233655"/>
                <a:gd name="connsiteY3" fmla="*/ 1500309 h 2930092"/>
                <a:gd name="connsiteX4" fmla="*/ 2635079 w 5233655"/>
                <a:gd name="connsiteY4" fmla="*/ 2927893 h 2930092"/>
                <a:gd name="connsiteX5" fmla="*/ 148470 w 5233655"/>
                <a:gd name="connsiteY5" fmla="*/ 1789558 h 2930092"/>
                <a:gd name="connsiteX0" fmla="*/ 148470 w 5233655"/>
                <a:gd name="connsiteY0" fmla="*/ 1723092 h 2863626"/>
                <a:gd name="connsiteX1" fmla="*/ 549687 w 5233655"/>
                <a:gd name="connsiteY1" fmla="*/ 276847 h 2863626"/>
                <a:gd name="connsiteX2" fmla="*/ 3026965 w 5233655"/>
                <a:gd name="connsiteY2" fmla="*/ 90235 h 2863626"/>
                <a:gd name="connsiteX3" fmla="*/ 5233655 w 5233655"/>
                <a:gd name="connsiteY3" fmla="*/ 1433843 h 2863626"/>
                <a:gd name="connsiteX4" fmla="*/ 2635079 w 5233655"/>
                <a:gd name="connsiteY4" fmla="*/ 2861427 h 2863626"/>
                <a:gd name="connsiteX5" fmla="*/ 148470 w 5233655"/>
                <a:gd name="connsiteY5" fmla="*/ 1723092 h 2863626"/>
                <a:gd name="connsiteX0" fmla="*/ 148470 w 5326297"/>
                <a:gd name="connsiteY0" fmla="*/ 1640953 h 2781487"/>
                <a:gd name="connsiteX1" fmla="*/ 549687 w 5326297"/>
                <a:gd name="connsiteY1" fmla="*/ 194708 h 2781487"/>
                <a:gd name="connsiteX2" fmla="*/ 3026965 w 5326297"/>
                <a:gd name="connsiteY2" fmla="*/ 8096 h 2781487"/>
                <a:gd name="connsiteX3" fmla="*/ 4599172 w 5326297"/>
                <a:gd name="connsiteY3" fmla="*/ 241361 h 2781487"/>
                <a:gd name="connsiteX4" fmla="*/ 5233655 w 5326297"/>
                <a:gd name="connsiteY4" fmla="*/ 1351704 h 2781487"/>
                <a:gd name="connsiteX5" fmla="*/ 2635079 w 5326297"/>
                <a:gd name="connsiteY5" fmla="*/ 2779288 h 2781487"/>
                <a:gd name="connsiteX6" fmla="*/ 148470 w 5326297"/>
                <a:gd name="connsiteY6" fmla="*/ 1640953 h 2781487"/>
                <a:gd name="connsiteX0" fmla="*/ 148470 w 5172150"/>
                <a:gd name="connsiteY0" fmla="*/ 1640953 h 2792880"/>
                <a:gd name="connsiteX1" fmla="*/ 549687 w 5172150"/>
                <a:gd name="connsiteY1" fmla="*/ 194708 h 2792880"/>
                <a:gd name="connsiteX2" fmla="*/ 3026965 w 5172150"/>
                <a:gd name="connsiteY2" fmla="*/ 8096 h 2792880"/>
                <a:gd name="connsiteX3" fmla="*/ 4599172 w 5172150"/>
                <a:gd name="connsiteY3" fmla="*/ 241361 h 2792880"/>
                <a:gd name="connsiteX4" fmla="*/ 5056373 w 5172150"/>
                <a:gd name="connsiteY4" fmla="*/ 2154137 h 2792880"/>
                <a:gd name="connsiteX5" fmla="*/ 2635079 w 5172150"/>
                <a:gd name="connsiteY5" fmla="*/ 2779288 h 2792880"/>
                <a:gd name="connsiteX6" fmla="*/ 148470 w 5172150"/>
                <a:gd name="connsiteY6" fmla="*/ 1640953 h 2792880"/>
                <a:gd name="connsiteX0" fmla="*/ 148470 w 5298900"/>
                <a:gd name="connsiteY0" fmla="*/ 1640953 h 2790134"/>
                <a:gd name="connsiteX1" fmla="*/ 549687 w 5298900"/>
                <a:gd name="connsiteY1" fmla="*/ 194708 h 2790134"/>
                <a:gd name="connsiteX2" fmla="*/ 3026965 w 5298900"/>
                <a:gd name="connsiteY2" fmla="*/ 8096 h 2790134"/>
                <a:gd name="connsiteX3" fmla="*/ 4599172 w 5298900"/>
                <a:gd name="connsiteY3" fmla="*/ 241361 h 2790134"/>
                <a:gd name="connsiteX4" fmla="*/ 5177670 w 5298900"/>
                <a:gd name="connsiteY4" fmla="*/ 1071785 h 2790134"/>
                <a:gd name="connsiteX5" fmla="*/ 5056373 w 5298900"/>
                <a:gd name="connsiteY5" fmla="*/ 2154137 h 2790134"/>
                <a:gd name="connsiteX6" fmla="*/ 2635079 w 5298900"/>
                <a:gd name="connsiteY6" fmla="*/ 2779288 h 2790134"/>
                <a:gd name="connsiteX7" fmla="*/ 148470 w 5298900"/>
                <a:gd name="connsiteY7" fmla="*/ 1640953 h 2790134"/>
                <a:gd name="connsiteX0" fmla="*/ 134088 w 5284518"/>
                <a:gd name="connsiteY0" fmla="*/ 1640953 h 2681157"/>
                <a:gd name="connsiteX1" fmla="*/ 535305 w 5284518"/>
                <a:gd name="connsiteY1" fmla="*/ 194708 h 2681157"/>
                <a:gd name="connsiteX2" fmla="*/ 3012583 w 5284518"/>
                <a:gd name="connsiteY2" fmla="*/ 8096 h 2681157"/>
                <a:gd name="connsiteX3" fmla="*/ 4584790 w 5284518"/>
                <a:gd name="connsiteY3" fmla="*/ 241361 h 2681157"/>
                <a:gd name="connsiteX4" fmla="*/ 5163288 w 5284518"/>
                <a:gd name="connsiteY4" fmla="*/ 1071785 h 2681157"/>
                <a:gd name="connsiteX5" fmla="*/ 5041991 w 5284518"/>
                <a:gd name="connsiteY5" fmla="*/ 2154137 h 2681157"/>
                <a:gd name="connsiteX6" fmla="*/ 2424754 w 5284518"/>
                <a:gd name="connsiteY6" fmla="*/ 2667321 h 2681157"/>
                <a:gd name="connsiteX7" fmla="*/ 134088 w 5284518"/>
                <a:gd name="connsiteY7" fmla="*/ 1640953 h 2681157"/>
                <a:gd name="connsiteX0" fmla="*/ 29057 w 5179487"/>
                <a:gd name="connsiteY0" fmla="*/ 1640953 h 2687335"/>
                <a:gd name="connsiteX1" fmla="*/ 430274 w 5179487"/>
                <a:gd name="connsiteY1" fmla="*/ 194708 h 2687335"/>
                <a:gd name="connsiteX2" fmla="*/ 2907552 w 5179487"/>
                <a:gd name="connsiteY2" fmla="*/ 8096 h 2687335"/>
                <a:gd name="connsiteX3" fmla="*/ 4479759 w 5179487"/>
                <a:gd name="connsiteY3" fmla="*/ 241361 h 2687335"/>
                <a:gd name="connsiteX4" fmla="*/ 5058257 w 5179487"/>
                <a:gd name="connsiteY4" fmla="*/ 1071785 h 2687335"/>
                <a:gd name="connsiteX5" fmla="*/ 4936960 w 5179487"/>
                <a:gd name="connsiteY5" fmla="*/ 2154137 h 2687335"/>
                <a:gd name="connsiteX6" fmla="*/ 2319723 w 5179487"/>
                <a:gd name="connsiteY6" fmla="*/ 2667321 h 2687335"/>
                <a:gd name="connsiteX7" fmla="*/ 868812 w 5179487"/>
                <a:gd name="connsiteY7" fmla="*/ 2490039 h 2687335"/>
                <a:gd name="connsiteX8" fmla="*/ 29057 w 5179487"/>
                <a:gd name="connsiteY8" fmla="*/ 1640953 h 2687335"/>
                <a:gd name="connsiteX0" fmla="*/ 29057 w 5116444"/>
                <a:gd name="connsiteY0" fmla="*/ 1640953 h 2677692"/>
                <a:gd name="connsiteX1" fmla="*/ 430274 w 5116444"/>
                <a:gd name="connsiteY1" fmla="*/ 194708 h 2677692"/>
                <a:gd name="connsiteX2" fmla="*/ 2907552 w 5116444"/>
                <a:gd name="connsiteY2" fmla="*/ 8096 h 2677692"/>
                <a:gd name="connsiteX3" fmla="*/ 4479759 w 5116444"/>
                <a:gd name="connsiteY3" fmla="*/ 241361 h 2677692"/>
                <a:gd name="connsiteX4" fmla="*/ 5058257 w 5116444"/>
                <a:gd name="connsiteY4" fmla="*/ 1071785 h 2677692"/>
                <a:gd name="connsiteX5" fmla="*/ 4936960 w 5116444"/>
                <a:gd name="connsiteY5" fmla="*/ 2154137 h 2677692"/>
                <a:gd name="connsiteX6" fmla="*/ 3658666 w 5116444"/>
                <a:gd name="connsiteY6" fmla="*/ 2602005 h 2677692"/>
                <a:gd name="connsiteX7" fmla="*/ 2319723 w 5116444"/>
                <a:gd name="connsiteY7" fmla="*/ 2667321 h 2677692"/>
                <a:gd name="connsiteX8" fmla="*/ 868812 w 5116444"/>
                <a:gd name="connsiteY8" fmla="*/ 2490039 h 2677692"/>
                <a:gd name="connsiteX9" fmla="*/ 29057 w 5116444"/>
                <a:gd name="connsiteY9" fmla="*/ 1640953 h 2677692"/>
                <a:gd name="connsiteX0" fmla="*/ 9559 w 5096946"/>
                <a:gd name="connsiteY0" fmla="*/ 1640953 h 2677692"/>
                <a:gd name="connsiteX1" fmla="*/ 410776 w 5096946"/>
                <a:gd name="connsiteY1" fmla="*/ 194708 h 2677692"/>
                <a:gd name="connsiteX2" fmla="*/ 2888054 w 5096946"/>
                <a:gd name="connsiteY2" fmla="*/ 8096 h 2677692"/>
                <a:gd name="connsiteX3" fmla="*/ 4460261 w 5096946"/>
                <a:gd name="connsiteY3" fmla="*/ 241361 h 2677692"/>
                <a:gd name="connsiteX4" fmla="*/ 5038759 w 5096946"/>
                <a:gd name="connsiteY4" fmla="*/ 1071785 h 2677692"/>
                <a:gd name="connsiteX5" fmla="*/ 4917462 w 5096946"/>
                <a:gd name="connsiteY5" fmla="*/ 2154137 h 2677692"/>
                <a:gd name="connsiteX6" fmla="*/ 3639168 w 5096946"/>
                <a:gd name="connsiteY6" fmla="*/ 2602005 h 2677692"/>
                <a:gd name="connsiteX7" fmla="*/ 2300225 w 5096946"/>
                <a:gd name="connsiteY7" fmla="*/ 2667321 h 2677692"/>
                <a:gd name="connsiteX8" fmla="*/ 849314 w 5096946"/>
                <a:gd name="connsiteY8" fmla="*/ 2490039 h 2677692"/>
                <a:gd name="connsiteX9" fmla="*/ 186841 w 5096946"/>
                <a:gd name="connsiteY9" fmla="*/ 2275434 h 2677692"/>
                <a:gd name="connsiteX10" fmla="*/ 9559 w 5096946"/>
                <a:gd name="connsiteY10" fmla="*/ 1640953 h 267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96946" h="2677692">
                  <a:moveTo>
                    <a:pt x="9559" y="1640953"/>
                  </a:moveTo>
                  <a:cubicBezTo>
                    <a:pt x="46881" y="1294165"/>
                    <a:pt x="-22320" y="432639"/>
                    <a:pt x="410776" y="194708"/>
                  </a:cubicBezTo>
                  <a:cubicBezTo>
                    <a:pt x="843872" y="-43223"/>
                    <a:pt x="2213140" y="321"/>
                    <a:pt x="2888054" y="8096"/>
                  </a:cubicBezTo>
                  <a:cubicBezTo>
                    <a:pt x="3562968" y="15871"/>
                    <a:pt x="4120471" y="50084"/>
                    <a:pt x="4460261" y="241361"/>
                  </a:cubicBezTo>
                  <a:cubicBezTo>
                    <a:pt x="4800051" y="432638"/>
                    <a:pt x="4962559" y="752989"/>
                    <a:pt x="5038759" y="1071785"/>
                  </a:cubicBezTo>
                  <a:cubicBezTo>
                    <a:pt x="5114959" y="1390581"/>
                    <a:pt x="5152282" y="1913096"/>
                    <a:pt x="4917462" y="2154137"/>
                  </a:cubicBezTo>
                  <a:cubicBezTo>
                    <a:pt x="4682642" y="2395178"/>
                    <a:pt x="4075374" y="2516474"/>
                    <a:pt x="3639168" y="2602005"/>
                  </a:cubicBezTo>
                  <a:cubicBezTo>
                    <a:pt x="3202962" y="2687536"/>
                    <a:pt x="2765201" y="2685982"/>
                    <a:pt x="2300225" y="2667321"/>
                  </a:cubicBezTo>
                  <a:cubicBezTo>
                    <a:pt x="1835249" y="2648660"/>
                    <a:pt x="1189104" y="2584900"/>
                    <a:pt x="849314" y="2490039"/>
                  </a:cubicBezTo>
                  <a:cubicBezTo>
                    <a:pt x="509524" y="2395178"/>
                    <a:pt x="326800" y="2416948"/>
                    <a:pt x="186841" y="2275434"/>
                  </a:cubicBezTo>
                  <a:cubicBezTo>
                    <a:pt x="46882" y="2133920"/>
                    <a:pt x="-27763" y="1987741"/>
                    <a:pt x="9559" y="16409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8481" y="996570"/>
              <a:ext cx="49607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 LA REALIDAD CAMBIA TAN FACIL COMO LA</a:t>
              </a:r>
            </a:p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MIRES. UNA RESPUESTA, ESTÁTICA COMO ES SU NATURALEZA, REFIERE UNA INSTANTÁNEA DE </a:t>
              </a:r>
            </a:p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ESA REALIDAD. SU VALOR SÓLO PUEDE BAJAR.   </a:t>
              </a:r>
            </a:p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   EL TESORO DE HOY, PUEDE SER   </a:t>
              </a:r>
            </a:p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         BASURA MAÑANA.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6344816" y="802433"/>
              <a:ext cx="3303037" cy="1828799"/>
            </a:xfrm>
            <a:prstGeom prst="ellipse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276253" y="2351314"/>
              <a:ext cx="1884784" cy="1018079"/>
            </a:xfrm>
            <a:prstGeom prst="ellipse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50699" y="3363191"/>
              <a:ext cx="2791412" cy="1762732"/>
            </a:xfrm>
            <a:custGeom>
              <a:avLst/>
              <a:gdLst>
                <a:gd name="connsiteX0" fmla="*/ 0 w 2789852"/>
                <a:gd name="connsiteY0" fmla="*/ 876557 h 1753114"/>
                <a:gd name="connsiteX1" fmla="*/ 1394926 w 2789852"/>
                <a:gd name="connsiteY1" fmla="*/ 0 h 1753114"/>
                <a:gd name="connsiteX2" fmla="*/ 2789852 w 2789852"/>
                <a:gd name="connsiteY2" fmla="*/ 876557 h 1753114"/>
                <a:gd name="connsiteX3" fmla="*/ 1394926 w 2789852"/>
                <a:gd name="connsiteY3" fmla="*/ 1753114 h 1753114"/>
                <a:gd name="connsiteX4" fmla="*/ 0 w 2789852"/>
                <a:gd name="connsiteY4" fmla="*/ 876557 h 1753114"/>
                <a:gd name="connsiteX0" fmla="*/ 0 w 2829244"/>
                <a:gd name="connsiteY0" fmla="*/ 931107 h 1807664"/>
                <a:gd name="connsiteX1" fmla="*/ 1394926 w 2829244"/>
                <a:gd name="connsiteY1" fmla="*/ 54550 h 1807664"/>
                <a:gd name="connsiteX2" fmla="*/ 2369975 w 2829244"/>
                <a:gd name="connsiteY2" fmla="*/ 184137 h 1807664"/>
                <a:gd name="connsiteX3" fmla="*/ 2789852 w 2829244"/>
                <a:gd name="connsiteY3" fmla="*/ 931107 h 1807664"/>
                <a:gd name="connsiteX4" fmla="*/ 1394926 w 2829244"/>
                <a:gd name="connsiteY4" fmla="*/ 1807664 h 1807664"/>
                <a:gd name="connsiteX5" fmla="*/ 0 w 2829244"/>
                <a:gd name="connsiteY5" fmla="*/ 931107 h 1807664"/>
                <a:gd name="connsiteX0" fmla="*/ 0 w 2789997"/>
                <a:gd name="connsiteY0" fmla="*/ 931107 h 1845605"/>
                <a:gd name="connsiteX1" fmla="*/ 1394926 w 2789997"/>
                <a:gd name="connsiteY1" fmla="*/ 54550 h 1845605"/>
                <a:gd name="connsiteX2" fmla="*/ 2369975 w 2789997"/>
                <a:gd name="connsiteY2" fmla="*/ 184137 h 1845605"/>
                <a:gd name="connsiteX3" fmla="*/ 2789852 w 2789997"/>
                <a:gd name="connsiteY3" fmla="*/ 931107 h 1845605"/>
                <a:gd name="connsiteX4" fmla="*/ 2313991 w 2789997"/>
                <a:gd name="connsiteY4" fmla="*/ 1611720 h 1845605"/>
                <a:gd name="connsiteX5" fmla="*/ 1394926 w 2789997"/>
                <a:gd name="connsiteY5" fmla="*/ 1807664 h 1845605"/>
                <a:gd name="connsiteX6" fmla="*/ 0 w 2789997"/>
                <a:gd name="connsiteY6" fmla="*/ 931107 h 1845605"/>
                <a:gd name="connsiteX0" fmla="*/ 36569 w 2826566"/>
                <a:gd name="connsiteY0" fmla="*/ 882760 h 1797258"/>
                <a:gd name="connsiteX1" fmla="*/ 493769 w 2826566"/>
                <a:gd name="connsiteY1" fmla="*/ 219765 h 1797258"/>
                <a:gd name="connsiteX2" fmla="*/ 1431495 w 2826566"/>
                <a:gd name="connsiteY2" fmla="*/ 6203 h 1797258"/>
                <a:gd name="connsiteX3" fmla="*/ 2406544 w 2826566"/>
                <a:gd name="connsiteY3" fmla="*/ 135790 h 1797258"/>
                <a:gd name="connsiteX4" fmla="*/ 2826421 w 2826566"/>
                <a:gd name="connsiteY4" fmla="*/ 882760 h 1797258"/>
                <a:gd name="connsiteX5" fmla="*/ 2350560 w 2826566"/>
                <a:gd name="connsiteY5" fmla="*/ 1563373 h 1797258"/>
                <a:gd name="connsiteX6" fmla="*/ 1431495 w 2826566"/>
                <a:gd name="connsiteY6" fmla="*/ 1759317 h 1797258"/>
                <a:gd name="connsiteX7" fmla="*/ 36569 w 2826566"/>
                <a:gd name="connsiteY7" fmla="*/ 882760 h 1797258"/>
                <a:gd name="connsiteX0" fmla="*/ 1415 w 2791412"/>
                <a:gd name="connsiteY0" fmla="*/ 882760 h 1762732"/>
                <a:gd name="connsiteX1" fmla="*/ 458615 w 2791412"/>
                <a:gd name="connsiteY1" fmla="*/ 219765 h 1762732"/>
                <a:gd name="connsiteX2" fmla="*/ 1396341 w 2791412"/>
                <a:gd name="connsiteY2" fmla="*/ 6203 h 1762732"/>
                <a:gd name="connsiteX3" fmla="*/ 2371390 w 2791412"/>
                <a:gd name="connsiteY3" fmla="*/ 135790 h 1762732"/>
                <a:gd name="connsiteX4" fmla="*/ 2791267 w 2791412"/>
                <a:gd name="connsiteY4" fmla="*/ 882760 h 1762732"/>
                <a:gd name="connsiteX5" fmla="*/ 2315406 w 2791412"/>
                <a:gd name="connsiteY5" fmla="*/ 1563373 h 1762732"/>
                <a:gd name="connsiteX6" fmla="*/ 1396341 w 2791412"/>
                <a:gd name="connsiteY6" fmla="*/ 1759317 h 1762732"/>
                <a:gd name="connsiteX7" fmla="*/ 355979 w 2791412"/>
                <a:gd name="connsiteY7" fmla="*/ 1442074 h 1762732"/>
                <a:gd name="connsiteX8" fmla="*/ 1415 w 2791412"/>
                <a:gd name="connsiteY8" fmla="*/ 882760 h 17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1412" h="1762732">
                  <a:moveTo>
                    <a:pt x="1415" y="882760"/>
                  </a:moveTo>
                  <a:cubicBezTo>
                    <a:pt x="18521" y="679042"/>
                    <a:pt x="226127" y="365858"/>
                    <a:pt x="458615" y="219765"/>
                  </a:cubicBezTo>
                  <a:cubicBezTo>
                    <a:pt x="691103" y="73672"/>
                    <a:pt x="1077545" y="20199"/>
                    <a:pt x="1396341" y="6203"/>
                  </a:cubicBezTo>
                  <a:cubicBezTo>
                    <a:pt x="1715137" y="-7793"/>
                    <a:pt x="2138902" y="-10303"/>
                    <a:pt x="2371390" y="135790"/>
                  </a:cubicBezTo>
                  <a:cubicBezTo>
                    <a:pt x="2603878" y="281883"/>
                    <a:pt x="2797487" y="666601"/>
                    <a:pt x="2791267" y="882760"/>
                  </a:cubicBezTo>
                  <a:cubicBezTo>
                    <a:pt x="2785047" y="1098919"/>
                    <a:pt x="2547894" y="1417280"/>
                    <a:pt x="2315406" y="1563373"/>
                  </a:cubicBezTo>
                  <a:cubicBezTo>
                    <a:pt x="2082918" y="1709466"/>
                    <a:pt x="1722912" y="1779534"/>
                    <a:pt x="1396341" y="1759317"/>
                  </a:cubicBezTo>
                  <a:cubicBezTo>
                    <a:pt x="1069770" y="1739101"/>
                    <a:pt x="588467" y="1588167"/>
                    <a:pt x="355979" y="1442074"/>
                  </a:cubicBezTo>
                  <a:cubicBezTo>
                    <a:pt x="123491" y="1295981"/>
                    <a:pt x="-15691" y="1086478"/>
                    <a:pt x="1415" y="88276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4628" y="1019090"/>
              <a:ext cx="2932870" cy="1565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LAS RESPUESTAS, POR OTRO LADO, PARECEN ESTAR           A LA PAR DEL CAMBIO </a:t>
              </a:r>
            </a:p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    Y, SI ACASO…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59134" y="2542030"/>
              <a:ext cx="1414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…SU VALOR CRECE.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2231" y="3488536"/>
              <a:ext cx="26362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422616"/>
                  </a:solidFill>
                  <a:latin typeface="Loved by the King" panose="02000000000000000000" pitchFamily="2" charset="0"/>
                </a:rPr>
                <a:t>TIENE POCO SENTIDO COLECCIONAR CUALQUIER COSA QUE PUEDA PERDER VALOR CON EL TIEMPO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09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¿Por </a:t>
            </a:r>
            <a:r>
              <a:rPr lang="en-US" sz="4000" spc="3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qué</a:t>
            </a:r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spc="3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tenemos</a:t>
            </a:r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que </a:t>
            </a:r>
            <a:r>
              <a:rPr lang="en-US" sz="4000" spc="3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trabajar</a:t>
            </a:r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spc="3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en</a:t>
            </a:r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spc="300" dirty="0" err="1">
                <a:solidFill>
                  <a:srgbClr val="422616"/>
                </a:solidFill>
                <a:latin typeface="Baskerville Old Face" panose="02020602080505020303" pitchFamily="18" charset="0"/>
              </a:rPr>
              <a:t>equipo</a:t>
            </a:r>
            <a:r>
              <a:rPr lang="en-US" sz="4000" spc="300" dirty="0">
                <a:solidFill>
                  <a:srgbClr val="422616"/>
                </a:solidFill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582" y="3161606"/>
            <a:ext cx="773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rgbClr val="422616"/>
                </a:solidFill>
                <a:latin typeface="Franklin Gothic Medium" panose="020B0603020102020204" pitchFamily="34" charset="0"/>
                <a:sym typeface="Wingdings" panose="05000000000000000000" pitchFamily="2" charset="2"/>
              </a:rPr>
              <a:t></a:t>
            </a:r>
            <a:endParaRPr lang="en-US" sz="3200" spc="300" dirty="0">
              <a:solidFill>
                <a:srgbClr val="422616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“</a:t>
            </a:r>
            <a:r>
              <a:rPr lang="es-CO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la piedra angular de nuestra educación</a:t>
            </a:r>
            <a:br>
              <a:rPr lang="es-CO" sz="3200" dirty="0">
                <a:solidFill>
                  <a:srgbClr val="422616"/>
                </a:solidFill>
                <a:latin typeface="Futura Std Medium" panose="020B0502020204020303" pitchFamily="34" charset="0"/>
              </a:rPr>
            </a:br>
            <a:r>
              <a:rPr lang="es-CO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se asienta sobre el individualismo y la competencia</a:t>
            </a:r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”</a:t>
            </a:r>
          </a:p>
          <a:p>
            <a:endParaRPr lang="en-US" sz="3200" dirty="0">
              <a:solidFill>
                <a:srgbClr val="422616"/>
              </a:solidFill>
              <a:latin typeface="Futura Std Medium" panose="020B0502020204020303" pitchFamily="34" charset="0"/>
            </a:endParaRPr>
          </a:p>
          <a:p>
            <a:pPr algn="r"/>
            <a:r>
              <a:rPr lang="en-US" sz="3200" dirty="0">
                <a:solidFill>
                  <a:srgbClr val="422616"/>
                </a:solidFill>
                <a:latin typeface="Futura Std Medium" panose="020B0502020204020303" pitchFamily="34" charset="0"/>
              </a:rPr>
              <a:t>ERNESTO SABATO</a:t>
            </a:r>
          </a:p>
        </p:txBody>
      </p:sp>
    </p:spTree>
    <p:extLst>
      <p:ext uri="{BB962C8B-B14F-4D97-AF65-F5344CB8AC3E}">
        <p14:creationId xmlns:p14="http://schemas.microsoft.com/office/powerpoint/2010/main" val="26305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"/>
            <a:ext cx="12192000" cy="89815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3484" y="581891"/>
            <a:ext cx="6367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“Science, the endless frontier”</a:t>
            </a:r>
          </a:p>
          <a:p>
            <a:pPr algn="r"/>
            <a:r>
              <a:rPr lang="en-US" sz="2800" dirty="0" err="1">
                <a:latin typeface="Century Gothic" panose="020B0502020202020204" pitchFamily="34" charset="0"/>
              </a:rPr>
              <a:t>Vannevar</a:t>
            </a:r>
            <a:r>
              <a:rPr lang="en-US" sz="2800" dirty="0">
                <a:latin typeface="Century Gothic" panose="020B0502020202020204" pitchFamily="34" charset="0"/>
              </a:rPr>
              <a:t> Bush</a:t>
            </a:r>
          </a:p>
        </p:txBody>
      </p:sp>
    </p:spTree>
    <p:extLst>
      <p:ext uri="{BB962C8B-B14F-4D97-AF65-F5344CB8AC3E}">
        <p14:creationId xmlns:p14="http://schemas.microsoft.com/office/powerpoint/2010/main" val="177024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" y="0"/>
            <a:ext cx="121913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502" y="5738327"/>
            <a:ext cx="34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EDA927"/>
                </a:solidFill>
                <a:latin typeface="Berlin Sans FB" panose="020E0602020502020306" pitchFamily="34" charset="0"/>
              </a:rPr>
              <a:t>Medellín</a:t>
            </a:r>
            <a:r>
              <a:rPr lang="en-US" sz="3600" dirty="0">
                <a:solidFill>
                  <a:srgbClr val="EDA927"/>
                </a:solidFill>
                <a:latin typeface="Berlin Sans FB" panose="020E0602020502020306" pitchFamily="34" charset="0"/>
              </a:rPr>
              <a:t>, </a:t>
            </a:r>
            <a:r>
              <a:rPr lang="en-US" sz="3600" dirty="0" err="1">
                <a:solidFill>
                  <a:srgbClr val="EDA927"/>
                </a:solidFill>
                <a:latin typeface="Berlin Sans FB" panose="020E0602020502020306" pitchFamily="34" charset="0"/>
              </a:rPr>
              <a:t>Ruta</a:t>
            </a:r>
            <a:r>
              <a:rPr lang="en-US" sz="3600" dirty="0">
                <a:solidFill>
                  <a:srgbClr val="EDA927"/>
                </a:solidFill>
                <a:latin typeface="Berlin Sans FB" panose="020E0602020502020306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1309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582" y="1213658"/>
            <a:ext cx="77308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San Francisco </a:t>
            </a:r>
          </a:p>
          <a:p>
            <a:pPr algn="ctr"/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66.000</a:t>
            </a:r>
          </a:p>
          <a:p>
            <a:pPr algn="r"/>
            <a:endParaRPr lang="en-US" sz="40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pPr algn="ctr"/>
            <a:r>
              <a:rPr lang="en-US" sz="5400" dirty="0" err="1">
                <a:solidFill>
                  <a:srgbClr val="422616"/>
                </a:solidFill>
                <a:latin typeface="Futura URW Medium" panose="020B0602020204020303" pitchFamily="34" charset="0"/>
              </a:rPr>
              <a:t>Londres</a:t>
            </a:r>
            <a:r>
              <a:rPr lang="en-US" sz="5400" dirty="0">
                <a:solidFill>
                  <a:srgbClr val="422616"/>
                </a:solidFill>
                <a:latin typeface="Futura URW Medium" panose="020B0602020204020303" pitchFamily="34" charset="0"/>
              </a:rPr>
              <a:t> </a:t>
            </a:r>
          </a:p>
          <a:p>
            <a:pPr algn="ctr"/>
            <a:r>
              <a:rPr lang="en-US" sz="3600" dirty="0">
                <a:solidFill>
                  <a:srgbClr val="422616"/>
                </a:solidFill>
                <a:latin typeface="Futura URW Medium" panose="020B0602020204020303" pitchFamily="34" charset="0"/>
              </a:rPr>
              <a:t>25.000</a:t>
            </a:r>
            <a:endParaRPr lang="en-US" sz="54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  <a:p>
            <a:endParaRPr lang="en-US" sz="3200" dirty="0">
              <a:solidFill>
                <a:srgbClr val="422616"/>
              </a:solidFill>
              <a:latin typeface="Futura URW Medium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4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296</Words>
  <Application>Microsoft Office PowerPoint</Application>
  <PresentationFormat>Widescreen</PresentationFormat>
  <Paragraphs>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Baskerville Old Face</vt:lpstr>
      <vt:lpstr>Berlin Sans FB</vt:lpstr>
      <vt:lpstr>Calibri</vt:lpstr>
      <vt:lpstr>Calibri Light</vt:lpstr>
      <vt:lpstr>Century Gothic</vt:lpstr>
      <vt:lpstr>Cooper Black</vt:lpstr>
      <vt:lpstr>Franklin Gothic Medium</vt:lpstr>
      <vt:lpstr>Futura Std Medium</vt:lpstr>
      <vt:lpstr>Futura URW Medium</vt:lpstr>
      <vt:lpstr>Josefin Sans</vt:lpstr>
      <vt:lpstr>Loved by the King</vt:lpstr>
      <vt:lpstr>Wingdings</vt:lpstr>
      <vt:lpstr>Office Theme</vt:lpstr>
      <vt:lpstr>Ricker Silva</vt:lpstr>
      <vt:lpstr>Confianza y Colaboración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Ricker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Confianza y Colaboración</dc:title>
  <dc:creator>SILVA BARRERA FRANK RICKER</dc:creator>
  <cp:lastModifiedBy>SILVA BARRERA FRANK RICKER</cp:lastModifiedBy>
  <cp:revision>24</cp:revision>
  <dcterms:created xsi:type="dcterms:W3CDTF">2017-05-31T14:39:07Z</dcterms:created>
  <dcterms:modified xsi:type="dcterms:W3CDTF">2017-05-31T22:19:36Z</dcterms:modified>
</cp:coreProperties>
</file>