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8" r:id="rId4"/>
    <p:sldId id="257" r:id="rId5"/>
    <p:sldId id="308" r:id="rId6"/>
    <p:sldId id="280" r:id="rId7"/>
    <p:sldId id="299" r:id="rId8"/>
    <p:sldId id="302" r:id="rId9"/>
    <p:sldId id="281" r:id="rId10"/>
    <p:sldId id="282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3" r:id="rId22"/>
    <p:sldId id="314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B8C301-E3E1-4A2A-812F-3A206F704C90}" type="slidenum">
              <a:rPr lang="es-ES" smtClean="0"/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1CD131-58C8-48DC-8732-D6D2374FD17F}" type="datetimeFigureOut">
              <a:rPr lang="es-ES" smtClean="0"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B8C301-E3E1-4A2A-812F-3A206F704C90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582" y="1648921"/>
            <a:ext cx="6343015" cy="100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b="1" dirty="0">
                <a:latin typeface="Century" panose="02040604050505020304" pitchFamily="18" charset="0"/>
              </a:rPr>
              <a:t>Azure CosmosDB</a:t>
            </a:r>
            <a:endParaRPr lang="es-CO" sz="6000" b="1" dirty="0">
              <a:latin typeface="Century" panose="020406040505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6582" y="2697937"/>
            <a:ext cx="10836998" cy="905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407" y="3503690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Julio Cesar Avellaneda</a:t>
            </a:r>
            <a:endParaRPr lang="es-ES" sz="32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407" y="4088465"/>
            <a:ext cx="5052695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dirty="0" smtClean="0">
                <a:latin typeface="Century" panose="02040604050505020304" pitchFamily="18" charset="0"/>
              </a:rPr>
              <a:t>Microsoft MVP ASPNET – </a:t>
            </a:r>
            <a:r>
              <a:rPr lang="es-CO" sz="2000" dirty="0" err="1" smtClean="0">
                <a:latin typeface="Century" panose="02040604050505020304" pitchFamily="18" charset="0"/>
              </a:rPr>
              <a:t>Telerik</a:t>
            </a:r>
            <a:r>
              <a:rPr lang="es-CO" sz="2000" dirty="0" smtClean="0">
                <a:latin typeface="Century" panose="02040604050505020304" pitchFamily="18" charset="0"/>
              </a:rPr>
              <a:t> </a:t>
            </a:r>
            <a:r>
              <a:rPr lang="es-CO" sz="2000" dirty="0" err="1" smtClean="0">
                <a:latin typeface="Century" panose="02040604050505020304" pitchFamily="18" charset="0"/>
              </a:rPr>
              <a:t>Expert</a:t>
            </a:r>
            <a:endParaRPr lang="es-CO" sz="2000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O" sz="2000" dirty="0" smtClean="0">
                <a:latin typeface="Century" panose="02040604050505020304" pitchFamily="18" charset="0"/>
              </a:rPr>
              <a:t>@</a:t>
            </a:r>
            <a:r>
              <a:rPr lang="es-CO" sz="2000" dirty="0" err="1" smtClean="0">
                <a:latin typeface="Century" panose="02040604050505020304" pitchFamily="18" charset="0"/>
              </a:rPr>
              <a:t>julitogtu</a:t>
            </a:r>
            <a:endParaRPr lang="es-CO" sz="2000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O" sz="2000" dirty="0" smtClean="0">
                <a:latin typeface="Century" panose="02040604050505020304" pitchFamily="18" charset="0"/>
              </a:rPr>
              <a:t>www.julitogtu.com</a:t>
            </a:r>
            <a:endParaRPr lang="es-CO" sz="2000" dirty="0" smtClean="0">
              <a:latin typeface="Century" panose="02040604050505020304" pitchFamily="18" charset="0"/>
            </a:endParaRPr>
          </a:p>
          <a:p>
            <a:endParaRPr lang="es-ES" sz="2800" dirty="0"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6" y="3376942"/>
            <a:ext cx="2292304" cy="24925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375" y="2687320"/>
          <a:ext cx="4630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"/>
                <a:gridCol w="1104900"/>
                <a:gridCol w="1885950"/>
                <a:gridCol w="1157605"/>
              </a:tblGrid>
              <a:tr h="370840">
                <a:tc>
                  <a:txBody>
                    <a:bodyPr/>
                    <a:p>
                      <a:r>
                        <a:rPr lang="es-CO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LastName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IsActive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Bruce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Wayne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n-US" dirty="0"/>
                        <a:t>Clark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Kent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Diana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Prince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62564" y="2124987"/>
            <a:ext cx="2523392" cy="1793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600" dirty="0">
                <a:solidFill>
                  <a:schemeClr val="tx1"/>
                </a:solidFill>
              </a:rPr>
              <a:t>{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"id": "1",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"name":  "Bruce", 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“</a:t>
            </a:r>
            <a:r>
              <a:rPr lang="en-US" sz="1600" dirty="0" err="1">
                <a:solidFill>
                  <a:schemeClr val="tx1"/>
                </a:solidFill>
              </a:rPr>
              <a:t>lastName</a:t>
            </a:r>
            <a:r>
              <a:rPr lang="en-US" sz="1600" dirty="0">
                <a:solidFill>
                  <a:schemeClr val="tx1"/>
                </a:solidFill>
              </a:rPr>
              <a:t>": "Wayne",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</a:t>
            </a:r>
            <a:r>
              <a:rPr lang="en-US" sz="1600" dirty="0" err="1">
                <a:solidFill>
                  <a:schemeClr val="tx1"/>
                </a:solidFill>
              </a:rPr>
              <a:t>isActive</a:t>
            </a:r>
            <a:r>
              <a:rPr lang="en-US" sz="1600" dirty="0">
                <a:solidFill>
                  <a:schemeClr val="tx1"/>
                </a:solidFill>
              </a:rPr>
              <a:t>": true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8413" y="3494323"/>
            <a:ext cx="3244362" cy="1888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600" dirty="0">
                <a:solidFill>
                  <a:schemeClr val="tx1"/>
                </a:solidFill>
              </a:rPr>
              <a:t>{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"id": “3",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"name":  “Diana", 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“</a:t>
            </a:r>
            <a:r>
              <a:rPr lang="en-US" sz="1600" dirty="0" err="1">
                <a:solidFill>
                  <a:schemeClr val="tx1"/>
                </a:solidFill>
              </a:rPr>
              <a:t>lastName</a:t>
            </a:r>
            <a:r>
              <a:rPr lang="en-US" sz="1600" dirty="0">
                <a:solidFill>
                  <a:schemeClr val="tx1"/>
                </a:solidFill>
              </a:rPr>
              <a:t>": “Prince",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</a:t>
            </a:r>
            <a:r>
              <a:rPr lang="en-US" sz="1600" dirty="0" err="1">
                <a:solidFill>
                  <a:schemeClr val="tx1"/>
                </a:solidFill>
              </a:rPr>
              <a:t>isActive</a:t>
            </a:r>
            <a:r>
              <a:rPr lang="en-US" sz="1600" dirty="0">
                <a:solidFill>
                  <a:schemeClr val="tx1"/>
                </a:solidFill>
              </a:rPr>
              <a:t>": true,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“</a:t>
            </a:r>
            <a:r>
              <a:rPr lang="es-CO" sz="1600" dirty="0" err="1">
                <a:solidFill>
                  <a:schemeClr val="tx1"/>
                </a:solidFill>
              </a:rPr>
              <a:t>keyName</a:t>
            </a:r>
            <a:r>
              <a:rPr lang="es-CO" sz="1600" dirty="0">
                <a:solidFill>
                  <a:schemeClr val="tx1"/>
                </a:solidFill>
              </a:rPr>
              <a:t>”: “</a:t>
            </a:r>
            <a:r>
              <a:rPr lang="es-CO" sz="1600" dirty="0" err="1">
                <a:solidFill>
                  <a:schemeClr val="tx1"/>
                </a:solidFill>
              </a:rPr>
              <a:t>Wonder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Woman</a:t>
            </a:r>
            <a:r>
              <a:rPr lang="es-CO" sz="1600" dirty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73090" y="1916430"/>
            <a:ext cx="9525" cy="39935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9758" y="338108"/>
            <a:ext cx="659765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Relacional vs No-relacional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2729758" y="338108"/>
            <a:ext cx="659765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Relacional vs No-relacional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86690" y="1723390"/>
          <a:ext cx="47853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"/>
                <a:gridCol w="1141730"/>
                <a:gridCol w="1949450"/>
                <a:gridCol w="1196340"/>
              </a:tblGrid>
              <a:tr h="640080">
                <a:tc>
                  <a:txBody>
                    <a:bodyPr/>
                    <a:p>
                      <a:r>
                        <a:rPr lang="es-CO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LastName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IsActive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Bruce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Wayne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n-US" dirty="0"/>
                        <a:t>Clark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Kent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s-C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Diana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Prince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1374140" y="3547745"/>
          <a:ext cx="3597275" cy="147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/>
                <a:gridCol w="1146810"/>
                <a:gridCol w="1950085"/>
              </a:tblGrid>
              <a:tr h="380365">
                <a:tc>
                  <a:txBody>
                    <a:bodyPr/>
                    <a:p>
                      <a:r>
                        <a:rPr lang="es-CO" dirty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HeroId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 err="1"/>
                        <a:t>AbilityId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751">
                <a:tc>
                  <a:txBody>
                    <a:bodyPr/>
                    <a:p>
                      <a:r>
                        <a:rPr lang="es-C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751">
                <a:tc>
                  <a:txBody>
                    <a:bodyPr/>
                    <a:p>
                      <a:r>
                        <a:rPr lang="es-C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n-US" dirty="0"/>
                        <a:t>1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4751">
                <a:tc>
                  <a:txBody>
                    <a:bodyPr/>
                    <a:p>
                      <a:r>
                        <a:rPr lang="es-CO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>
            <a:endCxn id="12" idx="1"/>
          </p:cNvCxnSpPr>
          <p:nvPr/>
        </p:nvCxnSpPr>
        <p:spPr>
          <a:xfrm rot="5400000" flipV="1">
            <a:off x="499745" y="3413125"/>
            <a:ext cx="902335" cy="846455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82615" y="1432560"/>
            <a:ext cx="0" cy="49282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9166" y="1801580"/>
            <a:ext cx="4322483" cy="2969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r>
              <a:rPr lang="en-US" sz="1600" dirty="0">
                <a:solidFill>
                  <a:schemeClr val="tx1"/>
                </a:solidFill>
              </a:rPr>
              <a:t>{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"id": “3",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"name":  “Diana", 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“</a:t>
            </a:r>
            <a:r>
              <a:rPr lang="en-US" sz="1600" dirty="0" err="1">
                <a:solidFill>
                  <a:schemeClr val="tx1"/>
                </a:solidFill>
              </a:rPr>
              <a:t>lastName</a:t>
            </a:r>
            <a:r>
              <a:rPr lang="en-US" sz="1600" dirty="0">
                <a:solidFill>
                  <a:schemeClr val="tx1"/>
                </a:solidFill>
              </a:rPr>
              <a:t>": “Prince",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"</a:t>
            </a:r>
            <a:r>
              <a:rPr lang="en-US" sz="1600" dirty="0" err="1">
                <a:solidFill>
                  <a:schemeClr val="tx1"/>
                </a:solidFill>
              </a:rPr>
              <a:t>isActive</a:t>
            </a:r>
            <a:r>
              <a:rPr lang="en-US" sz="1600" dirty="0">
                <a:solidFill>
                  <a:schemeClr val="tx1"/>
                </a:solidFill>
              </a:rPr>
              <a:t>": true,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“</a:t>
            </a:r>
            <a:r>
              <a:rPr lang="es-CO" sz="1600" dirty="0" err="1">
                <a:solidFill>
                  <a:schemeClr val="tx1"/>
                </a:solidFill>
              </a:rPr>
              <a:t>keyName</a:t>
            </a:r>
            <a:r>
              <a:rPr lang="es-CO" sz="1600" dirty="0">
                <a:solidFill>
                  <a:schemeClr val="tx1"/>
                </a:solidFill>
              </a:rPr>
              <a:t>”: “</a:t>
            </a:r>
            <a:r>
              <a:rPr lang="es-CO" sz="1600" dirty="0" err="1">
                <a:solidFill>
                  <a:schemeClr val="tx1"/>
                </a:solidFill>
              </a:rPr>
              <a:t>Wonder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Woman</a:t>
            </a:r>
            <a:r>
              <a:rPr lang="es-CO" sz="1600" dirty="0">
                <a:solidFill>
                  <a:schemeClr val="tx1"/>
                </a:solidFill>
              </a:rPr>
              <a:t>”,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“</a:t>
            </a:r>
            <a:r>
              <a:rPr lang="es-CO" sz="1600" dirty="0" err="1">
                <a:solidFill>
                  <a:schemeClr val="tx1"/>
                </a:solidFill>
              </a:rPr>
              <a:t>abilities</a:t>
            </a:r>
            <a:r>
              <a:rPr lang="es-CO" sz="1600" dirty="0">
                <a:solidFill>
                  <a:schemeClr val="tx1"/>
                </a:solidFill>
              </a:rPr>
              <a:t>”: [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   {“</a:t>
            </a:r>
            <a:r>
              <a:rPr lang="es-CO" sz="1600" dirty="0" err="1">
                <a:solidFill>
                  <a:schemeClr val="tx1"/>
                </a:solidFill>
              </a:rPr>
              <a:t>mightiness</a:t>
            </a:r>
            <a:r>
              <a:rPr lang="es-CO" sz="1600" dirty="0">
                <a:solidFill>
                  <a:schemeClr val="tx1"/>
                </a:solidFill>
              </a:rPr>
              <a:t>” : “</a:t>
            </a:r>
            <a:r>
              <a:rPr lang="es-CO" sz="1600" dirty="0" err="1">
                <a:solidFill>
                  <a:schemeClr val="tx1"/>
                </a:solidFill>
              </a:rPr>
              <a:t>physical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strength</a:t>
            </a:r>
            <a:r>
              <a:rPr lang="es-CO" sz="1600" dirty="0">
                <a:solidFill>
                  <a:schemeClr val="tx1"/>
                </a:solidFill>
              </a:rPr>
              <a:t>”},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   {“</a:t>
            </a:r>
            <a:r>
              <a:rPr lang="es-CO" sz="1600" dirty="0" err="1">
                <a:solidFill>
                  <a:schemeClr val="tx1"/>
                </a:solidFill>
              </a:rPr>
              <a:t>mightiness</a:t>
            </a:r>
            <a:r>
              <a:rPr lang="es-CO" sz="1600" dirty="0">
                <a:solidFill>
                  <a:schemeClr val="tx1"/>
                </a:solidFill>
              </a:rPr>
              <a:t>” : “</a:t>
            </a:r>
            <a:r>
              <a:rPr lang="es-CO" sz="1600" dirty="0" err="1">
                <a:solidFill>
                  <a:schemeClr val="tx1"/>
                </a:solidFill>
              </a:rPr>
              <a:t>speed</a:t>
            </a:r>
            <a:r>
              <a:rPr lang="es-CO" sz="1600" dirty="0">
                <a:solidFill>
                  <a:schemeClr val="tx1"/>
                </a:solidFill>
              </a:rPr>
              <a:t>”}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   ]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4477278" y="299373"/>
            <a:ext cx="228600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Features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6215" y="1367669"/>
            <a:ext cx="10511074" cy="5105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No requiere un esquema fijo.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Documentos basados en JSON.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Alta escalabilidad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Runs on Azure (servicio administrado)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Replicación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Sistemas de consultas similar a la sintaxis SQL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Indexación automática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SDKs para diferentes plataformas (.NET, Node.js, JavaScript, Java, Python)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Soporte a protocolo HTTP (REST)</a:t>
            </a:r>
            <a:endParaRPr lang="es-CO" sz="2200" dirty="0">
              <a:latin typeface="Century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1751223" y="241588"/>
            <a:ext cx="720534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 Resource Model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65" y="1416050"/>
            <a:ext cx="5975350" cy="435102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1751223" y="241588"/>
            <a:ext cx="720534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 Resource Model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906145" y="1243330"/>
          <a:ext cx="972756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345"/>
                <a:gridCol w="6713220"/>
              </a:tblGrid>
              <a:tr h="443865">
                <a:tc>
                  <a:txBody>
                    <a:bodyPr/>
                    <a:p>
                      <a:r>
                        <a:rPr lang="es-CO" dirty="0" err="1"/>
                        <a:t>Resource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Descripción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6008">
                <a:tc>
                  <a:txBody>
                    <a:bodyPr/>
                    <a:p>
                      <a:r>
                        <a:rPr lang="es-CO" dirty="0" err="1"/>
                        <a:t>DocumentDB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Account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Cuenta</a:t>
                      </a:r>
                      <a:r>
                        <a:rPr lang="es-CO" baseline="0" dirty="0"/>
                        <a:t> de </a:t>
                      </a:r>
                      <a:r>
                        <a:rPr lang="es-CO" baseline="0" dirty="0" err="1"/>
                        <a:t>DocumentDB</a:t>
                      </a:r>
                      <a:r>
                        <a:rPr lang="es-CO" baseline="0" dirty="0"/>
                        <a:t> en </a:t>
                      </a:r>
                      <a:r>
                        <a:rPr lang="es-CO" baseline="0" dirty="0" err="1"/>
                        <a:t>Azure</a:t>
                      </a:r>
                      <a:r>
                        <a:rPr lang="es-CO" baseline="0" dirty="0"/>
                        <a:t>, puede tener 0 o más </a:t>
                      </a:r>
                      <a:r>
                        <a:rPr lang="es-CO" baseline="0" dirty="0" err="1"/>
                        <a:t>DocumentBD</a:t>
                      </a:r>
                      <a:r>
                        <a:rPr lang="es-CO" baseline="0" dirty="0"/>
                        <a:t> </a:t>
                      </a:r>
                      <a:r>
                        <a:rPr lang="es-CO" baseline="0" dirty="0" err="1"/>
                        <a:t>databases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6008">
                <a:tc>
                  <a:txBody>
                    <a:bodyPr/>
                    <a:p>
                      <a:r>
                        <a:rPr lang="es-CO" dirty="0" err="1"/>
                        <a:t>Database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Contendor lógico</a:t>
                      </a:r>
                      <a:r>
                        <a:rPr lang="es-CO" baseline="0" dirty="0"/>
                        <a:t> para agrupar colecciones.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3799">
                <a:tc>
                  <a:txBody>
                    <a:bodyPr/>
                    <a:p>
                      <a:r>
                        <a:rPr lang="es-CO" dirty="0" err="1"/>
                        <a:t>Collections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Contenedor de documentos</a:t>
                      </a:r>
                      <a:r>
                        <a:rPr lang="es-CO" baseline="0" dirty="0"/>
                        <a:t> JSON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3799">
                <a:tc>
                  <a:txBody>
                    <a:bodyPr/>
                    <a:p>
                      <a:r>
                        <a:rPr lang="es-CO" dirty="0" err="1"/>
                        <a:t>Document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“Registro” JSON (contenido)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3799">
                <a:tc>
                  <a:txBody>
                    <a:bodyPr/>
                    <a:p>
                      <a:r>
                        <a:rPr lang="en-US" dirty="0"/>
                        <a:t>Attachment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Documento espacial que permite</a:t>
                      </a:r>
                      <a:r>
                        <a:rPr lang="es-CO" baseline="0" dirty="0"/>
                        <a:t> referenciar/asociar </a:t>
                      </a:r>
                      <a:r>
                        <a:rPr lang="es-CO" baseline="0" dirty="0" err="1"/>
                        <a:t>metadata</a:t>
                      </a:r>
                      <a:r>
                        <a:rPr lang="es-CO" baseline="0" dirty="0"/>
                        <a:t> externa (blob/media)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3799">
                <a:tc>
                  <a:txBody>
                    <a:bodyPr/>
                    <a:p>
                      <a:r>
                        <a:rPr lang="es-CO" dirty="0"/>
                        <a:t>Store</a:t>
                      </a:r>
                      <a:r>
                        <a:rPr lang="es-CO" baseline="0" dirty="0"/>
                        <a:t> </a:t>
                      </a:r>
                      <a:r>
                        <a:rPr lang="es-CO" baseline="0" dirty="0" err="1"/>
                        <a:t>Procedures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escrito en JavaScript  que se registra/asocia a una colección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3799">
                <a:tc>
                  <a:txBody>
                    <a:bodyPr/>
                    <a:p>
                      <a:r>
                        <a:rPr lang="es-CO" dirty="0" err="1"/>
                        <a:t>Trigger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Proceso</a:t>
                      </a:r>
                      <a:r>
                        <a:rPr lang="es-CO" baseline="0" dirty="0"/>
                        <a:t> escrito en JavaScript que se ejecuta antes o después de una operación que modifica datos (</a:t>
                      </a:r>
                      <a:r>
                        <a:rPr lang="es-CO" baseline="0" dirty="0" err="1"/>
                        <a:t>insert</a:t>
                      </a:r>
                      <a:r>
                        <a:rPr lang="es-CO" baseline="0" dirty="0"/>
                        <a:t>, </a:t>
                      </a:r>
                      <a:r>
                        <a:rPr lang="es-CO" baseline="0" dirty="0" err="1"/>
                        <a:t>replace</a:t>
                      </a:r>
                      <a:r>
                        <a:rPr lang="es-CO" baseline="0" dirty="0"/>
                        <a:t>, </a:t>
                      </a:r>
                      <a:r>
                        <a:rPr lang="es-CO" baseline="0" dirty="0" err="1"/>
                        <a:t>delete</a:t>
                      </a:r>
                      <a:r>
                        <a:rPr lang="es-CO" baseline="0" dirty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1751223" y="241588"/>
            <a:ext cx="820547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 Resource Properties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522605" y="1886585"/>
          <a:ext cx="5257800" cy="254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55"/>
                <a:gridCol w="3687445"/>
              </a:tblGrid>
              <a:tr h="347620">
                <a:tc>
                  <a:txBody>
                    <a:bodyPr/>
                    <a:p>
                      <a:r>
                        <a:rPr lang="es-CO" dirty="0" err="1"/>
                        <a:t>Resource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Descripción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1595">
                <a:tc>
                  <a:txBody>
                    <a:bodyPr/>
                    <a:p>
                      <a:r>
                        <a:rPr lang="es-CO" sz="1600" dirty="0"/>
                        <a:t>Id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sz="1600" dirty="0"/>
                        <a:t>Identificador</a:t>
                      </a:r>
                      <a:r>
                        <a:rPr lang="es-CO" sz="1600" baseline="0" dirty="0"/>
                        <a:t> único (definido por el usuario… algunas veces)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0964">
                <a:tc>
                  <a:txBody>
                    <a:bodyPr/>
                    <a:p>
                      <a:r>
                        <a:rPr lang="es-CO" sz="1600" dirty="0"/>
                        <a:t>_</a:t>
                      </a:r>
                      <a:r>
                        <a:rPr lang="es-CO" sz="1600" dirty="0" err="1"/>
                        <a:t>rid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sz="1600" dirty="0" err="1"/>
                        <a:t>Resource</a:t>
                      </a:r>
                      <a:r>
                        <a:rPr lang="es-CO" sz="1600" dirty="0"/>
                        <a:t> Id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0376">
                <a:tc>
                  <a:txBody>
                    <a:bodyPr/>
                    <a:p>
                      <a:r>
                        <a:rPr lang="es-CO" sz="1600" dirty="0"/>
                        <a:t>_</a:t>
                      </a:r>
                      <a:r>
                        <a:rPr lang="es-CO" sz="1600" dirty="0" err="1"/>
                        <a:t>ts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sz="1600" dirty="0" err="1"/>
                        <a:t>TimeStamp</a:t>
                      </a:r>
                      <a:r>
                        <a:rPr lang="es-CO" sz="1600" dirty="0"/>
                        <a:t> de última actualización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0376">
                <a:tc>
                  <a:txBody>
                    <a:bodyPr/>
                    <a:p>
                      <a:r>
                        <a:rPr lang="es-CO" sz="1600" dirty="0"/>
                        <a:t>_</a:t>
                      </a:r>
                      <a:r>
                        <a:rPr lang="es-CO" sz="1600" dirty="0" err="1"/>
                        <a:t>etag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sz="1600" dirty="0"/>
                        <a:t>GUID para concurrencia</a:t>
                      </a:r>
                      <a:r>
                        <a:rPr lang="es-CO" sz="1600" baseline="0" dirty="0"/>
                        <a:t> optimista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0376">
                <a:tc>
                  <a:txBody>
                    <a:bodyPr/>
                    <a:p>
                      <a:r>
                        <a:rPr lang="en-US" sz="1600" dirty="0"/>
                        <a:t>_self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s-CO" sz="1600" dirty="0"/>
                        <a:t>URI del</a:t>
                      </a:r>
                      <a:r>
                        <a:rPr lang="es-CO" sz="1600" baseline="0" dirty="0"/>
                        <a:t> recurso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5510" y="2978150"/>
            <a:ext cx="4874895" cy="296291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7470" y="3010535"/>
            <a:ext cx="7401560" cy="1238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8255" y="3203825"/>
            <a:ext cx="515937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 - Demo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5" r="29392"/>
          <a:stretch>
            <a:fillRect/>
          </a:stretch>
        </p:blipFill>
        <p:spPr>
          <a:xfrm>
            <a:off x="1078230" y="1516380"/>
            <a:ext cx="2637790" cy="382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7470" y="3010535"/>
            <a:ext cx="7401560" cy="1238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8255" y="3203825"/>
            <a:ext cx="513270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Graph API - Gremlin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4" name="Content Placeholder 3" descr="Gremlin_(programming_language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445" y="2716530"/>
            <a:ext cx="3223895" cy="1250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2716" y="287144"/>
            <a:ext cx="513270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Gremlin - Graph API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515" y="1475619"/>
            <a:ext cx="10511074" cy="40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200" dirty="0">
                <a:latin typeface="Century" panose="02040604050505020304" pitchFamily="18" charset="0"/>
              </a:rPr>
              <a:t>Modelar relaciones enriquecidas, permite modelar entidades y relaciones de forma natural, el gráfico está formado por </a:t>
            </a:r>
            <a:r>
              <a:rPr lang="es-CO" sz="2200" b="1" dirty="0">
                <a:latin typeface="Century" panose="02040604050505020304" pitchFamily="18" charset="0"/>
              </a:rPr>
              <a:t>vértices</a:t>
            </a:r>
            <a:r>
              <a:rPr lang="es-CO" sz="2200" dirty="0">
                <a:latin typeface="Century" panose="02040604050505020304" pitchFamily="18" charset="0"/>
              </a:rPr>
              <a:t> y </a:t>
            </a:r>
            <a:r>
              <a:rPr lang="es-CO" sz="2200" b="1" dirty="0">
                <a:latin typeface="Century" panose="02040604050505020304" pitchFamily="18" charset="0"/>
              </a:rPr>
              <a:t>bordes</a:t>
            </a:r>
            <a:r>
              <a:rPr lang="es-CO" sz="2200" dirty="0">
                <a:latin typeface="Century" panose="02040604050505020304" pitchFamily="18" charset="0"/>
              </a:rPr>
              <a:t>, cada uno tiene n-propiedades.</a:t>
            </a:r>
            <a:endParaRPr lang="es-CO" sz="2200" dirty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Vértice: Objetos discretos, sustantivos, como una persona, un lugar o un evento.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Borde: Relaciones entre los vértices.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11631" y="287144"/>
            <a:ext cx="429387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Vértices y Bordes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2" name="Content Placeholder 1" descr="sample-grap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2525" y="1320165"/>
            <a:ext cx="5671185" cy="49460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hqdefaul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4345" y="1808480"/>
            <a:ext cx="4993640" cy="3745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8476" y="424939"/>
            <a:ext cx="429260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Azure CosmosDB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877887" y="5689427"/>
            <a:ext cx="3454400" cy="259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CO" sz="1100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Neil deGrasse Tyson.... creator of cosmos...oh wait!</a:t>
            </a:r>
            <a:endParaRPr lang="es-CO" sz="1100" dirty="0" smtClean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4477278" y="299373"/>
            <a:ext cx="228600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Features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82250" y="1676279"/>
            <a:ext cx="10511074" cy="3093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Escalamiento masivo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Geo-replicación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Soporte a sintaxis Gremlin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Indexación automática</a:t>
            </a: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>
                <a:latin typeface="Century" panose="02040604050505020304" pitchFamily="18" charset="0"/>
              </a:rPr>
              <a:t>Migración desde otras BD Grafos como Titan o Neo4j.</a:t>
            </a:r>
            <a:endParaRPr lang="es-CO" sz="2200" dirty="0">
              <a:latin typeface="Century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9"/>
          <p:cNvSpPr txBox="1"/>
          <p:nvPr/>
        </p:nvSpPr>
        <p:spPr>
          <a:xfrm>
            <a:off x="3987693" y="308263"/>
            <a:ext cx="273812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Escenarios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16075"/>
            <a:ext cx="10182225" cy="341757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299402" y="5208097"/>
            <a:ext cx="4597400" cy="259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CO" sz="1100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https://docs.microsoft.com/en-us/azure/cosmos-db/graph-introduction</a:t>
            </a:r>
            <a:endParaRPr lang="es-CO" sz="1100" dirty="0" smtClean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9186" y="146809"/>
            <a:ext cx="625348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Qué es </a:t>
            </a:r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Azure CosmosDB</a:t>
            </a:r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?</a:t>
            </a:r>
            <a:endParaRPr lang="es-ES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405" y="1094740"/>
            <a:ext cx="10194290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CO" sz="2200" dirty="0" err="1" smtClean="0">
                <a:latin typeface="Century" panose="02040604050505020304" pitchFamily="18" charset="0"/>
              </a:rPr>
              <a:t>Azure CosmosDB es un servicio multi-modelo de base de datos ofrecido como DaaS (Database as a service) distribuido globalmente, pensado en alta escalabidad, seguidad, desempeño.</a:t>
            </a:r>
            <a:endParaRPr lang="es-CO" sz="2200" dirty="0">
              <a:latin typeface="Century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O" sz="3200" dirty="0">
              <a:latin typeface="Century" panose="020406040505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9875" y="3032760"/>
            <a:ext cx="571500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81636" y="289049"/>
            <a:ext cx="732853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Azure CosmosDB Multi-model</a:t>
            </a:r>
            <a:endParaRPr lang="es-ES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55675" y="2263775"/>
          <a:ext cx="9516110" cy="40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695"/>
                <a:gridCol w="3178810"/>
                <a:gridCol w="3824605"/>
              </a:tblGrid>
              <a:tr h="570230">
                <a:tc>
                  <a:txBody>
                    <a:bodyPr/>
                    <a:p>
                      <a:r>
                        <a:rPr lang="es-CO" dirty="0"/>
                        <a:t>API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Container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CO" dirty="0"/>
                        <a:t>Item/Data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DocumentDB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Collection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CO" altLang="en-US" dirty="0"/>
                        <a:t>Document</a:t>
                      </a:r>
                      <a:endParaRPr lang="es-CO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MongoDB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Collection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CO" altLang="en-US" dirty="0"/>
                        <a:t>Document</a:t>
                      </a:r>
                      <a:endParaRPr lang="es-CO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Table Storage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Table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CO" altLang="en-US" dirty="0"/>
                        <a:t>Item</a:t>
                      </a:r>
                      <a:endParaRPr lang="es-CO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Gremlin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Graph</a:t>
                      </a:r>
                      <a:endParaRPr lang="es-C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CO" altLang="en-US" dirty="0"/>
                        <a:t>Node and Edge</a:t>
                      </a:r>
                      <a:endParaRPr lang="es-CO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0320" y="218055"/>
            <a:ext cx="475805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Global Distribution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6885" y="1109345"/>
            <a:ext cx="4384675" cy="521843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30320" y="218055"/>
            <a:ext cx="572770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Multi-model, multi-API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6720" y="1253490"/>
            <a:ext cx="7994650" cy="43510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87470" y="3010535"/>
            <a:ext cx="7401560" cy="1238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8255" y="3203825"/>
            <a:ext cx="334962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5" r="29392"/>
          <a:stretch>
            <a:fillRect/>
          </a:stretch>
        </p:blipFill>
        <p:spPr>
          <a:xfrm>
            <a:off x="1078230" y="1516380"/>
            <a:ext cx="2637790" cy="382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39951" y="444624"/>
            <a:ext cx="3349625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DocumentDB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840" y="1856619"/>
            <a:ext cx="10511074" cy="40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200" dirty="0">
                <a:latin typeface="Century" panose="02040604050505020304" pitchFamily="18" charset="0"/>
              </a:rPr>
              <a:t>DocumentDB ha sido la apuesta de MSFT por las bases de datos NoSQL documentales.</a:t>
            </a:r>
            <a:endParaRPr lang="es-CO" sz="2200" dirty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endParaRPr lang="es-CO" sz="2200" dirty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Modelo “no-relacional”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Diseñadas para ofrecer alto escalamiento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Sin esquemas rígidos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CO" sz="2200" dirty="0" smtClean="0">
                <a:latin typeface="Century" panose="02040604050505020304" pitchFamily="18" charset="0"/>
              </a:rPr>
              <a:t>Simplicidad de reglas</a:t>
            </a:r>
            <a:endParaRPr lang="es-CO" sz="2200" dirty="0" smtClean="0">
              <a:latin typeface="Century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54168" y="338108"/>
            <a:ext cx="6597650" cy="701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err="1" smtClean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Relacional vs No-relacional</a:t>
            </a:r>
            <a:endParaRPr lang="es-CO" sz="4000" b="1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586992" y="1626235"/>
          <a:ext cx="8595360" cy="399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4297680"/>
              </a:tblGrid>
              <a:tr h="570230">
                <a:tc>
                  <a:txBody>
                    <a:bodyPr/>
                    <a:p>
                      <a:r>
                        <a:rPr lang="es-CO" dirty="0"/>
                        <a:t>Relacional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No Relacional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Tablas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Colecciones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Filas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Documentos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Columnas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Propiedades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Esquema Rígido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Sin Esquema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Alta Consistencia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Eventual Consistencia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0002">
                <a:tc>
                  <a:txBody>
                    <a:bodyPr/>
                    <a:p>
                      <a:r>
                        <a:rPr lang="es-CO" dirty="0"/>
                        <a:t>Difícil de escalar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r>
                        <a:rPr lang="es-CO" dirty="0"/>
                        <a:t>Diseñadas para alto escalamiento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2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3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4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5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3256</Words>
  <Application>WPS Presentation</Application>
  <PresentationFormat>Widescreen</PresentationFormat>
  <Paragraphs>317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Wingdings 2</vt:lpstr>
      <vt:lpstr>Century</vt:lpstr>
      <vt:lpstr>Microsoft YaHei</vt:lpstr>
      <vt:lpstr>Century Schoolbook</vt:lpstr>
      <vt:lpstr>Calibri</vt:lpstr>
      <vt:lpstr/>
      <vt:lpstr>Arial Unicode MS</vt:lpstr>
      <vt:lpstr>Segoe Print</vt:lpstr>
      <vt:lpstr>Wingdings</vt:lpstr>
      <vt:lpstr>Segoe UI Light</vt:lpstr>
      <vt:lpstr>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Avellaneda</dc:creator>
  <cp:lastModifiedBy>Julitogtu</cp:lastModifiedBy>
  <cp:revision>53</cp:revision>
  <dcterms:created xsi:type="dcterms:W3CDTF">2016-03-16T02:39:00Z</dcterms:created>
  <dcterms:modified xsi:type="dcterms:W3CDTF">2017-05-24T07:56:14Z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