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63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16FF-3CDA-5A49-9A2F-37B3E99D1B2A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2A89A-5BB8-174E-B57B-D30D9D61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Defined if the </a:t>
            </a:r>
            <a:r>
              <a:rPr lang="en-US" dirty="0" err="1"/>
              <a:t>unallocation</a:t>
            </a:r>
            <a:r>
              <a:rPr lang="en-US" dirty="0"/>
              <a:t> rate is below the dataset </a:t>
            </a:r>
            <a:r>
              <a:rPr lang="en-US" dirty="0" err="1"/>
              <a:t>unallocation</a:t>
            </a:r>
            <a:r>
              <a:rPr lang="en-US" dirty="0"/>
              <a:t> rate: ~27%</a:t>
            </a:r>
          </a:p>
          <a:p>
            <a:r>
              <a:rPr lang="en-US" dirty="0"/>
              <a:t>Allocation Rate is calculated by # Bookings with Candidates divided by # Bookings.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2A89A-5BB8-174E-B57B-D30D9D61BC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6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2A89A-5BB8-174E-B57B-D30D9D61B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2A89A-5BB8-174E-B57B-D30D9D61BC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298C-9663-EB5A-FC54-C86BA0F3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98CD-1CF0-306B-35B7-F26CADACC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E0C-580D-7FDC-9533-3001F91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B9F1-EAE8-3FFA-421C-6CE6238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F810-4CCB-6CFD-8BA1-55BC376B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8B2-CC12-2407-32D2-D5D301F3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5DE7-285A-B926-C10E-0BCBD0DF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66C5-EAFB-C594-0229-557479A5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0AD9-1F99-E463-A2EC-950D938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B8C4-6554-B205-AEBF-9BD080D0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38A57-EE56-BC07-D956-4167E2DB4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166C-2DD5-8656-D269-E58D056A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6E5A-670A-2752-F3C3-3D8E8ADE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D448-AFD8-475E-E280-FDC9CD7A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F897-8737-F0FE-09BD-4B5064B1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DD58-CE18-BACF-9881-8D4EF57A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976-E2DD-C61F-700B-48CE94ED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47F4-0059-B69D-A056-B22A8FBE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508D-450E-BB8E-A1E9-9E233D32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02AF-E0F6-0CAE-DB5C-5AC04426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E59C-11CF-C4EE-B2E4-85B3A324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799B-FA71-BA5D-ECAD-53870870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B28E-2AC7-E5DD-51AB-126B3B92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ED7D-2560-98D9-74F6-3012CE79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75B4-086F-162F-BB62-2878B7B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4593-FC7A-6D45-CF57-7DFE1AD3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9C9B-D4F9-A4DE-506D-9D94018A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21A4E-C08F-2043-855C-44E89E89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0170-594C-7899-5052-B053CD72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6DD19-D6CA-0CA7-2C1D-1D5C1574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058F-C30A-0F05-B62B-25D1F91C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0853-35EC-613E-D700-0E05997F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ADCB-5B7E-BB57-75DF-D6B61044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08F6-8105-C704-73E2-2B8ECC4EB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1A9C-2BFC-2A13-FB4D-B5090CC4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9A8-C6BA-4C13-59E1-91755AFE1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27C20-49FD-1C36-5A9B-AF4B4BC2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F92BC-0472-3A51-2785-3ED30130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01F-935F-1327-12EA-4CF5AEB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7540-A7CD-725F-6E4C-E40AF52B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D0BDC-B8A9-CAD5-A492-56D49480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BCD8C-FE17-A07B-EB6D-CFABEB9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91836-40D7-CE9B-2941-D4AE7171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2975D-2C0C-AC36-CD52-F43BABD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7B2CA-779F-820F-EF8E-DED07D06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2D7C1-CE13-916D-7229-97A0EDB4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3E4B-BC7F-580B-4734-C6B3EB8B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3502-8496-D6ED-1320-D10E7EFD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3E8E4-2C1F-B392-B7B2-5B792BE7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672A-A946-01A6-E7E4-59CA15DA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626C-9829-E935-FDC1-CB865D17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3B39-8131-C390-7785-798E4A27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4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4-6228-3CCE-AEEE-0CA3CBFA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3C6E2-2CCB-B833-05A0-705C77FDA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3D91-CB84-DB1B-B6FE-911DF401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8585E-E15F-5661-7B50-31319A68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3795-3C5E-7F4B-392B-2FCE46E3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E9FE-22EB-5B77-546E-9036D471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C08FC-57FD-3473-9523-A2633CF1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CC997-49EF-7D98-8F7C-7ABFA90A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45B2-D24E-CB09-74C1-A5064FD7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661D-C4E7-CF48-B966-8714B614DFA0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515B-77CC-7A87-6C2D-88F39A78F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86A8-AD45-BC2C-C443-E72E0887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AB97-D8DA-9746-91D7-C78397F4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5E9-663B-95F8-B22F-D36E9E6DE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Allocation Rate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FDD5-1351-4559-0056-B1A2AF0B1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 who and </a:t>
            </a:r>
          </a:p>
        </p:txBody>
      </p:sp>
    </p:spTree>
    <p:extLst>
      <p:ext uri="{BB962C8B-B14F-4D97-AF65-F5344CB8AC3E}">
        <p14:creationId xmlns:p14="http://schemas.microsoft.com/office/powerpoint/2010/main" val="301002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11C62E-A231-DFFC-1C0B-398B2AE2002C}"/>
              </a:ext>
            </a:extLst>
          </p:cNvPr>
          <p:cNvGrpSpPr/>
          <p:nvPr/>
        </p:nvGrpSpPr>
        <p:grpSpPr>
          <a:xfrm>
            <a:off x="5366014" y="1809165"/>
            <a:ext cx="6418770" cy="4752355"/>
            <a:chOff x="5140383" y="1782386"/>
            <a:chExt cx="6418770" cy="47523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D15A35-A06E-8C39-C76A-609ABC94588C}"/>
                </a:ext>
              </a:extLst>
            </p:cNvPr>
            <p:cNvSpPr/>
            <p:nvPr/>
          </p:nvSpPr>
          <p:spPr>
            <a:xfrm>
              <a:off x="5976442" y="1810718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Optimize Last</a:t>
              </a:r>
            </a:p>
            <a:p>
              <a:pPr algn="ctr"/>
              <a:r>
                <a:rPr lang="en-US" sz="1200" dirty="0"/>
                <a:t>High Unallocated </a:t>
              </a:r>
            </a:p>
            <a:p>
              <a:pPr algn="ctr"/>
              <a:r>
                <a:rPr lang="en-US" sz="1200" dirty="0"/>
                <a:t>but low bookings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000" dirty="0"/>
                <a:t>Even if we increase the allocation rate here, the weighted allocation rate will not significantly improve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D87C7D-1850-031C-4DC6-2246B1BC0008}"/>
                </a:ext>
              </a:extLst>
            </p:cNvPr>
            <p:cNvSpPr/>
            <p:nvPr/>
          </p:nvSpPr>
          <p:spPr>
            <a:xfrm>
              <a:off x="8767797" y="1810718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Dying</a:t>
              </a:r>
            </a:p>
            <a:p>
              <a:pPr algn="ctr"/>
              <a:r>
                <a:rPr lang="en-US" sz="1200" dirty="0"/>
                <a:t>High Unallocated </a:t>
              </a:r>
            </a:p>
            <a:p>
              <a:pPr algn="ctr"/>
              <a:r>
                <a:rPr lang="en-US" sz="1200" dirty="0"/>
                <a:t>High bookings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000" dirty="0"/>
                <a:t>Areas in this quadrant have a high contribution toward overall Allocation Rate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A4643C-6078-57BC-576E-5F0F31B320B3}"/>
                </a:ext>
              </a:extLst>
            </p:cNvPr>
            <p:cNvSpPr/>
            <p:nvPr/>
          </p:nvSpPr>
          <p:spPr>
            <a:xfrm>
              <a:off x="5976442" y="3817445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Self-Sustain</a:t>
              </a:r>
            </a:p>
            <a:p>
              <a:pPr algn="ctr"/>
              <a:r>
                <a:rPr lang="en-US" sz="1200" dirty="0"/>
                <a:t>Low Unallocated </a:t>
              </a:r>
            </a:p>
            <a:p>
              <a:pPr algn="ctr"/>
              <a:r>
                <a:rPr lang="en-US" sz="1200" dirty="0"/>
                <a:t>low bookings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For now, we don’t have to worry about this quadrant since they have a relatively low bookings contribution and already have a good allocation rate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FCDE1D-7B5B-6CD7-B79D-68E98B9BA7B1}"/>
                </a:ext>
              </a:extLst>
            </p:cNvPr>
            <p:cNvSpPr/>
            <p:nvPr/>
          </p:nvSpPr>
          <p:spPr>
            <a:xfrm>
              <a:off x="8767797" y="3817445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Role Models</a:t>
              </a:r>
            </a:p>
            <a:p>
              <a:pPr algn="ctr"/>
              <a:r>
                <a:rPr lang="en-US" sz="1200" dirty="0"/>
                <a:t>Low Unallocated </a:t>
              </a:r>
            </a:p>
            <a:p>
              <a:pPr algn="ctr"/>
              <a:r>
                <a:rPr lang="en-US" sz="1200" dirty="0"/>
                <a:t>High bookings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000" dirty="0"/>
                <a:t>This area are the one that keep the overall Allocation Rate high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889D37-5F8F-B4F2-F4D7-5622315E06BC}"/>
                </a:ext>
              </a:extLst>
            </p:cNvPr>
            <p:cNvGrpSpPr/>
            <p:nvPr/>
          </p:nvGrpSpPr>
          <p:grpSpPr>
            <a:xfrm>
              <a:off x="5976443" y="6125375"/>
              <a:ext cx="5582710" cy="409366"/>
              <a:chOff x="961901" y="5900738"/>
              <a:chExt cx="4583877" cy="293126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ED0668-ADD3-180D-EAF8-A3AC796F0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901" y="5900738"/>
                <a:ext cx="45838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D06178-9BB6-AD00-BF5F-2789FA2E520B}"/>
                  </a:ext>
                </a:extLst>
              </p:cNvPr>
              <p:cNvSpPr txBox="1"/>
              <p:nvPr/>
            </p:nvSpPr>
            <p:spPr>
              <a:xfrm>
                <a:off x="961901" y="5902886"/>
                <a:ext cx="4583876" cy="2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# Bookings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AD51C7D-B907-A846-6070-A0CE8B73262F}"/>
                </a:ext>
              </a:extLst>
            </p:cNvPr>
            <p:cNvGrpSpPr/>
            <p:nvPr/>
          </p:nvGrpSpPr>
          <p:grpSpPr>
            <a:xfrm>
              <a:off x="5140383" y="1782386"/>
              <a:ext cx="562263" cy="4041786"/>
              <a:chOff x="76881" y="2493818"/>
              <a:chExt cx="461665" cy="289411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5DB3487-AC8C-5E73-1B61-070F89501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46" y="2534805"/>
                <a:ext cx="0" cy="28531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0FE8F0-6504-4F05-B295-5B653BC666D4}"/>
                  </a:ext>
                </a:extLst>
              </p:cNvPr>
              <p:cNvSpPr txBox="1"/>
              <p:nvPr/>
            </p:nvSpPr>
            <p:spPr>
              <a:xfrm>
                <a:off x="76881" y="2493818"/>
                <a:ext cx="461665" cy="287382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/>
                  <a:t>% Unallocated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A3AC4C-C4EE-121F-C097-98EAC8ECE86E}"/>
              </a:ext>
            </a:extLst>
          </p:cNvPr>
          <p:cNvGrpSpPr/>
          <p:nvPr/>
        </p:nvGrpSpPr>
        <p:grpSpPr>
          <a:xfrm>
            <a:off x="239494" y="710906"/>
            <a:ext cx="5126520" cy="5436187"/>
            <a:chOff x="239493" y="1196234"/>
            <a:chExt cx="5126520" cy="5436187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C3500F-2CB1-5992-2DB7-BE8D9439587E}"/>
                </a:ext>
              </a:extLst>
            </p:cNvPr>
            <p:cNvSpPr txBox="1">
              <a:spLocks/>
            </p:cNvSpPr>
            <p:nvPr/>
          </p:nvSpPr>
          <p:spPr>
            <a:xfrm>
              <a:off x="239493" y="1196234"/>
              <a:ext cx="5126520" cy="12825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dirty="0">
                  <a:solidFill>
                    <a:srgbClr val="0070C0"/>
                  </a:solidFill>
                </a:rPr>
                <a:t>Analysis Framework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E68F684-6641-DA71-C5D0-17B9DB1EB0D4}"/>
                </a:ext>
              </a:extLst>
            </p:cNvPr>
            <p:cNvGrpSpPr/>
            <p:nvPr/>
          </p:nvGrpSpPr>
          <p:grpSpPr>
            <a:xfrm>
              <a:off x="338698" y="2428494"/>
              <a:ext cx="4857602" cy="4203927"/>
              <a:chOff x="407216" y="1579652"/>
              <a:chExt cx="3075711" cy="420392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1A0353-A283-13CD-7A3A-05BC16CC3602}"/>
                  </a:ext>
                </a:extLst>
              </p:cNvPr>
              <p:cNvSpPr/>
              <p:nvPr/>
            </p:nvSpPr>
            <p:spPr>
              <a:xfrm>
                <a:off x="407218" y="1579652"/>
                <a:ext cx="3075709" cy="79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 Identifications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C25A18-5DBB-0205-142F-BCF11C3AE0E7}"/>
                  </a:ext>
                </a:extLst>
              </p:cNvPr>
              <p:cNvSpPr/>
              <p:nvPr/>
            </p:nvSpPr>
            <p:spPr>
              <a:xfrm>
                <a:off x="407218" y="2716440"/>
                <a:ext cx="3075709" cy="79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Framework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3FACCE-981C-6903-6FFB-2105BFFFE90C}"/>
                  </a:ext>
                </a:extLst>
              </p:cNvPr>
              <p:cNvSpPr/>
              <p:nvPr/>
            </p:nvSpPr>
            <p:spPr>
              <a:xfrm>
                <a:off x="407216" y="3853228"/>
                <a:ext cx="3075709" cy="79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Analysis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7149ED-F0A9-37DE-EA91-CEB05F4A9B9C}"/>
                  </a:ext>
                </a:extLst>
              </p:cNvPr>
              <p:cNvSpPr/>
              <p:nvPr/>
            </p:nvSpPr>
            <p:spPr>
              <a:xfrm>
                <a:off x="407217" y="4990015"/>
                <a:ext cx="3075709" cy="79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Proposal And Simulation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E3D4E6-4FCB-852E-3804-40C2E9DADC9E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1945073" y="2373216"/>
                <a:ext cx="0" cy="34322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FF4ADAA-8DB7-9644-D5C6-80AC1EA2D457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1945071" y="3510004"/>
                <a:ext cx="2" cy="34322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39E5594-7A25-A04E-96FB-39E8DB73A566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1945071" y="4646792"/>
                <a:ext cx="1" cy="34322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B2D803AC-D0C7-B3FB-A663-7CBE7CF8095B}"/>
              </a:ext>
            </a:extLst>
          </p:cNvPr>
          <p:cNvSpPr txBox="1">
            <a:spLocks/>
          </p:cNvSpPr>
          <p:nvPr/>
        </p:nvSpPr>
        <p:spPr>
          <a:xfrm>
            <a:off x="6217575" y="467271"/>
            <a:ext cx="5856506" cy="128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</a:rPr>
              <a:t>We defined problematic areas with the Bookings and Unallocation Rate quadrant, where we put each areas (Both PU and Dropoff) in the quadrant then prioritize.</a:t>
            </a:r>
          </a:p>
        </p:txBody>
      </p:sp>
    </p:spTree>
    <p:extLst>
      <p:ext uri="{BB962C8B-B14F-4D97-AF65-F5344CB8AC3E}">
        <p14:creationId xmlns:p14="http://schemas.microsoft.com/office/powerpoint/2010/main" val="24073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AA18155-FD07-F7E6-E090-CD18D6954F48}"/>
              </a:ext>
            </a:extLst>
          </p:cNvPr>
          <p:cNvGrpSpPr/>
          <p:nvPr/>
        </p:nvGrpSpPr>
        <p:grpSpPr>
          <a:xfrm>
            <a:off x="38581" y="467271"/>
            <a:ext cx="5400316" cy="3056277"/>
            <a:chOff x="135884" y="910347"/>
            <a:chExt cx="5400316" cy="30562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EB378-0EB9-4C5B-1E10-8E63DFE7741E}"/>
                </a:ext>
              </a:extLst>
            </p:cNvPr>
            <p:cNvGrpSpPr/>
            <p:nvPr/>
          </p:nvGrpSpPr>
          <p:grpSpPr>
            <a:xfrm>
              <a:off x="135884" y="1800811"/>
              <a:ext cx="5254195" cy="2165813"/>
              <a:chOff x="188160" y="1278899"/>
              <a:chExt cx="5945808" cy="22631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BCC9B56-15D3-72B1-743C-78722D98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1754"/>
              <a:stretch/>
            </p:blipFill>
            <p:spPr>
              <a:xfrm>
                <a:off x="188160" y="1280111"/>
                <a:ext cx="2926147" cy="226191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60DAC9-C0E9-139A-DBFA-04B9390C96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0711" b="8649"/>
              <a:stretch/>
            </p:blipFill>
            <p:spPr>
              <a:xfrm>
                <a:off x="3104494" y="1278899"/>
                <a:ext cx="3029474" cy="2066279"/>
              </a:xfrm>
              <a:prstGeom prst="rect">
                <a:avLst/>
              </a:prstGeom>
            </p:spPr>
          </p:pic>
        </p:grp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C84E7505-1219-FA29-7FE2-25F980930EBE}"/>
                </a:ext>
              </a:extLst>
            </p:cNvPr>
            <p:cNvSpPr txBox="1">
              <a:spLocks/>
            </p:cNvSpPr>
            <p:nvPr/>
          </p:nvSpPr>
          <p:spPr>
            <a:xfrm>
              <a:off x="409680" y="910347"/>
              <a:ext cx="5126520" cy="8904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rgbClr val="0070C0"/>
                  </a:solidFill>
                </a:rPr>
                <a:t>To further understand why we’re using the framework is depicted in this visualization.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9FB7D0-9D7A-4E74-2FBB-8039C619BCF7}"/>
              </a:ext>
            </a:extLst>
          </p:cNvPr>
          <p:cNvGrpSpPr/>
          <p:nvPr/>
        </p:nvGrpSpPr>
        <p:grpSpPr>
          <a:xfrm>
            <a:off x="5608609" y="1880417"/>
            <a:ext cx="6913508" cy="4752355"/>
            <a:chOff x="5140383" y="1782386"/>
            <a:chExt cx="6913508" cy="47523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8FC0D-C4C3-FBA1-D17B-45367E642584}"/>
                </a:ext>
              </a:extLst>
            </p:cNvPr>
            <p:cNvSpPr/>
            <p:nvPr/>
          </p:nvSpPr>
          <p:spPr>
            <a:xfrm>
              <a:off x="5976442" y="1810718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Optimize Last</a:t>
              </a:r>
            </a:p>
            <a:p>
              <a:pPr algn="ctr"/>
              <a:r>
                <a:rPr lang="en-US" sz="1200" dirty="0"/>
                <a:t>High Unallocated </a:t>
              </a:r>
            </a:p>
            <a:p>
              <a:pPr algn="ctr"/>
              <a:r>
                <a:rPr lang="en-US" sz="1200" dirty="0"/>
                <a:t>but low bookings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B8BD0C-F39D-C9C2-B61A-A14DE0F6C227}"/>
                </a:ext>
              </a:extLst>
            </p:cNvPr>
            <p:cNvSpPr/>
            <p:nvPr/>
          </p:nvSpPr>
          <p:spPr>
            <a:xfrm>
              <a:off x="8767797" y="1810718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Dying</a:t>
              </a:r>
            </a:p>
            <a:p>
              <a:pPr algn="ctr"/>
              <a:r>
                <a:rPr lang="en-US" sz="1200" dirty="0"/>
                <a:t>High Unallocated </a:t>
              </a:r>
            </a:p>
            <a:p>
              <a:pPr algn="ctr"/>
              <a:r>
                <a:rPr lang="en-US" sz="1200" dirty="0"/>
                <a:t>High bookings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000" b="1" dirty="0"/>
                <a:t>Here’s where we need to focus our effort, </a:t>
              </a:r>
            </a:p>
            <a:p>
              <a:pPr algn="ctr"/>
              <a:r>
                <a:rPr lang="en-US" sz="1000" b="1" dirty="0"/>
                <a:t>since areas in </a:t>
              </a:r>
              <a:r>
                <a:rPr lang="en-US" sz="1000" dirty="0"/>
                <a:t>this quadrant have a high contribution toward overall Allocation Rate, improving this area will have a higher probability to increase the overall allocation rate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1DA2B7-971C-F910-58D9-BCE35AA372BE}"/>
                </a:ext>
              </a:extLst>
            </p:cNvPr>
            <p:cNvSpPr/>
            <p:nvPr/>
          </p:nvSpPr>
          <p:spPr>
            <a:xfrm>
              <a:off x="5976442" y="3817445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Self-Sustain</a:t>
              </a:r>
            </a:p>
            <a:p>
              <a:pPr algn="ctr"/>
              <a:r>
                <a:rPr lang="en-US" sz="1200" dirty="0"/>
                <a:t>Low Unallocated </a:t>
              </a:r>
            </a:p>
            <a:p>
              <a:pPr algn="ctr"/>
              <a:r>
                <a:rPr lang="en-US" sz="1200" dirty="0"/>
                <a:t>low bookings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D0C896-A208-8CE7-D232-0B48B452010A}"/>
                </a:ext>
              </a:extLst>
            </p:cNvPr>
            <p:cNvSpPr/>
            <p:nvPr/>
          </p:nvSpPr>
          <p:spPr>
            <a:xfrm>
              <a:off x="8767797" y="3817445"/>
              <a:ext cx="2791355" cy="2006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Role Models</a:t>
              </a:r>
            </a:p>
            <a:p>
              <a:pPr algn="ctr"/>
              <a:r>
                <a:rPr lang="en-US" sz="1200" dirty="0"/>
                <a:t>Low Unallocated </a:t>
              </a:r>
            </a:p>
            <a:p>
              <a:pPr algn="ctr"/>
              <a:r>
                <a:rPr lang="en-US" sz="1200" dirty="0"/>
                <a:t>High bookings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We </a:t>
              </a:r>
              <a:r>
                <a:rPr lang="en-US" sz="1000" b="1" dirty="0"/>
                <a:t>could try to move some drivers from this area to areas in Dying Quadrant (need to experiment to ensure that by doing so it doesn’t affect this area negatively)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DDC27E-08C8-25B0-2409-9C0F8E662E10}"/>
                </a:ext>
              </a:extLst>
            </p:cNvPr>
            <p:cNvGrpSpPr/>
            <p:nvPr/>
          </p:nvGrpSpPr>
          <p:grpSpPr>
            <a:xfrm>
              <a:off x="5976443" y="6125375"/>
              <a:ext cx="5582710" cy="409366"/>
              <a:chOff x="961901" y="5900738"/>
              <a:chExt cx="4583877" cy="29312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6877121-2494-DAF1-C6D4-8BB5D9799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901" y="5900738"/>
                <a:ext cx="45838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1BC877-3EDB-740F-ABA7-E2BA20370907}"/>
                  </a:ext>
                </a:extLst>
              </p:cNvPr>
              <p:cNvSpPr txBox="1"/>
              <p:nvPr/>
            </p:nvSpPr>
            <p:spPr>
              <a:xfrm>
                <a:off x="961901" y="5902886"/>
                <a:ext cx="4583876" cy="2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# Bookings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A4ECFD-5795-856A-B585-0121977CFB17}"/>
                </a:ext>
              </a:extLst>
            </p:cNvPr>
            <p:cNvGrpSpPr/>
            <p:nvPr/>
          </p:nvGrpSpPr>
          <p:grpSpPr>
            <a:xfrm>
              <a:off x="5140383" y="1782386"/>
              <a:ext cx="562263" cy="4041786"/>
              <a:chOff x="76881" y="2493818"/>
              <a:chExt cx="461665" cy="2894115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96A1A4-C3CB-30E5-5C3C-DF4468892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46" y="2534805"/>
                <a:ext cx="0" cy="28531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ABDD8-28D7-1F29-B70B-2F7728C23ED5}"/>
                  </a:ext>
                </a:extLst>
              </p:cNvPr>
              <p:cNvSpPr txBox="1"/>
              <p:nvPr/>
            </p:nvSpPr>
            <p:spPr>
              <a:xfrm>
                <a:off x="76881" y="2493818"/>
                <a:ext cx="461665" cy="287382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/>
                  <a:t>% Unallocated</a:t>
                </a:r>
              </a:p>
            </p:txBody>
          </p:sp>
        </p:grpSp>
        <p:pic>
          <p:nvPicPr>
            <p:cNvPr id="21" name="Graphic 20" descr="Line arrow Rotate left">
              <a:extLst>
                <a:ext uri="{FF2B5EF4-FFF2-40B4-BE49-F238E27FC236}">
                  <a16:creationId xmlns:a16="http://schemas.microsoft.com/office/drawing/2014/main" id="{89AFD08B-BCCA-50DD-68AA-F8ABAA8B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032706">
              <a:off x="11056106" y="3275656"/>
              <a:ext cx="1006091" cy="989479"/>
            </a:xfrm>
            <a:prstGeom prst="rect">
              <a:avLst/>
            </a:prstGeom>
          </p:spPr>
        </p:pic>
        <p:pic>
          <p:nvPicPr>
            <p:cNvPr id="22" name="Graphic 21" descr="Line arrow Clockwise curve">
              <a:extLst>
                <a:ext uri="{FF2B5EF4-FFF2-40B4-BE49-F238E27FC236}">
                  <a16:creationId xmlns:a16="http://schemas.microsoft.com/office/drawing/2014/main" id="{1C96DED0-8594-3711-06FA-28C38805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167648">
              <a:off x="8356943" y="3321206"/>
              <a:ext cx="1006091" cy="989479"/>
            </a:xfrm>
            <a:prstGeom prst="rect">
              <a:avLst/>
            </a:prstGeom>
          </p:spPr>
        </p:pic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4F494521-DACD-2E5C-ED7C-5EC5E01725FE}"/>
              </a:ext>
            </a:extLst>
          </p:cNvPr>
          <p:cNvSpPr txBox="1">
            <a:spLocks/>
          </p:cNvSpPr>
          <p:nvPr/>
        </p:nvSpPr>
        <p:spPr>
          <a:xfrm>
            <a:off x="6217575" y="467271"/>
            <a:ext cx="5856506" cy="128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</a:rPr>
              <a:t>We defined problematic areas with the Bookings and Unallocation Rate quadrant, where we put each areas (Both PU and Dropoff) in the quadrant then prioritize.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09F789-64AA-4B57-5403-343C51450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11278"/>
              </p:ext>
            </p:extLst>
          </p:nvPr>
        </p:nvGraphicFramePr>
        <p:xfrm>
          <a:off x="441233" y="4905942"/>
          <a:ext cx="3807281" cy="1170404"/>
        </p:xfrm>
        <a:graphic>
          <a:graphicData uri="http://schemas.openxmlformats.org/drawingml/2006/table">
            <a:tbl>
              <a:tblPr/>
              <a:tblGrid>
                <a:gridCol w="2193896">
                  <a:extLst>
                    <a:ext uri="{9D8B030D-6E8A-4147-A177-3AD203B41FA5}">
                      <a16:colId xmlns:a16="http://schemas.microsoft.com/office/drawing/2014/main" val="95372811"/>
                    </a:ext>
                  </a:extLst>
                </a:gridCol>
                <a:gridCol w="1613385">
                  <a:extLst>
                    <a:ext uri="{9D8B030D-6E8A-4147-A177-3AD203B41FA5}">
                      <a16:colId xmlns:a16="http://schemas.microsoft.com/office/drawing/2014/main" val="3521707631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386091"/>
                  </a:ext>
                </a:extLst>
              </a:tr>
              <a:tr h="292601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62767"/>
                  </a:ext>
                </a:extLst>
              </a:tr>
              <a:tr h="292601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73062"/>
                  </a:ext>
                </a:extLst>
              </a:tr>
              <a:tr h="292601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2269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E35777F-6BFD-5B84-2165-31FA3E64FA60}"/>
              </a:ext>
            </a:extLst>
          </p:cNvPr>
          <p:cNvSpPr txBox="1"/>
          <p:nvPr/>
        </p:nvSpPr>
        <p:spPr>
          <a:xfrm>
            <a:off x="338571" y="3915476"/>
            <a:ext cx="4436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Calculating the impact toward 10% improvement in un-allocation rates, the Dying Quadrant could yield highest impact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3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F494521-DACD-2E5C-ED7C-5EC5E01725FE}"/>
              </a:ext>
            </a:extLst>
          </p:cNvPr>
          <p:cNvSpPr txBox="1">
            <a:spLocks/>
          </p:cNvSpPr>
          <p:nvPr/>
        </p:nvSpPr>
        <p:spPr>
          <a:xfrm>
            <a:off x="695549" y="265390"/>
            <a:ext cx="9315350" cy="128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70C0"/>
                </a:solidFill>
              </a:rPr>
              <a:t>Potential Levers that could be done to move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173C2-32DF-FA17-977E-836F3DBB4122}"/>
              </a:ext>
            </a:extLst>
          </p:cNvPr>
          <p:cNvSpPr/>
          <p:nvPr/>
        </p:nvSpPr>
        <p:spPr>
          <a:xfrm>
            <a:off x="695549" y="1671242"/>
            <a:ext cx="3732640" cy="414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Pricing Lever</a:t>
            </a:r>
          </a:p>
          <a:p>
            <a:endParaRPr lang="en-US" sz="1400" dirty="0"/>
          </a:p>
          <a:p>
            <a:r>
              <a:rPr lang="en-US" sz="1500" dirty="0"/>
              <a:t>Increase price to move drivers toward low allocation rate areas</a:t>
            </a:r>
            <a:br>
              <a:rPr lang="en-US" sz="1500" dirty="0"/>
            </a:br>
            <a:endParaRPr lang="en-US" sz="1500" dirty="0"/>
          </a:p>
          <a:p>
            <a:r>
              <a:rPr lang="en-US" sz="1200" dirty="0"/>
              <a:t>(+) Grab doesn’t bear the cost</a:t>
            </a:r>
          </a:p>
          <a:p>
            <a:r>
              <a:rPr lang="en-US" sz="1200" dirty="0"/>
              <a:t>(+) Depending on the price elasticity, could even gain more revenue</a:t>
            </a:r>
          </a:p>
          <a:p>
            <a:r>
              <a:rPr lang="en-US" sz="1200" dirty="0"/>
              <a:t>(-) Will affect demand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B2599-0D14-9BBC-61E0-8BDDB8B7A05D}"/>
              </a:ext>
            </a:extLst>
          </p:cNvPr>
          <p:cNvSpPr/>
          <p:nvPr/>
        </p:nvSpPr>
        <p:spPr>
          <a:xfrm>
            <a:off x="4420064" y="1671242"/>
            <a:ext cx="3732640" cy="414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Incentives Lever</a:t>
            </a:r>
          </a:p>
          <a:p>
            <a:br>
              <a:rPr lang="en-US" sz="1500" dirty="0"/>
            </a:br>
            <a:r>
              <a:rPr lang="en-US" sz="1500" dirty="0"/>
              <a:t>Introduce Area-time based Incentives to move drivers toward low allocation rate areas</a:t>
            </a:r>
          </a:p>
          <a:p>
            <a:endParaRPr lang="en-US" sz="1200" dirty="0"/>
          </a:p>
          <a:p>
            <a:r>
              <a:rPr lang="en-US" sz="1200" dirty="0"/>
              <a:t>(+) Will not affect demand</a:t>
            </a:r>
          </a:p>
          <a:p>
            <a:r>
              <a:rPr lang="en-US" sz="1200" dirty="0"/>
              <a:t>(-) Grab has to bear the cost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3014B-1602-AF3F-C38B-F9CAD8D388F2}"/>
              </a:ext>
            </a:extLst>
          </p:cNvPr>
          <p:cNvSpPr/>
          <p:nvPr/>
        </p:nvSpPr>
        <p:spPr>
          <a:xfrm>
            <a:off x="8144579" y="1671242"/>
            <a:ext cx="3732640" cy="414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Tactical Strategy</a:t>
            </a:r>
          </a:p>
          <a:p>
            <a:endParaRPr lang="en-US" sz="2200" b="1" dirty="0"/>
          </a:p>
          <a:p>
            <a:r>
              <a:rPr lang="en-US" sz="1500" dirty="0"/>
              <a:t>Manually adjust allocation or other product configurations which directly affect the way Grab Allocate to drivers </a:t>
            </a:r>
            <a:br>
              <a:rPr lang="en-US" sz="1500" dirty="0"/>
            </a:br>
            <a:r>
              <a:rPr lang="en-US" sz="1500" dirty="0"/>
              <a:t>(i.e.: Longer allocation time, wider allocation radius, etc.)</a:t>
            </a:r>
            <a:br>
              <a:rPr lang="en-US" sz="1500" dirty="0"/>
            </a:br>
            <a:endParaRPr lang="en-US" sz="1500" dirty="0"/>
          </a:p>
          <a:p>
            <a:r>
              <a:rPr lang="en-US" sz="1200" dirty="0"/>
              <a:t>(+) Will not increase cost for both sides</a:t>
            </a:r>
          </a:p>
          <a:p>
            <a:r>
              <a:rPr lang="en-US" sz="1200" dirty="0"/>
              <a:t>(-) Might have an impact on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34202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EDC6-C79F-81F8-3DD0-94731342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D7886-B4ED-F64F-847D-B8844487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7400"/>
            <a:ext cx="6070600" cy="332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F3FD7E-7C7A-9C12-69F4-D4736D16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00"/>
            <a:ext cx="6070600" cy="3327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D6DFA1-9452-0166-63A2-458030121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81760"/>
              </p:ext>
            </p:extLst>
          </p:nvPr>
        </p:nvGraphicFramePr>
        <p:xfrm>
          <a:off x="285009" y="1579417"/>
          <a:ext cx="5712031" cy="4913445"/>
        </p:xfrm>
        <a:graphic>
          <a:graphicData uri="http://schemas.openxmlformats.org/drawingml/2006/table">
            <a:tbl>
              <a:tblPr/>
              <a:tblGrid>
                <a:gridCol w="678155">
                  <a:extLst>
                    <a:ext uri="{9D8B030D-6E8A-4147-A177-3AD203B41FA5}">
                      <a16:colId xmlns:a16="http://schemas.microsoft.com/office/drawing/2014/main" val="3838982766"/>
                    </a:ext>
                  </a:extLst>
                </a:gridCol>
                <a:gridCol w="276912">
                  <a:extLst>
                    <a:ext uri="{9D8B030D-6E8A-4147-A177-3AD203B41FA5}">
                      <a16:colId xmlns:a16="http://schemas.microsoft.com/office/drawing/2014/main" val="2746969821"/>
                    </a:ext>
                  </a:extLst>
                </a:gridCol>
                <a:gridCol w="283976">
                  <a:extLst>
                    <a:ext uri="{9D8B030D-6E8A-4147-A177-3AD203B41FA5}">
                      <a16:colId xmlns:a16="http://schemas.microsoft.com/office/drawing/2014/main" val="179742000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108123950"/>
                    </a:ext>
                  </a:extLst>
                </a:gridCol>
                <a:gridCol w="293867">
                  <a:extLst>
                    <a:ext uri="{9D8B030D-6E8A-4147-A177-3AD203B41FA5}">
                      <a16:colId xmlns:a16="http://schemas.microsoft.com/office/drawing/2014/main" val="3267935113"/>
                    </a:ext>
                  </a:extLst>
                </a:gridCol>
                <a:gridCol w="361682">
                  <a:extLst>
                    <a:ext uri="{9D8B030D-6E8A-4147-A177-3AD203B41FA5}">
                      <a16:colId xmlns:a16="http://schemas.microsoft.com/office/drawing/2014/main" val="1770868288"/>
                    </a:ext>
                  </a:extLst>
                </a:gridCol>
                <a:gridCol w="457754">
                  <a:extLst>
                    <a:ext uri="{9D8B030D-6E8A-4147-A177-3AD203B41FA5}">
                      <a16:colId xmlns:a16="http://schemas.microsoft.com/office/drawing/2014/main" val="1474030250"/>
                    </a:ext>
                  </a:extLst>
                </a:gridCol>
                <a:gridCol w="525569">
                  <a:extLst>
                    <a:ext uri="{9D8B030D-6E8A-4147-A177-3AD203B41FA5}">
                      <a16:colId xmlns:a16="http://schemas.microsoft.com/office/drawing/2014/main" val="3161463378"/>
                    </a:ext>
                  </a:extLst>
                </a:gridCol>
                <a:gridCol w="830739">
                  <a:extLst>
                    <a:ext uri="{9D8B030D-6E8A-4147-A177-3AD203B41FA5}">
                      <a16:colId xmlns:a16="http://schemas.microsoft.com/office/drawing/2014/main" val="3192610982"/>
                    </a:ext>
                  </a:extLst>
                </a:gridCol>
                <a:gridCol w="317884">
                  <a:extLst>
                    <a:ext uri="{9D8B030D-6E8A-4147-A177-3AD203B41FA5}">
                      <a16:colId xmlns:a16="http://schemas.microsoft.com/office/drawing/2014/main" val="1729302173"/>
                    </a:ext>
                  </a:extLst>
                </a:gridCol>
                <a:gridCol w="487422">
                  <a:extLst>
                    <a:ext uri="{9D8B030D-6E8A-4147-A177-3AD203B41FA5}">
                      <a16:colId xmlns:a16="http://schemas.microsoft.com/office/drawing/2014/main" val="377698527"/>
                    </a:ext>
                  </a:extLst>
                </a:gridCol>
                <a:gridCol w="565128">
                  <a:extLst>
                    <a:ext uri="{9D8B030D-6E8A-4147-A177-3AD203B41FA5}">
                      <a16:colId xmlns:a16="http://schemas.microsoft.com/office/drawing/2014/main" val="2204800145"/>
                    </a:ext>
                  </a:extLst>
                </a:gridCol>
                <a:gridCol w="423845">
                  <a:extLst>
                    <a:ext uri="{9D8B030D-6E8A-4147-A177-3AD203B41FA5}">
                      <a16:colId xmlns:a16="http://schemas.microsoft.com/office/drawing/2014/main" val="243693597"/>
                    </a:ext>
                  </a:extLst>
                </a:gridCol>
              </a:tblGrid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unallocated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allocation_rate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unallocation_rate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weighted_unallocation_rate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area_type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is_high_booking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is_good_allocation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quadrant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19705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0.737585421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0.262414579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0.04539812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85359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Punggol/Sengkang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14.2195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0.832254853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0.167745147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0.013280526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86259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Woodlands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0.803926916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0.196073084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0.014167209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35089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Kio/Bishan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0.725888325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0.274111675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0.015960277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8715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Jurong West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0.793318486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0.206681514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0.009142677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0984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Yishun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0.838078292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0.161921708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0.005379204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60870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0.80904302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0.19095698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0.00857126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72400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Chua Chu Kang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16.4785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0.728894691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0.271105309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0.01227562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6666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Bedok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0.920374707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0.079625293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0.002009813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9445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Hougang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0.742634797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0.257365203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0.009122973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989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Mandai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0.618415418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0.381584582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0.017556304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29590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East Coast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0.894886364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0.105113636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0.002187149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75543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Bukit Batok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13.517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0.612903226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0.387096774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0.015605604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93284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Jurong East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0.589323245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0.410676755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0.019250852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82580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Tiong Bahru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0.844890511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0.155109489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0.003349688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70095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Toa Payoh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9.3205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0.569196429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0.430803571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0.019014404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26088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Pasir Ris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13.625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0.970856102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0.029143898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0.000315265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102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Parade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0.70282318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0.29717682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0.007881618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64553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Clementi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0.526683609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0.473316391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0.014679514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91719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Loyang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12.971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0.974025974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0.025974026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0.00019704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81643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Queenstown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10.572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0.665931643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0.334068357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0.005970326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95071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NTU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12.607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0.845177665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0.154822335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0.001201947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6264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Seletar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0.778864971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0.221135029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0.002226557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9113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MacPherson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0.743727599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0.256272401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0.002817678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7946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Farrer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0.479704797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0.520295203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0.008334811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147905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0.679089027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0.320910973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0.003054127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09756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Diary Farm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12.8175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0.373493976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0.626506024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0.006147662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67085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Tuas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0.939393939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0.060606061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7.88E-05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2268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Sentosa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0.437262357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0.562737643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0.002916199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4206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Neo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0.243589744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0.756410256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0.003487616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4707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 Chu Kang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14.723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0.333333333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0.666666667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0.000118224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55122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Tengah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48580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Tampines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1.97E-05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1153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0.664207714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0.335792286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0.113931535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3430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Loyang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0.848287928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0.151712072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0.011962713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436510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Woodlands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0.92688465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0.07311535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0.003172976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218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Kio/Bishan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9.697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0.823371989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0.176628011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0.00780434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05625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Queenstown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0.632988436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0.367011564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0.023767762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4835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Jurong East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0.716026242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0.283973758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0.011943005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24834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Tiong Bahru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0.702241715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0.297758285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0.012041544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60414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Yishun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0.925224327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0.074775673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0.001478095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42245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East Coast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0.840893703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0.159106297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0.004631363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99100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Toa Payoh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10.289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0.700557103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0.299442897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0.008474409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5263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Punggol/Sengkang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0.921568627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0.078431373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0.001103644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27250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Bedok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0.850159405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0.149840595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0.002778818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1345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Bukit Batok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0.858170606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0.141829394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0.002719694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7049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Pasir Ris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0.839865622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0.160134378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0.002818234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Models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148949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Tuas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16.549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0.587997983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0.412002017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0.016101378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1340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Jurong West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0.678520626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0.321479374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0.008907984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81453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Chua Chu Kang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0.867669173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0.132330827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0.001734298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51679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0.688476563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0.311523438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0.006286829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03363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Hougang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7.8085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0.811808118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0.188191882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0.002010209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0351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Mandai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7.1465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0.828193833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0.171806167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0.001537218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9912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0.776061776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0.223938224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0.00228612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08312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Seletar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0.858267717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0.141732283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0.001064228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07254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MacPherson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10.623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0.686143573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0.313856427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0.003705091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07263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NTU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0.764556962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0.235443038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0.001832837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05489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Parade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10.898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0.752411576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0.247588424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0.00151751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2399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Sentosa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0.54040404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0.45959596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0.003586843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44283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Clementi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6.9985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0.590909091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0.409090909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0.003015313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738997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Neo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0.478424015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0.521575985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0.005478804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6904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Farrer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0.59047619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0.40952381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0.002542323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582751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Diary Farm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0.741496599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0.258503401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0.000748901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941876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 Chu Kang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14.538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0.710280374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0.289719626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0.000610946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29588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Tampines Road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13.223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3.94E-05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Self-Sustain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446472"/>
                  </a:ext>
                </a:extLst>
              </a:tr>
              <a:tr h="73335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Tengah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13.695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0.545454545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0.454545455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9.85E-05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Last</a:t>
                      </a:r>
                    </a:p>
                  </a:txBody>
                  <a:tcPr marL="3044" marR="3044" marT="3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4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4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1440</Words>
  <Application>Microsoft Macintosh PowerPoint</Application>
  <PresentationFormat>Widescreen</PresentationFormat>
  <Paragraphs>956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Allocation Rate Optimization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2022-09-04T03:22:12Z</dcterms:created>
  <dcterms:modified xsi:type="dcterms:W3CDTF">2022-09-04T06:12:14Z</dcterms:modified>
</cp:coreProperties>
</file>