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4"/>
  </p:sldMasterIdLst>
  <p:notesMasterIdLst>
    <p:notesMasterId r:id="rId19"/>
  </p:notesMasterIdLst>
  <p:sldIdLst>
    <p:sldId id="256" r:id="rId5"/>
    <p:sldId id="257" r:id="rId6"/>
    <p:sldId id="268" r:id="rId7"/>
    <p:sldId id="269" r:id="rId8"/>
    <p:sldId id="267" r:id="rId9"/>
    <p:sldId id="259" r:id="rId10"/>
    <p:sldId id="271" r:id="rId11"/>
    <p:sldId id="272" r:id="rId12"/>
    <p:sldId id="274" r:id="rId13"/>
    <p:sldId id="275" r:id="rId14"/>
    <p:sldId id="276" r:id="rId15"/>
    <p:sldId id="261" r:id="rId16"/>
    <p:sldId id="262" r:id="rId17"/>
    <p:sldId id="265"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F5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0829" autoAdjust="0"/>
  </p:normalViewPr>
  <p:slideViewPr>
    <p:cSldViewPr snapToGrid="0" snapToObjects="1">
      <p:cViewPr varScale="1">
        <p:scale>
          <a:sx n="78" d="100"/>
          <a:sy n="78" d="100"/>
        </p:scale>
        <p:origin x="1589"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26427E8-38B9-7A42-9248-46B10E0174AD}" type="datetimeFigureOut">
              <a:rPr lang="en-US" smtClean="0"/>
              <a:t>8/14/2022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9DF7111-4D5B-2547-A0AD-EFAD637B7E6C}" type="slidenum">
              <a:rPr lang="en-US" smtClean="0"/>
              <a:t>‹#›</a:t>
            </a:fld>
            <a:endParaRPr lang="en-US"/>
          </a:p>
        </p:txBody>
      </p:sp>
    </p:spTree>
    <p:extLst>
      <p:ext uri="{BB962C8B-B14F-4D97-AF65-F5344CB8AC3E}">
        <p14:creationId xmlns:p14="http://schemas.microsoft.com/office/powerpoint/2010/main" val="1690832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2</a:t>
            </a:fld>
            <a:endParaRPr lang="en-US"/>
          </a:p>
        </p:txBody>
      </p:sp>
    </p:spTree>
    <p:extLst>
      <p:ext uri="{BB962C8B-B14F-4D97-AF65-F5344CB8AC3E}">
        <p14:creationId xmlns:p14="http://schemas.microsoft.com/office/powerpoint/2010/main" val="217447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3</a:t>
            </a:fld>
            <a:endParaRPr lang="en-US"/>
          </a:p>
        </p:txBody>
      </p:sp>
    </p:spTree>
    <p:extLst>
      <p:ext uri="{BB962C8B-B14F-4D97-AF65-F5344CB8AC3E}">
        <p14:creationId xmlns:p14="http://schemas.microsoft.com/office/powerpoint/2010/main" val="181525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Cases : https://ijece.iaescore.com/index.php/IJECE/article/view/16079/13002</a:t>
            </a:r>
          </a:p>
        </p:txBody>
      </p:sp>
      <p:sp>
        <p:nvSpPr>
          <p:cNvPr id="4" name="Slide Number Placeholder 3"/>
          <p:cNvSpPr>
            <a:spLocks noGrp="1"/>
          </p:cNvSpPr>
          <p:nvPr>
            <p:ph type="sldNum" sz="quarter" idx="10"/>
          </p:nvPr>
        </p:nvSpPr>
        <p:spPr/>
        <p:txBody>
          <a:bodyPr/>
          <a:lstStyle/>
          <a:p>
            <a:fld id="{99DF7111-4D5B-2547-A0AD-EFAD637B7E6C}" type="slidenum">
              <a:rPr lang="en-US" smtClean="0"/>
              <a:t>5</a:t>
            </a:fld>
            <a:endParaRPr lang="en-US"/>
          </a:p>
        </p:txBody>
      </p:sp>
    </p:spTree>
    <p:extLst>
      <p:ext uri="{BB962C8B-B14F-4D97-AF65-F5344CB8AC3E}">
        <p14:creationId xmlns:p14="http://schemas.microsoft.com/office/powerpoint/2010/main" val="278931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6</a:t>
            </a:fld>
            <a:endParaRPr lang="en-US"/>
          </a:p>
        </p:txBody>
      </p:sp>
    </p:spTree>
    <p:extLst>
      <p:ext uri="{BB962C8B-B14F-4D97-AF65-F5344CB8AC3E}">
        <p14:creationId xmlns:p14="http://schemas.microsoft.com/office/powerpoint/2010/main" val="141159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7</a:t>
            </a:fld>
            <a:endParaRPr lang="en-US"/>
          </a:p>
        </p:txBody>
      </p:sp>
    </p:spTree>
    <p:extLst>
      <p:ext uri="{BB962C8B-B14F-4D97-AF65-F5344CB8AC3E}">
        <p14:creationId xmlns:p14="http://schemas.microsoft.com/office/powerpoint/2010/main" val="96160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8</a:t>
            </a:fld>
            <a:endParaRPr lang="en-US"/>
          </a:p>
        </p:txBody>
      </p:sp>
    </p:spTree>
    <p:extLst>
      <p:ext uri="{BB962C8B-B14F-4D97-AF65-F5344CB8AC3E}">
        <p14:creationId xmlns:p14="http://schemas.microsoft.com/office/powerpoint/2010/main" val="228802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9</a:t>
            </a:fld>
            <a:endParaRPr lang="en-US"/>
          </a:p>
        </p:txBody>
      </p:sp>
    </p:spTree>
    <p:extLst>
      <p:ext uri="{BB962C8B-B14F-4D97-AF65-F5344CB8AC3E}">
        <p14:creationId xmlns:p14="http://schemas.microsoft.com/office/powerpoint/2010/main" val="3792856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10</a:t>
            </a:fld>
            <a:endParaRPr lang="en-US"/>
          </a:p>
        </p:txBody>
      </p:sp>
    </p:spTree>
    <p:extLst>
      <p:ext uri="{BB962C8B-B14F-4D97-AF65-F5344CB8AC3E}">
        <p14:creationId xmlns:p14="http://schemas.microsoft.com/office/powerpoint/2010/main" val="386300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11</a:t>
            </a:fld>
            <a:endParaRPr lang="en-US"/>
          </a:p>
        </p:txBody>
      </p:sp>
    </p:spTree>
    <p:extLst>
      <p:ext uri="{BB962C8B-B14F-4D97-AF65-F5344CB8AC3E}">
        <p14:creationId xmlns:p14="http://schemas.microsoft.com/office/powerpoint/2010/main" val="1100436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8/14/2022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8/14/2022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8/14/2022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8/14/2022</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8/14/2022</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914401"/>
            <a:ext cx="8274163" cy="3488266"/>
          </a:xfrm>
        </p:spPr>
        <p:txBody>
          <a:bodyPr>
            <a:normAutofit/>
          </a:bodyPr>
          <a:lstStyle/>
          <a:p>
            <a:pPr algn="r"/>
            <a:r>
              <a:rPr lang="en-US" sz="7600" dirty="0"/>
              <a:t>Vehicle Accident Alert Solution</a:t>
            </a:r>
          </a:p>
        </p:txBody>
      </p:sp>
    </p:spTree>
    <p:extLst>
      <p:ext uri="{BB962C8B-B14F-4D97-AF65-F5344CB8AC3E}">
        <p14:creationId xmlns:p14="http://schemas.microsoft.com/office/powerpoint/2010/main" val="421323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621458" y="143481"/>
            <a:ext cx="7260952" cy="912102"/>
          </a:xfrm>
          <a:prstGeom prst="rect">
            <a:avLst/>
          </a:prstGeom>
        </p:spPr>
        <p:txBody>
          <a:bodyPr vert="horz" lIns="91440" tIns="45720" rIns="91440" bIns="45720" rtlCol="0" anchor="b">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AWS service (DynamoDB &amp; S3)</a:t>
            </a:r>
          </a:p>
        </p:txBody>
      </p:sp>
      <p:sp>
        <p:nvSpPr>
          <p:cNvPr id="2" name="Rectangle 1"/>
          <p:cNvSpPr/>
          <p:nvPr/>
        </p:nvSpPr>
        <p:spPr>
          <a:xfrm>
            <a:off x="1075597" y="1315175"/>
            <a:ext cx="6352674" cy="1754326"/>
          </a:xfrm>
          <a:prstGeom prst="rect">
            <a:avLst/>
          </a:prstGeom>
        </p:spPr>
        <p:txBody>
          <a:bodyPr wrap="square">
            <a:spAutoFit/>
          </a:bodyPr>
          <a:lstStyle/>
          <a:p>
            <a:r>
              <a:rPr lang="en-US" dirty="0"/>
              <a:t>The lambda code would generate and use DynamoDB to store accident data such as the car number, date, latitude, and longitude. A S3 bucket is created to be a storage location for Amazon S3 items. A file in CSV containing accident information would also be stored in the s3 bucket triggered by the lambda function for this project.</a:t>
            </a:r>
            <a:endParaRPr lang="en-SG" dirty="0"/>
          </a:p>
        </p:txBody>
      </p:sp>
      <p:pic>
        <p:nvPicPr>
          <p:cNvPr id="4" name="Picture 3">
            <a:extLst>
              <a:ext uri="{FF2B5EF4-FFF2-40B4-BE49-F238E27FC236}">
                <a16:creationId xmlns:a16="http://schemas.microsoft.com/office/drawing/2014/main" id="{12E0B833-F765-7724-86CF-CB5159FE3E1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4802" y="3200125"/>
            <a:ext cx="4925961" cy="1333616"/>
          </a:xfrm>
          <a:prstGeom prst="rect">
            <a:avLst/>
          </a:prstGeom>
        </p:spPr>
      </p:pic>
      <p:pic>
        <p:nvPicPr>
          <p:cNvPr id="6" name="Picture 5">
            <a:extLst>
              <a:ext uri="{FF2B5EF4-FFF2-40B4-BE49-F238E27FC236}">
                <a16:creationId xmlns:a16="http://schemas.microsoft.com/office/drawing/2014/main" id="{96F09F6F-7C00-284F-0918-6E245706F9E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 y="4922301"/>
            <a:ext cx="4572000" cy="1582735"/>
          </a:xfrm>
          <a:prstGeom prst="rect">
            <a:avLst/>
          </a:prstGeom>
        </p:spPr>
      </p:pic>
      <p:pic>
        <p:nvPicPr>
          <p:cNvPr id="8" name="Picture 7">
            <a:extLst>
              <a:ext uri="{FF2B5EF4-FFF2-40B4-BE49-F238E27FC236}">
                <a16:creationId xmlns:a16="http://schemas.microsoft.com/office/drawing/2014/main" id="{CF5A59C2-7239-7B01-0761-A67B712E00ED}"/>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748981" y="4290907"/>
            <a:ext cx="3372464" cy="1262788"/>
          </a:xfrm>
          <a:prstGeom prst="rect">
            <a:avLst/>
          </a:prstGeom>
        </p:spPr>
      </p:pic>
    </p:spTree>
    <p:extLst>
      <p:ext uri="{BB962C8B-B14F-4D97-AF65-F5344CB8AC3E}">
        <p14:creationId xmlns:p14="http://schemas.microsoft.com/office/powerpoint/2010/main" val="327040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621458" y="290965"/>
            <a:ext cx="7260952" cy="912102"/>
          </a:xfrm>
          <a:prstGeom prst="rect">
            <a:avLst/>
          </a:prstGeom>
        </p:spPr>
        <p:txBody>
          <a:bodyPr vert="horz" lIns="91440" tIns="45720" rIns="91440" bIns="45720" rtlCol="0" anchor="b">
            <a:normAutofit fontScale="85000" lnSpcReduction="2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AWS service (SNS &amp; CLOUDWATCH)</a:t>
            </a:r>
          </a:p>
        </p:txBody>
      </p:sp>
      <p:sp>
        <p:nvSpPr>
          <p:cNvPr id="2" name="Rectangle 1"/>
          <p:cNvSpPr/>
          <p:nvPr/>
        </p:nvSpPr>
        <p:spPr>
          <a:xfrm>
            <a:off x="1395663" y="1337108"/>
            <a:ext cx="6352674" cy="1754326"/>
          </a:xfrm>
          <a:prstGeom prst="rect">
            <a:avLst/>
          </a:prstGeom>
        </p:spPr>
        <p:txBody>
          <a:bodyPr wrap="square">
            <a:spAutoFit/>
          </a:bodyPr>
          <a:lstStyle/>
          <a:p>
            <a:r>
              <a:rPr lang="en-US" dirty="0"/>
              <a:t>AWS SNS is used to send an involved party an email with the specifics of the accident and alerting drivers if they are going beyond the speed of 70/Hr. CloudWatch Logs makes it possible to view all the logs and make sure that the response is sent to the relevant services used for this project.</a:t>
            </a:r>
            <a:endParaRPr lang="en-SG" dirty="0"/>
          </a:p>
          <a:p>
            <a:endParaRPr lang="en-SG" dirty="0"/>
          </a:p>
        </p:txBody>
      </p:sp>
      <p:pic>
        <p:nvPicPr>
          <p:cNvPr id="6" name="Picture 5">
            <a:extLst>
              <a:ext uri="{FF2B5EF4-FFF2-40B4-BE49-F238E27FC236}">
                <a16:creationId xmlns:a16="http://schemas.microsoft.com/office/drawing/2014/main" id="{34444CF8-0C1B-10B1-B5BD-0069D2ADFBE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6308" y="2823298"/>
            <a:ext cx="4531164" cy="2663102"/>
          </a:xfrm>
          <a:prstGeom prst="rect">
            <a:avLst/>
          </a:prstGeom>
        </p:spPr>
      </p:pic>
      <p:pic>
        <p:nvPicPr>
          <p:cNvPr id="8" name="Picture 7">
            <a:extLst>
              <a:ext uri="{FF2B5EF4-FFF2-40B4-BE49-F238E27FC236}">
                <a16:creationId xmlns:a16="http://schemas.microsoft.com/office/drawing/2014/main" id="{440A6AA2-8EDC-2181-11A0-F336BC3433E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649938" y="2823298"/>
            <a:ext cx="2276062" cy="2402405"/>
          </a:xfrm>
          <a:prstGeom prst="rect">
            <a:avLst/>
          </a:prstGeom>
        </p:spPr>
      </p:pic>
      <p:pic>
        <p:nvPicPr>
          <p:cNvPr id="10" name="Picture 9">
            <a:extLst>
              <a:ext uri="{FF2B5EF4-FFF2-40B4-BE49-F238E27FC236}">
                <a16:creationId xmlns:a16="http://schemas.microsoft.com/office/drawing/2014/main" id="{89B56E97-EEE5-9280-3E2C-D6FA4A47883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68276" y="5620441"/>
            <a:ext cx="7567316" cy="891617"/>
          </a:xfrm>
          <a:prstGeom prst="rect">
            <a:avLst/>
          </a:prstGeom>
        </p:spPr>
      </p:pic>
    </p:spTree>
    <p:extLst>
      <p:ext uri="{BB962C8B-B14F-4D97-AF65-F5344CB8AC3E}">
        <p14:creationId xmlns:p14="http://schemas.microsoft.com/office/powerpoint/2010/main" val="18396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92881" y="-18829"/>
            <a:ext cx="4905214" cy="13690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a:t>Assumptions</a:t>
            </a:r>
          </a:p>
        </p:txBody>
      </p:sp>
      <p:sp>
        <p:nvSpPr>
          <p:cNvPr id="3" name="Content Placeholder 1">
            <a:extLst>
              <a:ext uri="{FF2B5EF4-FFF2-40B4-BE49-F238E27FC236}">
                <a16:creationId xmlns:a16="http://schemas.microsoft.com/office/drawing/2014/main" id="{5648ADBB-D7D2-9233-3E66-147CE78AC892}"/>
              </a:ext>
            </a:extLst>
          </p:cNvPr>
          <p:cNvSpPr>
            <a:spLocks noGrp="1"/>
          </p:cNvSpPr>
          <p:nvPr>
            <p:ph idx="1"/>
          </p:nvPr>
        </p:nvSpPr>
        <p:spPr>
          <a:xfrm>
            <a:off x="457200" y="1600200"/>
            <a:ext cx="7620000" cy="4800600"/>
          </a:xfrm>
        </p:spPr>
        <p:txBody>
          <a:bodyPr>
            <a:normAutofit/>
          </a:bodyPr>
          <a:lstStyle/>
          <a:p>
            <a:pPr marL="571500" indent="-457200">
              <a:buAutoNum type="arabicPeriod"/>
            </a:pPr>
            <a:r>
              <a:rPr lang="en-US" sz="2000" dirty="0"/>
              <a:t>Assuming that the driver was engaged in fatal speed accident in actual scenario despite multiple notifications on speed limit.</a:t>
            </a:r>
            <a:br>
              <a:rPr lang="en-US" sz="2000" dirty="0"/>
            </a:br>
            <a:endParaRPr lang="en-US" sz="2000" dirty="0"/>
          </a:p>
          <a:p>
            <a:pPr marL="571500" indent="-457200">
              <a:buAutoNum type="arabicPeriod"/>
            </a:pPr>
            <a:r>
              <a:rPr lang="en-US" sz="2000" dirty="0"/>
              <a:t>The sensor identifies high speed limit and collision impact. </a:t>
            </a:r>
          </a:p>
          <a:p>
            <a:pPr marL="571500" indent="-457200">
              <a:buAutoNum type="arabicPeriod"/>
            </a:pPr>
            <a:endParaRPr lang="en-US" sz="2000" dirty="0"/>
          </a:p>
          <a:p>
            <a:pPr marL="571500" indent="-457200">
              <a:buAutoNum type="arabicPeriod"/>
            </a:pPr>
            <a:r>
              <a:rPr lang="en-US" sz="2000" dirty="0"/>
              <a:t>The IoT device receives input from the sensor and transmits the accident data.</a:t>
            </a:r>
            <a:br>
              <a:rPr lang="en-US" sz="2000" dirty="0"/>
            </a:br>
            <a:endParaRPr lang="en-US" sz="2000" dirty="0"/>
          </a:p>
          <a:p>
            <a:pPr marL="571500" indent="-457200">
              <a:buAutoNum type="arabicPeriod"/>
            </a:pPr>
            <a:r>
              <a:rPr lang="en-US" sz="2000" dirty="0"/>
              <a:t>Families and emergency service providers are promptly notified of the accident information such as Google Maps location, GPS coordinates of the area, and car number.</a:t>
            </a:r>
            <a:br>
              <a:rPr lang="en-US" sz="2000" dirty="0"/>
            </a:br>
            <a:endParaRPr lang="en-US" sz="2000" dirty="0"/>
          </a:p>
          <a:p>
            <a:pPr marL="571500" indent="-457200">
              <a:buAutoNum type="arabicPeriod"/>
            </a:pPr>
            <a:r>
              <a:rPr lang="en-US" sz="2000" dirty="0"/>
              <a:t>Emergency personnel would be able to respond quickly to the accident scene and assist the accident victim. </a:t>
            </a:r>
            <a:endParaRPr lang="en-SG" dirty="0"/>
          </a:p>
        </p:txBody>
      </p:sp>
    </p:spTree>
    <p:extLst>
      <p:ext uri="{BB962C8B-B14F-4D97-AF65-F5344CB8AC3E}">
        <p14:creationId xmlns:p14="http://schemas.microsoft.com/office/powerpoint/2010/main" val="104101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9740" y="0"/>
            <a:ext cx="4905214" cy="1369018"/>
          </a:xfrm>
        </p:spPr>
        <p:txBody>
          <a:bodyPr/>
          <a:lstStyle/>
          <a:p>
            <a:r>
              <a:rPr lang="en-US" dirty="0"/>
              <a:t>Limitations</a:t>
            </a:r>
          </a:p>
        </p:txBody>
      </p:sp>
      <p:sp>
        <p:nvSpPr>
          <p:cNvPr id="2" name="Content Placeholder 1"/>
          <p:cNvSpPr>
            <a:spLocks noGrp="1"/>
          </p:cNvSpPr>
          <p:nvPr>
            <p:ph idx="1"/>
          </p:nvPr>
        </p:nvSpPr>
        <p:spPr/>
        <p:txBody>
          <a:bodyPr/>
          <a:lstStyle/>
          <a:p>
            <a:r>
              <a:rPr lang="en-US" sz="2000" dirty="0"/>
              <a:t>In this project, the Raspberry PI will be used as a device simulator that is only compatible with a restricted number of sensors, such as a speed &amp; Collison sensor. This may be practical; however, it is only considered in situations such as fatal speed accidents</a:t>
            </a:r>
            <a:r>
              <a:rPr lang="en-US" sz="2400" dirty="0"/>
              <a:t>.</a:t>
            </a:r>
          </a:p>
          <a:p>
            <a:endParaRPr lang="en-SG" dirty="0"/>
          </a:p>
          <a:p>
            <a:r>
              <a:rPr lang="en-US" sz="2000" dirty="0"/>
              <a:t>Since the MEMS &amp; Accelerator sensor could only be used to detect crash impact &amp; speed due to the solution's nature, only two IoT rules could be suggested and obeyed.</a:t>
            </a:r>
          </a:p>
          <a:p>
            <a:endParaRPr lang="en-SG" dirty="0"/>
          </a:p>
        </p:txBody>
      </p:sp>
    </p:spTree>
    <p:extLst>
      <p:ext uri="{BB962C8B-B14F-4D97-AF65-F5344CB8AC3E}">
        <p14:creationId xmlns:p14="http://schemas.microsoft.com/office/powerpoint/2010/main" val="569908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02064" y="65085"/>
            <a:ext cx="7903431" cy="1338021"/>
          </a:xfrm>
        </p:spPr>
        <p:txBody>
          <a:bodyPr/>
          <a:lstStyle/>
          <a:p>
            <a:r>
              <a:rPr lang="en-US" dirty="0"/>
              <a:t>Future Enhancement</a:t>
            </a:r>
          </a:p>
        </p:txBody>
      </p:sp>
      <p:sp>
        <p:nvSpPr>
          <p:cNvPr id="2" name="Content Placeholder 1"/>
          <p:cNvSpPr>
            <a:spLocks noGrp="1"/>
          </p:cNvSpPr>
          <p:nvPr>
            <p:ph idx="1"/>
          </p:nvPr>
        </p:nvSpPr>
        <p:spPr/>
        <p:txBody>
          <a:bodyPr/>
          <a:lstStyle/>
          <a:p>
            <a:r>
              <a:rPr lang="en-US" dirty="0"/>
              <a:t>Instead of utilizing a device with a limited number of sensors, adding a few parameters such as vehicle acceleration, collision impact, and the value of a heart rate sensor (integrated into the belt), alcohol detection would significantly boost the possibility of detecting various types of accidents.</a:t>
            </a:r>
          </a:p>
          <a:p>
            <a:endParaRPr lang="en-US" dirty="0"/>
          </a:p>
          <a:p>
            <a:r>
              <a:rPr lang="en-US" dirty="0"/>
              <a:t>Building a notification algorithm and system that provides alerts based on vehicle behavior such as safety measures can also greatly help in accident prevention.</a:t>
            </a:r>
            <a:endParaRPr lang="en-SG" dirty="0"/>
          </a:p>
        </p:txBody>
      </p:sp>
    </p:spTree>
    <p:extLst>
      <p:ext uri="{BB962C8B-B14F-4D97-AF65-F5344CB8AC3E}">
        <p14:creationId xmlns:p14="http://schemas.microsoft.com/office/powerpoint/2010/main" val="298122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nchor="ctr">
            <a:normAutofit/>
          </a:bodyPr>
          <a:lstStyle/>
          <a:p>
            <a:r>
              <a:rPr lang="en-US" dirty="0"/>
              <a:t>Background</a:t>
            </a:r>
          </a:p>
        </p:txBody>
      </p:sp>
      <p:sp>
        <p:nvSpPr>
          <p:cNvPr id="3" name="Content Placeholder 2"/>
          <p:cNvSpPr>
            <a:spLocks noGrp="1"/>
          </p:cNvSpPr>
          <p:nvPr>
            <p:ph sz="half" idx="1"/>
          </p:nvPr>
        </p:nvSpPr>
        <p:spPr>
          <a:xfrm>
            <a:off x="-147485" y="1429830"/>
            <a:ext cx="7865807" cy="4590288"/>
          </a:xfrm>
        </p:spPr>
        <p:txBody>
          <a:bodyPr>
            <a:normAutofit/>
          </a:bodyPr>
          <a:lstStyle/>
          <a:p>
            <a:pPr marL="411480" lvl="1" indent="0">
              <a:lnSpc>
                <a:spcPct val="90000"/>
              </a:lnSpc>
              <a:buNone/>
            </a:pPr>
            <a:br>
              <a:rPr lang="en-US" sz="1500" b="1" dirty="0"/>
            </a:br>
            <a:r>
              <a:rPr lang="en-SG" sz="1800" dirty="0">
                <a:effectLst/>
              </a:rPr>
              <a:t>Vehicle Accident Alert is a solution that sends an alerting message with the time and location of an accident transmitted automatically to emergency and relief organizations by a </a:t>
            </a:r>
            <a:r>
              <a:rPr lang="en-SG" sz="1800" dirty="0"/>
              <a:t>sensor</a:t>
            </a:r>
            <a:r>
              <a:rPr lang="en-SG" sz="1800" dirty="0">
                <a:effectLst/>
              </a:rPr>
              <a:t> placed in a vehicle. As a result, they will be able to respond quickly to the accident and assist the sufferer. </a:t>
            </a:r>
          </a:p>
          <a:p>
            <a:pPr marL="411480" lvl="1" indent="0">
              <a:lnSpc>
                <a:spcPct val="90000"/>
              </a:lnSpc>
              <a:buNone/>
            </a:pPr>
            <a:endParaRPr lang="en-SG" sz="1800" dirty="0"/>
          </a:p>
          <a:p>
            <a:pPr marL="411480" lvl="1" indent="0">
              <a:lnSpc>
                <a:spcPct val="90000"/>
              </a:lnSpc>
              <a:buNone/>
            </a:pPr>
            <a:r>
              <a:rPr lang="en-US" sz="1800" dirty="0">
                <a:effectLst/>
              </a:rPr>
              <a:t> The main purpose of this project is to provide prompt aid and save lives by sending a location and alert message to the registered email address, phone number, and emergency numbers </a:t>
            </a:r>
            <a:r>
              <a:rPr lang="en-US" sz="1800" dirty="0"/>
              <a:t>of</a:t>
            </a:r>
            <a:r>
              <a:rPr lang="en-US" sz="1800" dirty="0">
                <a:effectLst/>
              </a:rPr>
              <a:t> the accident.</a:t>
            </a:r>
            <a:endParaRPr lang="en-SG" sz="1800" dirty="0">
              <a:effectLst/>
            </a:endParaRPr>
          </a:p>
          <a:p>
            <a:pPr marL="411480" lvl="1" indent="0">
              <a:lnSpc>
                <a:spcPct val="90000"/>
              </a:lnSpc>
              <a:buNone/>
            </a:pPr>
            <a:r>
              <a:rPr lang="en-US" sz="1800" b="1" dirty="0"/>
              <a:t> </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p>
            <a:pPr marL="411480" lvl="1" indent="0">
              <a:lnSpc>
                <a:spcPct val="90000"/>
              </a:lnSpc>
              <a:buNone/>
            </a:pPr>
            <a:endParaRPr lang="en-US" sz="1800" b="1" dirty="0"/>
          </a:p>
        </p:txBody>
      </p:sp>
      <p:pic>
        <p:nvPicPr>
          <p:cNvPr id="4" name="Picture 3" descr="Chart, bar chart&#10;&#10;Description automatically generated">
            <a:extLst>
              <a:ext uri="{FF2B5EF4-FFF2-40B4-BE49-F238E27FC236}">
                <a16:creationId xmlns:a16="http://schemas.microsoft.com/office/drawing/2014/main" id="{429FC0C6-D2CA-7CAE-009D-B3F71356BE1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04103" y="4347972"/>
            <a:ext cx="4532671" cy="2121654"/>
          </a:xfrm>
          <a:prstGeom prst="rect">
            <a:avLst/>
          </a:prstGeom>
          <a:noFill/>
        </p:spPr>
      </p:pic>
      <p:sp>
        <p:nvSpPr>
          <p:cNvPr id="8" name="TextBox 7">
            <a:extLst>
              <a:ext uri="{FF2B5EF4-FFF2-40B4-BE49-F238E27FC236}">
                <a16:creationId xmlns:a16="http://schemas.microsoft.com/office/drawing/2014/main" id="{6AFA33D4-864E-F13A-5338-EFE9CE4256E7}"/>
              </a:ext>
            </a:extLst>
          </p:cNvPr>
          <p:cNvSpPr txBox="1"/>
          <p:nvPr/>
        </p:nvSpPr>
        <p:spPr>
          <a:xfrm>
            <a:off x="2104103" y="6453707"/>
            <a:ext cx="4645742" cy="341632"/>
          </a:xfrm>
          <a:prstGeom prst="rect">
            <a:avLst/>
          </a:prstGeom>
          <a:noFill/>
        </p:spPr>
        <p:txBody>
          <a:bodyPr wrap="square">
            <a:spAutoFit/>
          </a:bodyPr>
          <a:lstStyle/>
          <a:p>
            <a:pPr marL="411480" lvl="1" indent="0">
              <a:lnSpc>
                <a:spcPct val="90000"/>
              </a:lnSpc>
              <a:buNone/>
            </a:pPr>
            <a:r>
              <a:rPr lang="en-US" sz="1800" b="1" dirty="0"/>
              <a:t> </a:t>
            </a:r>
            <a:r>
              <a:rPr lang="en-SG" sz="1800" b="1" u="sng" dirty="0">
                <a:effectLst/>
                <a:latin typeface="Calibri" panose="020F0502020204030204" pitchFamily="34" charset="0"/>
                <a:ea typeface="SimSun" panose="02010600030101010101" pitchFamily="2" charset="-122"/>
                <a:cs typeface="Calibri" panose="020F0502020204030204" pitchFamily="34" charset="0"/>
              </a:rPr>
              <a:t>Chart of Singapore </a:t>
            </a:r>
            <a:r>
              <a:rPr lang="en-SG" b="1" u="sng" dirty="0">
                <a:latin typeface="Calibri" panose="020F0502020204030204" pitchFamily="34" charset="0"/>
                <a:ea typeface="SimSun" panose="02010600030101010101" pitchFamily="2" charset="-122"/>
                <a:cs typeface="Calibri" panose="020F0502020204030204" pitchFamily="34" charset="0"/>
              </a:rPr>
              <a:t>Fatal Accidents</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5374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Targeted Users</a:t>
            </a:r>
          </a:p>
        </p:txBody>
      </p:sp>
      <p:sp>
        <p:nvSpPr>
          <p:cNvPr id="3" name="Content Placeholder 2"/>
          <p:cNvSpPr>
            <a:spLocks noGrp="1"/>
          </p:cNvSpPr>
          <p:nvPr>
            <p:ph idx="1"/>
          </p:nvPr>
        </p:nvSpPr>
        <p:spPr/>
        <p:txBody>
          <a:bodyPr>
            <a:normAutofit/>
          </a:bodyPr>
          <a:lstStyle/>
          <a:p>
            <a:r>
              <a:rPr lang="en-US" b="1" dirty="0"/>
              <a:t>Emergency Providers</a:t>
            </a:r>
          </a:p>
          <a:p>
            <a:pPr marL="114300" indent="0">
              <a:buNone/>
            </a:pPr>
            <a:r>
              <a:rPr lang="en-US" sz="1800" dirty="0"/>
              <a:t>For this approach, the importance of an accident detection and reporting system is highly important. An accident is promptly notified to the emergency services in such a case. As a result, the accident victims who are injured will be immediately rescued.</a:t>
            </a:r>
          </a:p>
          <a:p>
            <a:endParaRPr lang="en-US" b="1" dirty="0"/>
          </a:p>
          <a:p>
            <a:r>
              <a:rPr lang="en-US" b="1" dirty="0"/>
              <a:t>Automakers</a:t>
            </a:r>
          </a:p>
          <a:p>
            <a:pPr marL="114300" indent="0">
              <a:buNone/>
            </a:pPr>
            <a:r>
              <a:rPr lang="en-US" sz="1800" dirty="0"/>
              <a:t>Although many individuals are working on this technology, it may have drawbacks due to poor results &amp; a lack of funding. The automakers, who construct the automobiles, are ultimately responsible for improving their functional components and may incorporate a sensor that would produce better results.</a:t>
            </a:r>
          </a:p>
          <a:p>
            <a:pPr marL="114300" indent="0">
              <a:buNone/>
            </a:pPr>
            <a:endParaRPr lang="en-US" dirty="0"/>
          </a:p>
        </p:txBody>
      </p:sp>
    </p:spTree>
    <p:extLst>
      <p:ext uri="{BB962C8B-B14F-4D97-AF65-F5344CB8AC3E}">
        <p14:creationId xmlns:p14="http://schemas.microsoft.com/office/powerpoint/2010/main" val="193507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Cloud9 programming features include the random generation of automobile numbers, latitude and longitude to imitate real-time data transfer of an accident.</a:t>
            </a:r>
          </a:p>
          <a:p>
            <a:endParaRPr lang="en-US" dirty="0"/>
          </a:p>
          <a:p>
            <a:r>
              <a:rPr lang="en-US" dirty="0"/>
              <a:t>The email body of the SNS Topic Notification will include the location of the accident on Google Maps as well as the phone numbers of emergency providers such as the police and ambulance.</a:t>
            </a:r>
            <a:br>
              <a:rPr lang="en-US" dirty="0"/>
            </a:br>
            <a:endParaRPr lang="en-US" dirty="0"/>
          </a:p>
          <a:p>
            <a:r>
              <a:rPr lang="en-US" dirty="0"/>
              <a:t>The S3 Bucket will be used as a storage location for written data in CSV format comprising accident details such as Car Number, Date, Latitude &amp; Longitude.</a:t>
            </a:r>
          </a:p>
        </p:txBody>
      </p:sp>
      <p:sp>
        <p:nvSpPr>
          <p:cNvPr id="4" name="Title 1"/>
          <p:cNvSpPr txBox="1">
            <a:spLocks noGrp="1"/>
          </p:cNvSpPr>
          <p:nvPr>
            <p:ph type="title"/>
          </p:nvPr>
        </p:nvSpPr>
        <p:spPr>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a:t>Features</a:t>
            </a:r>
          </a:p>
        </p:txBody>
      </p:sp>
    </p:spTree>
    <p:extLst>
      <p:ext uri="{BB962C8B-B14F-4D97-AF65-F5344CB8AC3E}">
        <p14:creationId xmlns:p14="http://schemas.microsoft.com/office/powerpoint/2010/main" val="355677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Products	</a:t>
            </a:r>
          </a:p>
        </p:txBody>
      </p:sp>
      <p:sp>
        <p:nvSpPr>
          <p:cNvPr id="3" name="Content Placeholder 2"/>
          <p:cNvSpPr>
            <a:spLocks noGrp="1"/>
          </p:cNvSpPr>
          <p:nvPr>
            <p:ph idx="1"/>
          </p:nvPr>
        </p:nvSpPr>
        <p:spPr/>
        <p:txBody>
          <a:bodyPr>
            <a:normAutofit lnSpcReduction="10000"/>
          </a:bodyPr>
          <a:lstStyle/>
          <a:p>
            <a:r>
              <a:rPr lang="en-US" b="1" dirty="0"/>
              <a:t>Smartphone applications</a:t>
            </a:r>
          </a:p>
          <a:p>
            <a:pPr marL="114300" indent="0">
              <a:buNone/>
            </a:pPr>
            <a:r>
              <a:rPr lang="en-US" sz="1800" dirty="0"/>
              <a:t>Uses 4G to detect acceleration may cause false alarms since the object is a mobile device.</a:t>
            </a:r>
            <a:br>
              <a:rPr lang="en-US" dirty="0"/>
            </a:br>
            <a:endParaRPr lang="en-US" dirty="0"/>
          </a:p>
          <a:p>
            <a:r>
              <a:rPr lang="en-US" b="1" dirty="0"/>
              <a:t>Smoke Detection System</a:t>
            </a:r>
          </a:p>
          <a:p>
            <a:pPr marL="114300" indent="0">
              <a:buNone/>
            </a:pPr>
            <a:r>
              <a:rPr lang="en-US" sz="1900" dirty="0"/>
              <a:t>A system that recognizes accidents also recognizes the state of the vehicle's engine and alerts the user if it detects flames or smoke. The system successfully keeps track of all anomalies, but it doesn't place a high focus on accident detection.</a:t>
            </a:r>
          </a:p>
          <a:p>
            <a:endParaRPr lang="en-US" dirty="0"/>
          </a:p>
          <a:p>
            <a:r>
              <a:rPr lang="en-US" b="1" dirty="0"/>
              <a:t>Internet of Things (IoT) Sensor</a:t>
            </a:r>
          </a:p>
          <a:p>
            <a:pPr marL="114300" indent="0">
              <a:buNone/>
            </a:pPr>
            <a:r>
              <a:rPr lang="en-US" dirty="0"/>
              <a:t>Using a IoT based automobile sensor will make use of a few parameters such as heart rate, speed &amp; crash impact that are useful for accident detection and notification, sending the accident location to emergency services and families.</a:t>
            </a:r>
          </a:p>
        </p:txBody>
      </p:sp>
    </p:spTree>
    <p:extLst>
      <p:ext uri="{BB962C8B-B14F-4D97-AF65-F5344CB8AC3E}">
        <p14:creationId xmlns:p14="http://schemas.microsoft.com/office/powerpoint/2010/main" val="326707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457200" y="274638"/>
            <a:ext cx="7620000" cy="1143000"/>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defTabSz="914400">
              <a:spcAft>
                <a:spcPts val="600"/>
              </a:spcAft>
            </a:pPr>
            <a:r>
              <a:rPr lang="en-US" sz="4600" kern="1200" cap="none" spc="-100" baseline="0">
                <a:ln>
                  <a:noFill/>
                </a:ln>
                <a:solidFill>
                  <a:schemeClr val="tx2"/>
                </a:solidFill>
                <a:effectLst/>
                <a:latin typeface="+mj-lt"/>
                <a:ea typeface="+mj-ea"/>
                <a:cs typeface="+mj-cs"/>
              </a:rPr>
              <a:t>System Architecture</a:t>
            </a:r>
          </a:p>
        </p:txBody>
      </p:sp>
      <p:pic>
        <p:nvPicPr>
          <p:cNvPr id="6" name="Picture 5" descr="Diagram&#10;&#10;Description automatically generated">
            <a:extLst>
              <a:ext uri="{FF2B5EF4-FFF2-40B4-BE49-F238E27FC236}">
                <a16:creationId xmlns:a16="http://schemas.microsoft.com/office/drawing/2014/main" id="{F699DF7F-66BC-4EFC-8C24-089871F4D3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909" y="1582993"/>
            <a:ext cx="8273845" cy="4798141"/>
          </a:xfrm>
          <a:prstGeom prst="rect">
            <a:avLst/>
          </a:prstGeom>
          <a:noFill/>
        </p:spPr>
      </p:pic>
      <p:pic>
        <p:nvPicPr>
          <p:cNvPr id="3" name="Picture 2" descr="Background pattern&#10;&#10;Description automatically generated">
            <a:extLst>
              <a:ext uri="{FF2B5EF4-FFF2-40B4-BE49-F238E27FC236}">
                <a16:creationId xmlns:a16="http://schemas.microsoft.com/office/drawing/2014/main" id="{4165EB16-E8B5-A07F-5B3D-DC869CD4AE56}"/>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825153" y="1715650"/>
            <a:ext cx="573918" cy="615784"/>
          </a:xfrm>
          <a:prstGeom prst="rect">
            <a:avLst/>
          </a:prstGeom>
        </p:spPr>
      </p:pic>
    </p:spTree>
    <p:extLst>
      <p:ext uri="{BB962C8B-B14F-4D97-AF65-F5344CB8AC3E}">
        <p14:creationId xmlns:p14="http://schemas.microsoft.com/office/powerpoint/2010/main" val="239623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280348" y="45159"/>
            <a:ext cx="7260952" cy="912102"/>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AWS service (IAM)</a:t>
            </a:r>
          </a:p>
        </p:txBody>
      </p:sp>
      <p:sp>
        <p:nvSpPr>
          <p:cNvPr id="2" name="Rectangle 1"/>
          <p:cNvSpPr/>
          <p:nvPr/>
        </p:nvSpPr>
        <p:spPr>
          <a:xfrm>
            <a:off x="829791" y="1177523"/>
            <a:ext cx="6352674" cy="1477328"/>
          </a:xfrm>
          <a:prstGeom prst="rect">
            <a:avLst/>
          </a:prstGeom>
        </p:spPr>
        <p:txBody>
          <a:bodyPr wrap="square">
            <a:spAutoFit/>
          </a:bodyPr>
          <a:lstStyle/>
          <a:p>
            <a:endParaRPr lang="en-SG" dirty="0"/>
          </a:p>
          <a:p>
            <a:r>
              <a:rPr lang="en-SG" sz="1800" dirty="0">
                <a:effectLst/>
                <a:latin typeface="Calibri" panose="020F0502020204030204" pitchFamily="34" charset="0"/>
                <a:ea typeface="SimSun" panose="02010600030101010101" pitchFamily="2" charset="-122"/>
                <a:cs typeface="Calibri" panose="020F0502020204030204" pitchFamily="34" charset="0"/>
              </a:rPr>
              <a:t>A new IAM user (carCrashUser) was created for this project. The user would be assigned the appropriate permissions and policies.</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SG" dirty="0"/>
          </a:p>
          <a:p>
            <a:endParaRPr lang="en-SG" dirty="0"/>
          </a:p>
        </p:txBody>
      </p:sp>
      <p:pic>
        <p:nvPicPr>
          <p:cNvPr id="4" name="Picture 3">
            <a:extLst>
              <a:ext uri="{FF2B5EF4-FFF2-40B4-BE49-F238E27FC236}">
                <a16:creationId xmlns:a16="http://schemas.microsoft.com/office/drawing/2014/main" id="{C11A9E9C-2D1A-13EE-4C9D-03D92587E97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4693" y="2334913"/>
            <a:ext cx="3932261" cy="434378"/>
          </a:xfrm>
          <a:prstGeom prst="rect">
            <a:avLst/>
          </a:prstGeom>
        </p:spPr>
      </p:pic>
      <p:pic>
        <p:nvPicPr>
          <p:cNvPr id="6" name="Picture 5" descr="Chart&#10;&#10;Description automatically generated with medium confidence">
            <a:extLst>
              <a:ext uri="{FF2B5EF4-FFF2-40B4-BE49-F238E27FC236}">
                <a16:creationId xmlns:a16="http://schemas.microsoft.com/office/drawing/2014/main" id="{3FCA7BDF-54B5-92C2-B902-132D22D6357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36749" y="3067614"/>
            <a:ext cx="5138758" cy="3038218"/>
          </a:xfrm>
          <a:prstGeom prst="rect">
            <a:avLst/>
          </a:prstGeom>
        </p:spPr>
      </p:pic>
    </p:spTree>
    <p:extLst>
      <p:ext uri="{BB962C8B-B14F-4D97-AF65-F5344CB8AC3E}">
        <p14:creationId xmlns:p14="http://schemas.microsoft.com/office/powerpoint/2010/main" val="30135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621458" y="143481"/>
            <a:ext cx="7260952" cy="912102"/>
          </a:xfrm>
          <a:prstGeom prst="rect">
            <a:avLst/>
          </a:prstGeom>
        </p:spPr>
        <p:txBody>
          <a:bodyPr vert="horz" lIns="91440" tIns="45720" rIns="91440" bIns="45720" rtlCol="0" anchor="b">
            <a:normAutofit fontScale="85000"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AWS service (Cloud9 &amp; IoT Core)</a:t>
            </a:r>
          </a:p>
        </p:txBody>
      </p:sp>
      <p:sp>
        <p:nvSpPr>
          <p:cNvPr id="2" name="Rectangle 1"/>
          <p:cNvSpPr/>
          <p:nvPr/>
        </p:nvSpPr>
        <p:spPr>
          <a:xfrm>
            <a:off x="1075597" y="1315175"/>
            <a:ext cx="6352674" cy="3139321"/>
          </a:xfrm>
          <a:prstGeom prst="rect">
            <a:avLst/>
          </a:prstGeom>
        </p:spPr>
        <p:txBody>
          <a:bodyPr wrap="square">
            <a:spAutoFit/>
          </a:bodyPr>
          <a:lstStyle/>
          <a:p>
            <a:r>
              <a:rPr lang="en-US" dirty="0"/>
              <a:t>For this project, AWS Cloud9 will use a cloud-based integrated development environment (IDE) to simulate the Raspberry Pi hardware. It will be utilized to launch and publish Real-Time Data Transfer to IOT Core through the topic “alert” &amp; “speed” via MQTT Test Client Protocol. </a:t>
            </a:r>
          </a:p>
          <a:p>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effectLst/>
                <a:latin typeface="Calibri" panose="020F0502020204030204" pitchFamily="34" charset="0"/>
                <a:ea typeface="SimSun" panose="02010600030101010101" pitchFamily="2" charset="-122"/>
                <a:cs typeface="Times New Roman" panose="02020603050405020304" pitchFamily="18" charset="0"/>
              </a:rPr>
              <a:t>AWS IoT Core will be used to connect to the Cloud9 service using the MQTT protocol, as authenticated by the IoT Things certificates and endpoints.</a:t>
            </a:r>
            <a:endParaRPr lang="en-SG"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SG" dirty="0"/>
          </a:p>
          <a:p>
            <a:endParaRPr lang="en-SG" dirty="0"/>
          </a:p>
        </p:txBody>
      </p:sp>
      <p:pic>
        <p:nvPicPr>
          <p:cNvPr id="5" name="Picture 4" descr="Graphical user interface, text&#10;&#10;Description automatically generated">
            <a:extLst>
              <a:ext uri="{FF2B5EF4-FFF2-40B4-BE49-F238E27FC236}">
                <a16:creationId xmlns:a16="http://schemas.microsoft.com/office/drawing/2014/main" id="{96F60CA0-D655-A653-51CD-68C1E3431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50" y="5247711"/>
            <a:ext cx="3048264" cy="1024761"/>
          </a:xfrm>
          <a:prstGeom prst="rect">
            <a:avLst/>
          </a:prstGeom>
        </p:spPr>
      </p:pic>
      <p:pic>
        <p:nvPicPr>
          <p:cNvPr id="8" name="Picture 7">
            <a:extLst>
              <a:ext uri="{FF2B5EF4-FFF2-40B4-BE49-F238E27FC236}">
                <a16:creationId xmlns:a16="http://schemas.microsoft.com/office/drawing/2014/main" id="{16B50595-DB90-7064-EBBB-10F4B5D9C34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7668" y="4112300"/>
            <a:ext cx="7247248" cy="784928"/>
          </a:xfrm>
          <a:prstGeom prst="rect">
            <a:avLst/>
          </a:prstGeom>
        </p:spPr>
      </p:pic>
      <p:pic>
        <p:nvPicPr>
          <p:cNvPr id="10" name="Picture 9" descr="Text&#10;&#10;Description automatically generated">
            <a:extLst>
              <a:ext uri="{FF2B5EF4-FFF2-40B4-BE49-F238E27FC236}">
                <a16:creationId xmlns:a16="http://schemas.microsoft.com/office/drawing/2014/main" id="{3F638D67-53A7-E28E-05E0-2D6BBAD283C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720898" y="5339961"/>
            <a:ext cx="1836579" cy="1051651"/>
          </a:xfrm>
          <a:prstGeom prst="rect">
            <a:avLst/>
          </a:prstGeom>
        </p:spPr>
      </p:pic>
    </p:spTree>
    <p:extLst>
      <p:ext uri="{BB962C8B-B14F-4D97-AF65-F5344CB8AC3E}">
        <p14:creationId xmlns:p14="http://schemas.microsoft.com/office/powerpoint/2010/main" val="125294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621458" y="143481"/>
            <a:ext cx="7260952" cy="912102"/>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AWS service (Lambda)</a:t>
            </a:r>
          </a:p>
        </p:txBody>
      </p:sp>
      <p:sp>
        <p:nvSpPr>
          <p:cNvPr id="2" name="Rectangle 1"/>
          <p:cNvSpPr/>
          <p:nvPr/>
        </p:nvSpPr>
        <p:spPr>
          <a:xfrm>
            <a:off x="1075597" y="1315175"/>
            <a:ext cx="6352674" cy="1754326"/>
          </a:xfrm>
          <a:prstGeom prst="rect">
            <a:avLst/>
          </a:prstGeom>
        </p:spPr>
        <p:txBody>
          <a:bodyPr wrap="square">
            <a:spAutoFit/>
          </a:bodyPr>
          <a:lstStyle/>
          <a:p>
            <a:r>
              <a:rPr lang="en-US" dirty="0"/>
              <a:t>The lambda function will be called in response to the IoT Core trigger by passing the accident information, such as the car number. Along from that, it will activate the function by sending an email notification to the required SNS topic and entering the data into the DynamoDB and S3 bucket.</a:t>
            </a:r>
            <a:endParaRPr lang="en-SG" dirty="0"/>
          </a:p>
          <a:p>
            <a:endParaRPr lang="en-SG" dirty="0"/>
          </a:p>
        </p:txBody>
      </p:sp>
      <p:pic>
        <p:nvPicPr>
          <p:cNvPr id="4" name="Picture 3" descr="Text&#10;&#10;Description automatically generated">
            <a:extLst>
              <a:ext uri="{FF2B5EF4-FFF2-40B4-BE49-F238E27FC236}">
                <a16:creationId xmlns:a16="http://schemas.microsoft.com/office/drawing/2014/main" id="{EAA1E135-FDEF-D38E-EF1F-7C1F52CD443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81987" y="4085391"/>
            <a:ext cx="2217612" cy="2629128"/>
          </a:xfrm>
          <a:prstGeom prst="rect">
            <a:avLst/>
          </a:prstGeom>
        </p:spPr>
      </p:pic>
      <p:pic>
        <p:nvPicPr>
          <p:cNvPr id="7" name="Picture 6" descr="Text&#10;&#10;Description automatically generated">
            <a:extLst>
              <a:ext uri="{FF2B5EF4-FFF2-40B4-BE49-F238E27FC236}">
                <a16:creationId xmlns:a16="http://schemas.microsoft.com/office/drawing/2014/main" id="{1FB98DC3-CC08-97B3-762E-FEF0D50FE5F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152662" y="4047448"/>
            <a:ext cx="2783481" cy="2479350"/>
          </a:xfrm>
          <a:prstGeom prst="rect">
            <a:avLst/>
          </a:prstGeom>
        </p:spPr>
      </p:pic>
      <p:pic>
        <p:nvPicPr>
          <p:cNvPr id="11" name="Picture 10" descr="Text&#10;&#10;Description automatically generated">
            <a:extLst>
              <a:ext uri="{FF2B5EF4-FFF2-40B4-BE49-F238E27FC236}">
                <a16:creationId xmlns:a16="http://schemas.microsoft.com/office/drawing/2014/main" id="{AFF67756-BD2A-1A2F-C11F-A885FA391B9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45498" y="2960329"/>
            <a:ext cx="2270957" cy="937341"/>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811B6057-1EC7-512A-8951-C35280EF233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599599" y="2906984"/>
            <a:ext cx="4282811" cy="1044030"/>
          </a:xfrm>
          <a:prstGeom prst="rect">
            <a:avLst/>
          </a:prstGeom>
        </p:spPr>
      </p:pic>
    </p:spTree>
    <p:extLst>
      <p:ext uri="{BB962C8B-B14F-4D97-AF65-F5344CB8AC3E}">
        <p14:creationId xmlns:p14="http://schemas.microsoft.com/office/powerpoint/2010/main" val="3144944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9C1E9A1B9A6746A5752E323D20C434" ma:contentTypeVersion="13" ma:contentTypeDescription="Create a new document." ma:contentTypeScope="" ma:versionID="b44b68b5972bb7cb07de8683ebd9a3ff">
  <xsd:schema xmlns:xsd="http://www.w3.org/2001/XMLSchema" xmlns:xs="http://www.w3.org/2001/XMLSchema" xmlns:p="http://schemas.microsoft.com/office/2006/metadata/properties" xmlns:ns2="ccdaaa24-026f-4077-a552-a0220e3c0ed7" xmlns:ns3="c58d65fd-67e7-4008-8256-db5c8d0e1048" targetNamespace="http://schemas.microsoft.com/office/2006/metadata/properties" ma:root="true" ma:fieldsID="3370f7f6b0316e1ab4337b7f2d5a8e67" ns2:_="" ns3:_="">
    <xsd:import namespace="ccdaaa24-026f-4077-a552-a0220e3c0ed7"/>
    <xsd:import namespace="c58d65fd-67e7-4008-8256-db5c8d0e104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aaa24-026f-4077-a552-a0220e3c0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58d65fd-67e7-4008-8256-db5c8d0e104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DDCB2B-6758-4553-8BC9-074033D6C629}">
  <ds:schemaRefs>
    <ds:schemaRef ds:uri="http://schemas.microsoft.com/sharepoint/v3/contenttype/forms"/>
  </ds:schemaRefs>
</ds:datastoreItem>
</file>

<file path=customXml/itemProps2.xml><?xml version="1.0" encoding="utf-8"?>
<ds:datastoreItem xmlns:ds="http://schemas.openxmlformats.org/officeDocument/2006/customXml" ds:itemID="{BC9845B4-9D4D-430F-8B9E-6001E959F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daaa24-026f-4077-a552-a0220e3c0ed7"/>
    <ds:schemaRef ds:uri="c58d65fd-67e7-4008-8256-db5c8d0e10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99D9D-FF29-462E-86F8-1B6196CAB1A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Adjacency.thmx</Template>
  <TotalTime>5569</TotalTime>
  <Words>1017</Words>
  <Application>Microsoft Office PowerPoint</Application>
  <PresentationFormat>On-screen Show (4:3)</PresentationFormat>
  <Paragraphs>65</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vt:lpstr>
      <vt:lpstr>Adjacency</vt:lpstr>
      <vt:lpstr>Vehicle Accident Alert Solution</vt:lpstr>
      <vt:lpstr>Background</vt:lpstr>
      <vt:lpstr>Targeted Users</vt:lpstr>
      <vt:lpstr>Features</vt:lpstr>
      <vt:lpstr>Existing Products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Future Enhancement</vt:lpstr>
    </vt:vector>
  </TitlesOfParts>
  <Company>Neo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 Final Presentation</dc:title>
  <dc:creator>Glynn Neo</dc:creator>
  <cp:lastModifiedBy>juliuschanjq@outlook.com</cp:lastModifiedBy>
  <cp:revision>63</cp:revision>
  <dcterms:created xsi:type="dcterms:W3CDTF">2015-09-23T01:18:13Z</dcterms:created>
  <dcterms:modified xsi:type="dcterms:W3CDTF">2022-08-13T19:40:48Z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cb20ed-001a-45f4-b2e7-234c5fc91178_Enabled">
    <vt:lpwstr>True</vt:lpwstr>
  </property>
  <property fmtid="{D5CDD505-2E9C-101B-9397-08002B2CF9AE}" pid="3" name="MSIP_Label_4bcb20ed-001a-45f4-b2e7-234c5fc91178_SiteId">
    <vt:lpwstr>25a99bf0-8e72-472a-ae50-adfbdf0df6f1</vt:lpwstr>
  </property>
  <property fmtid="{D5CDD505-2E9C-101B-9397-08002B2CF9AE}" pid="4" name="MSIP_Label_4bcb20ed-001a-45f4-b2e7-234c5fc91178_Owner">
    <vt:lpwstr>2081299F@student.tp.edu.sg</vt:lpwstr>
  </property>
  <property fmtid="{D5CDD505-2E9C-101B-9397-08002B2CF9AE}" pid="5" name="MSIP_Label_4bcb20ed-001a-45f4-b2e7-234c5fc91178_SetDate">
    <vt:lpwstr>2021-10-18T08:57:04.9269575Z</vt:lpwstr>
  </property>
  <property fmtid="{D5CDD505-2E9C-101B-9397-08002B2CF9AE}" pid="6" name="MSIP_Label_4bcb20ed-001a-45f4-b2e7-234c5fc91178_Name">
    <vt:lpwstr>OFFICIAL (CLOSED)</vt:lpwstr>
  </property>
  <property fmtid="{D5CDD505-2E9C-101B-9397-08002B2CF9AE}" pid="7" name="MSIP_Label_4bcb20ed-001a-45f4-b2e7-234c5fc91178_Application">
    <vt:lpwstr>Microsoft Azure Information Protection</vt:lpwstr>
  </property>
  <property fmtid="{D5CDD505-2E9C-101B-9397-08002B2CF9AE}" pid="8" name="MSIP_Label_4bcb20ed-001a-45f4-b2e7-234c5fc91178_ActionId">
    <vt:lpwstr>a7fbf2d8-78de-4bf6-bd64-57619b00c3f7</vt:lpwstr>
  </property>
  <property fmtid="{D5CDD505-2E9C-101B-9397-08002B2CF9AE}" pid="9" name="MSIP_Label_4bcb20ed-001a-45f4-b2e7-234c5fc91178_Extended_MSFT_Method">
    <vt:lpwstr>Automatic</vt:lpwstr>
  </property>
  <property fmtid="{D5CDD505-2E9C-101B-9397-08002B2CF9AE}" pid="10" name="MSIP_Label_f69d7fc4-da81-42e5-b309-526f71322d86_Enabled">
    <vt:lpwstr>True</vt:lpwstr>
  </property>
  <property fmtid="{D5CDD505-2E9C-101B-9397-08002B2CF9AE}" pid="11" name="MSIP_Label_f69d7fc4-da81-42e5-b309-526f71322d86_SiteId">
    <vt:lpwstr>25a99bf0-8e72-472a-ae50-adfbdf0df6f1</vt:lpwstr>
  </property>
  <property fmtid="{D5CDD505-2E9C-101B-9397-08002B2CF9AE}" pid="12" name="MSIP_Label_f69d7fc4-da81-42e5-b309-526f71322d86_Owner">
    <vt:lpwstr>2081299F@student.tp.edu.sg</vt:lpwstr>
  </property>
  <property fmtid="{D5CDD505-2E9C-101B-9397-08002B2CF9AE}" pid="13" name="MSIP_Label_f69d7fc4-da81-42e5-b309-526f71322d86_SetDate">
    <vt:lpwstr>2021-10-18T08:57:04.9269575Z</vt:lpwstr>
  </property>
  <property fmtid="{D5CDD505-2E9C-101B-9397-08002B2CF9AE}" pid="14" name="MSIP_Label_f69d7fc4-da81-42e5-b309-526f71322d86_Name">
    <vt:lpwstr>NON-SENSITIVE</vt:lpwstr>
  </property>
  <property fmtid="{D5CDD505-2E9C-101B-9397-08002B2CF9AE}" pid="15" name="MSIP_Label_f69d7fc4-da81-42e5-b309-526f71322d86_Application">
    <vt:lpwstr>Microsoft Azure Information Protection</vt:lpwstr>
  </property>
  <property fmtid="{D5CDD505-2E9C-101B-9397-08002B2CF9AE}" pid="16" name="MSIP_Label_f69d7fc4-da81-42e5-b309-526f71322d86_ActionId">
    <vt:lpwstr>a7fbf2d8-78de-4bf6-bd64-57619b00c3f7</vt:lpwstr>
  </property>
  <property fmtid="{D5CDD505-2E9C-101B-9397-08002B2CF9AE}" pid="17" name="MSIP_Label_f69d7fc4-da81-42e5-b309-526f71322d86_Parent">
    <vt:lpwstr>4bcb20ed-001a-45f4-b2e7-234c5fc91178</vt:lpwstr>
  </property>
  <property fmtid="{D5CDD505-2E9C-101B-9397-08002B2CF9AE}" pid="18" name="MSIP_Label_f69d7fc4-da81-42e5-b309-526f71322d86_Extended_MSFT_Method">
    <vt:lpwstr>Automatic</vt:lpwstr>
  </property>
  <property fmtid="{D5CDD505-2E9C-101B-9397-08002B2CF9AE}" pid="19" name="Sensitivity">
    <vt:lpwstr>OFFICIAL (CLOSED) NON-SENSITIVE</vt:lpwstr>
  </property>
  <property fmtid="{D5CDD505-2E9C-101B-9397-08002B2CF9AE}" pid="20" name="ContentTypeId">
    <vt:lpwstr>0x0101005A9C1E9A1B9A6746A5752E323D20C434</vt:lpwstr>
  </property>
</Properties>
</file>