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4" r:id="rId4"/>
    <p:sldId id="272" r:id="rId5"/>
    <p:sldId id="270" r:id="rId6"/>
    <p:sldId id="273" r:id="rId7"/>
    <p:sldId id="275" r:id="rId8"/>
    <p:sldId id="278" r:id="rId9"/>
    <p:sldId id="268" r:id="rId10"/>
    <p:sldId id="274"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6" d="100"/>
          <a:sy n="86"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80124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2C189-FA4B-4950-AC87-19103790C75C}" type="datetimeFigureOut">
              <a:rPr lang="en-SG" smtClean="0"/>
              <a:t>12/7/2022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169615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21389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5579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72844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235694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41045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64404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93460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278889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22416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2C189-FA4B-4950-AC87-19103790C75C}" type="datetimeFigureOut">
              <a:rPr lang="en-SG" smtClean="0"/>
              <a:t>12/7/2022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90721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2C189-FA4B-4950-AC87-19103790C75C}" type="datetimeFigureOut">
              <a:rPr lang="en-SG" smtClean="0"/>
              <a:t>12/7/2022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126702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218513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81123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682C189-FA4B-4950-AC87-19103790C75C}" type="datetimeFigureOut">
              <a:rPr lang="en-SG" smtClean="0"/>
              <a:t>12/7/2022</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415324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2C189-FA4B-4950-AC87-19103790C75C}" type="datetimeFigureOut">
              <a:rPr lang="en-SG" smtClean="0"/>
              <a:t>12/7/2022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189115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82C189-FA4B-4950-AC87-19103790C75C}" type="datetimeFigureOut">
              <a:rPr lang="en-SG" smtClean="0"/>
              <a:t>12/7/2022</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929D19-141E-407B-A533-7B608D07CFBC}" type="slidenum">
              <a:rPr lang="en-SG" smtClean="0"/>
              <a:t>‹#›</a:t>
            </a:fld>
            <a:endParaRPr lang="en-SG"/>
          </a:p>
        </p:txBody>
      </p:sp>
    </p:spTree>
    <p:extLst>
      <p:ext uri="{BB962C8B-B14F-4D97-AF65-F5344CB8AC3E}">
        <p14:creationId xmlns:p14="http://schemas.microsoft.com/office/powerpoint/2010/main" val="28506063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pankrzysiu/cifar10-python" TargetMode="External"/><Relationship Id="rId7" Type="http://schemas.openxmlformats.org/officeDocument/2006/relationships/hyperlink" Target="https://keras.io/api/preprocessing/imag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tensorflow.org/api_docs/python/tf/keras/preprocessing/image/ImageDataGenerator" TargetMode="External"/><Relationship Id="rId5" Type="http://schemas.openxmlformats.org/officeDocument/2006/relationships/hyperlink" Target="https://machinelearningmastery.com/how-to-develop-a-cnn-from-scratch-for-cifar-10-photo-classification/" TargetMode="External"/><Relationship Id="rId4" Type="http://schemas.openxmlformats.org/officeDocument/2006/relationships/hyperlink" Target="https://scikit-learn.org/stable/modules/neural_networks_supervised.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Vibrant multicolour checkered floor design">
            <a:extLst>
              <a:ext uri="{FF2B5EF4-FFF2-40B4-BE49-F238E27FC236}">
                <a16:creationId xmlns:a16="http://schemas.microsoft.com/office/drawing/2014/main" id="{5631575D-5956-44B4-B2D8-68FF78A579E4}"/>
              </a:ext>
            </a:extLst>
          </p:cNvPr>
          <p:cNvPicPr>
            <a:picLocks noChangeAspect="1"/>
          </p:cNvPicPr>
          <p:nvPr/>
        </p:nvPicPr>
        <p:blipFill rotWithShape="1">
          <a:blip r:embed="rId3">
            <a:duotone>
              <a:prstClr val="black"/>
              <a:schemeClr val="accent5">
                <a:tint val="45000"/>
                <a:satMod val="400000"/>
              </a:schemeClr>
            </a:duotone>
            <a:alphaModFix amt="25000"/>
          </a:blip>
          <a:srcRect t="16667"/>
          <a:stretch/>
        </p:blipFill>
        <p:spPr>
          <a:xfrm>
            <a:off x="0" y="27839"/>
            <a:ext cx="12191980" cy="6857990"/>
          </a:xfrm>
          <a:prstGeom prst="rect">
            <a:avLst/>
          </a:prstGeom>
        </p:spPr>
      </p:pic>
      <p:sp>
        <p:nvSpPr>
          <p:cNvPr id="2" name="Title 1">
            <a:extLst>
              <a:ext uri="{FF2B5EF4-FFF2-40B4-BE49-F238E27FC236}">
                <a16:creationId xmlns:a16="http://schemas.microsoft.com/office/drawing/2014/main" id="{02F98BB1-2BE0-47CD-956B-9DA3B486F92D}"/>
              </a:ext>
            </a:extLst>
          </p:cNvPr>
          <p:cNvSpPr>
            <a:spLocks noGrp="1"/>
          </p:cNvSpPr>
          <p:nvPr>
            <p:ph type="ctrTitle"/>
          </p:nvPr>
        </p:nvSpPr>
        <p:spPr>
          <a:xfrm>
            <a:off x="3233370" y="2414554"/>
            <a:ext cx="5725239" cy="1014445"/>
          </a:xfrm>
        </p:spPr>
        <p:txBody>
          <a:bodyPr>
            <a:normAutofit/>
          </a:bodyPr>
          <a:lstStyle/>
          <a:p>
            <a:pPr algn="ctr"/>
            <a:r>
              <a:rPr lang="en-SG" sz="4400" b="1" dirty="0"/>
              <a:t>DLOR Project Report</a:t>
            </a:r>
          </a:p>
        </p:txBody>
      </p:sp>
      <p:sp>
        <p:nvSpPr>
          <p:cNvPr id="3" name="Subtitle 2">
            <a:extLst>
              <a:ext uri="{FF2B5EF4-FFF2-40B4-BE49-F238E27FC236}">
                <a16:creationId xmlns:a16="http://schemas.microsoft.com/office/drawing/2014/main" id="{12508DC4-3D38-4219-B747-BEDCEEC12138}"/>
              </a:ext>
            </a:extLst>
          </p:cNvPr>
          <p:cNvSpPr>
            <a:spLocks noGrp="1"/>
          </p:cNvSpPr>
          <p:nvPr>
            <p:ph type="subTitle" idx="1"/>
          </p:nvPr>
        </p:nvSpPr>
        <p:spPr>
          <a:xfrm>
            <a:off x="1483428" y="3535537"/>
            <a:ext cx="8825658" cy="861420"/>
          </a:xfrm>
        </p:spPr>
        <p:txBody>
          <a:bodyPr>
            <a:normAutofit/>
          </a:bodyPr>
          <a:lstStyle/>
          <a:p>
            <a:pPr algn="ctr"/>
            <a:r>
              <a:rPr lang="en-SG" b="1" dirty="0"/>
              <a:t>Julius Chan</a:t>
            </a:r>
          </a:p>
          <a:p>
            <a:pPr algn="ctr"/>
            <a:endParaRPr lang="en-SG" b="1" dirty="0"/>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8589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Conclusion</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648930" y="1363825"/>
            <a:ext cx="8378040" cy="5223406"/>
          </a:xfrm>
        </p:spPr>
        <p:txBody>
          <a:bodyPr>
            <a:normAutofit lnSpcReduction="10000"/>
          </a:bodyPr>
          <a:lstStyle/>
          <a:p>
            <a:pPr marL="0" indent="0">
              <a:lnSpc>
                <a:spcPct val="90000"/>
              </a:lnSpc>
              <a:buNone/>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sz="1800" dirty="0">
                <a:solidFill>
                  <a:srgbClr val="FFFFFF"/>
                </a:solidFill>
                <a:latin typeface="Calibri" panose="020F0502020204030204" pitchFamily="34" charset="0"/>
                <a:cs typeface="Calibri" panose="020F0502020204030204" pitchFamily="34" charset="0"/>
              </a:rPr>
              <a:t>During Model Training, I would reduce the number of epochs as it helps to reduce the training time. The model accuracy didn’t increase after 60 epochs and does not overfit at that point which might help to lower the test loss as well.</a:t>
            </a:r>
          </a:p>
          <a:p>
            <a:pPr>
              <a:lnSpc>
                <a:spcPct val="90000"/>
              </a:lnSpc>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sz="1800" dirty="0">
                <a:solidFill>
                  <a:srgbClr val="FFFFFF"/>
                </a:solidFill>
                <a:latin typeface="Calibri" panose="020F0502020204030204" pitchFamily="34" charset="0"/>
                <a:cs typeface="Calibri" panose="020F0502020204030204" pitchFamily="34" charset="0"/>
              </a:rPr>
              <a:t>Certain classes are categorized incorrectly. Cats are mistakenly classified as dogs because they have similar body features, while birds are mistakenly classified as airplanes because they both have wings. </a:t>
            </a:r>
          </a:p>
          <a:p>
            <a:pPr>
              <a:lnSpc>
                <a:spcPct val="90000"/>
              </a:lnSpc>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sz="1800" dirty="0">
                <a:solidFill>
                  <a:srgbClr val="FFFFFF"/>
                </a:solidFill>
                <a:latin typeface="Calibri" panose="020F0502020204030204" pitchFamily="34" charset="0"/>
                <a:cs typeface="Calibri" panose="020F0502020204030204" pitchFamily="34" charset="0"/>
              </a:rPr>
              <a:t>Due to its similarities, the confusion matrix revealed that several of the incorrect Predicted &amp; True labels had a correlation. Identifying areas where the model fails can help to improve it by collecting more training data and changing the hyperparameters would reduce the model’s bias. </a:t>
            </a:r>
          </a:p>
          <a:p>
            <a:pPr>
              <a:lnSpc>
                <a:spcPct val="90000"/>
              </a:lnSpc>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sz="1800" dirty="0">
                <a:solidFill>
                  <a:srgbClr val="FFFFFF"/>
                </a:solidFill>
                <a:latin typeface="Calibri" panose="020F0502020204030204" pitchFamily="34" charset="0"/>
                <a:cs typeface="Calibri" panose="020F0502020204030204" pitchFamily="34" charset="0"/>
              </a:rPr>
              <a:t>The suggestions would not be applicable as today. Android Deployment shows poor prediction due to the high-quality image. CIFAR-10 images are very small (32x32 pixels) and there are more datasets with high quality images available now, such as ImageNet and OpenImage, that make predictions more accurate but would requires more neurals in the neural network &amp; takes a long time to train due to its size.</a:t>
            </a:r>
          </a:p>
          <a:p>
            <a:pPr>
              <a:lnSpc>
                <a:spcPct val="90000"/>
              </a:lnSpc>
            </a:pPr>
            <a:endParaRPr lang="en-US" sz="2400" dirty="0">
              <a:solidFill>
                <a:srgbClr val="FFFFFF"/>
              </a:solidFill>
              <a:latin typeface="Calibri" panose="020F0502020204030204" pitchFamily="34" charset="0"/>
              <a:cs typeface="Calibri" panose="020F0502020204030204" pitchFamily="34" charset="0"/>
            </a:endParaRPr>
          </a:p>
          <a:p>
            <a:pPr marL="0" indent="0">
              <a:lnSpc>
                <a:spcPct val="90000"/>
              </a:lnSpc>
              <a:buNone/>
            </a:pPr>
            <a:endParaRPr lang="en-US" dirty="0">
              <a:solidFill>
                <a:srgbClr val="FFFFFF"/>
              </a:solidFill>
            </a:endParaRPr>
          </a:p>
          <a:p>
            <a:pPr>
              <a:lnSpc>
                <a:spcPct val="90000"/>
              </a:lnSpc>
            </a:pPr>
            <a:endParaRPr lang="en-SG" dirty="0">
              <a:solidFill>
                <a:srgbClr val="FFFFFF"/>
              </a:solidFill>
            </a:endParaRPr>
          </a:p>
        </p:txBody>
      </p:sp>
    </p:spTree>
    <p:extLst>
      <p:ext uri="{BB962C8B-B14F-4D97-AF65-F5344CB8AC3E}">
        <p14:creationId xmlns:p14="http://schemas.microsoft.com/office/powerpoint/2010/main" val="173687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References </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648930" y="1728385"/>
            <a:ext cx="8378040" cy="4406085"/>
          </a:xfrm>
        </p:spPr>
        <p:txBody>
          <a:bodyPr>
            <a:normAutofit/>
          </a:bodyPr>
          <a:lstStyle/>
          <a:p>
            <a:pPr marL="0" indent="0">
              <a:lnSpc>
                <a:spcPct val="90000"/>
              </a:lnSpc>
              <a:buNone/>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hlinkClick r:id="rId3"/>
              </a:rPr>
              <a:t>https://www.kaggle.com/pankrzysiu/cifar10-python</a:t>
            </a: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hlinkClick r:id="rId4"/>
              </a:rPr>
              <a:t>https://scikit-learn.org/stable/modules/neural_networks_supervised.html</a:t>
            </a: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sz="2400" dirty="0">
                <a:solidFill>
                  <a:srgbClr val="FFFFFF"/>
                </a:solidFill>
                <a:latin typeface="Calibri" panose="020F0502020204030204" pitchFamily="34" charset="0"/>
                <a:cs typeface="Calibri" panose="020F0502020204030204" pitchFamily="34" charset="0"/>
                <a:hlinkClick r:id="rId5"/>
              </a:rPr>
              <a:t>https://machinelearningmastery.com/how-to-develop-a-cnn-from-scratch-for-cifar-10-photo-classification/</a:t>
            </a:r>
            <a:endParaRPr lang="en-US" sz="2400" dirty="0">
              <a:solidFill>
                <a:srgbClr val="FFFFFF"/>
              </a:solidFill>
              <a:latin typeface="Calibri" panose="020F0502020204030204" pitchFamily="34" charset="0"/>
              <a:cs typeface="Calibri" panose="020F0502020204030204" pitchFamily="34" charset="0"/>
            </a:endParaRPr>
          </a:p>
          <a:p>
            <a:pPr>
              <a:lnSpc>
                <a:spcPct val="90000"/>
              </a:lnSpc>
            </a:pPr>
            <a:r>
              <a:rPr lang="en-US" sz="2400" dirty="0">
                <a:solidFill>
                  <a:srgbClr val="FFFFFF"/>
                </a:solidFill>
                <a:latin typeface="Calibri" panose="020F0502020204030204" pitchFamily="34" charset="0"/>
                <a:cs typeface="Calibri" panose="020F0502020204030204" pitchFamily="34" charset="0"/>
                <a:hlinkClick r:id="rId6"/>
              </a:rPr>
              <a:t>https://www.tensorflow.org/api_docs/python/tf/keras/preprocessing/image/ImageDataGenerator</a:t>
            </a:r>
            <a:endParaRPr lang="en-US" sz="2400" dirty="0">
              <a:solidFill>
                <a:srgbClr val="FFFFFF"/>
              </a:solidFill>
              <a:latin typeface="Calibri" panose="020F0502020204030204" pitchFamily="34" charset="0"/>
              <a:cs typeface="Calibri" panose="020F0502020204030204" pitchFamily="34" charset="0"/>
            </a:endParaRPr>
          </a:p>
          <a:p>
            <a:pPr>
              <a:lnSpc>
                <a:spcPct val="90000"/>
              </a:lnSpc>
            </a:pPr>
            <a:r>
              <a:rPr lang="en-US" sz="2400" dirty="0">
                <a:solidFill>
                  <a:srgbClr val="FFFFFF"/>
                </a:solidFill>
                <a:latin typeface="Calibri" panose="020F0502020204030204" pitchFamily="34" charset="0"/>
                <a:cs typeface="Calibri" panose="020F0502020204030204" pitchFamily="34" charset="0"/>
                <a:hlinkClick r:id="rId7"/>
              </a:rPr>
              <a:t>https://keras.io/api/preprocessing/image/</a:t>
            </a:r>
            <a:endParaRPr lang="en-US" sz="2400" dirty="0">
              <a:solidFill>
                <a:srgbClr val="FFFFFF"/>
              </a:solidFill>
              <a:latin typeface="Calibri" panose="020F0502020204030204" pitchFamily="34" charset="0"/>
              <a:cs typeface="Calibri" panose="020F0502020204030204" pitchFamily="34" charset="0"/>
            </a:endParaRPr>
          </a:p>
          <a:p>
            <a:pPr>
              <a:lnSpc>
                <a:spcPct val="90000"/>
              </a:lnSpc>
            </a:pPr>
            <a:r>
              <a:rPr lang="en-US" sz="2400" dirty="0">
                <a:solidFill>
                  <a:srgbClr val="FFFFFF"/>
                </a:solidFill>
                <a:latin typeface="Calibri" panose="020F0502020204030204" pitchFamily="34" charset="0"/>
                <a:cs typeface="Calibri" panose="020F0502020204030204" pitchFamily="34" charset="0"/>
              </a:rPr>
              <a:t>https://github.com/Vikramank/CIFAR-Android-TF/blob/master/cifar_export.py</a:t>
            </a:r>
          </a:p>
          <a:p>
            <a:pPr>
              <a:lnSpc>
                <a:spcPct val="90000"/>
              </a:lnSpc>
            </a:pPr>
            <a:endParaRPr lang="en-US" sz="2400" dirty="0">
              <a:solidFill>
                <a:srgbClr val="FFFFFF"/>
              </a:solidFill>
              <a:latin typeface="Calibri" panose="020F0502020204030204" pitchFamily="34" charset="0"/>
              <a:cs typeface="Calibri" panose="020F0502020204030204" pitchFamily="34" charset="0"/>
            </a:endParaRPr>
          </a:p>
          <a:p>
            <a:pPr marL="0" indent="0">
              <a:lnSpc>
                <a:spcPct val="90000"/>
              </a:lnSpc>
              <a:buNone/>
            </a:pPr>
            <a:endParaRPr lang="en-US" dirty="0">
              <a:solidFill>
                <a:srgbClr val="FFFFFF"/>
              </a:solidFill>
            </a:endParaRPr>
          </a:p>
          <a:p>
            <a:pPr>
              <a:lnSpc>
                <a:spcPct val="90000"/>
              </a:lnSpc>
            </a:pPr>
            <a:endParaRPr lang="en-SG" dirty="0">
              <a:solidFill>
                <a:srgbClr val="FFFFFF"/>
              </a:solidFill>
            </a:endParaRPr>
          </a:p>
        </p:txBody>
      </p:sp>
    </p:spTree>
    <p:extLst>
      <p:ext uri="{BB962C8B-B14F-4D97-AF65-F5344CB8AC3E}">
        <p14:creationId xmlns:p14="http://schemas.microsoft.com/office/powerpoint/2010/main" val="206313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t>Introduction</a:t>
            </a:r>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126767" y="1595797"/>
            <a:ext cx="6957614" cy="5004751"/>
          </a:xfrm>
        </p:spPr>
        <p:txBody>
          <a:bodyPr>
            <a:normAutofit fontScale="92500" lnSpcReduction="10000"/>
          </a:bodyPr>
          <a:lstStyle/>
          <a:p>
            <a:pPr>
              <a:lnSpc>
                <a:spcPct val="90000"/>
              </a:lnSpc>
            </a:pPr>
            <a:r>
              <a:rPr lang="en-US" dirty="0">
                <a:latin typeface="Calibri" panose="020F0502020204030204" pitchFamily="34" charset="0"/>
                <a:cs typeface="Calibri" panose="020F0502020204030204" pitchFamily="34" charset="0"/>
              </a:rPr>
              <a:t>The CIFAR-10 dataset (Canadian Institute For Advanced Research) is a set of photographs used to train machine learning and computer vision algorithms.</a:t>
            </a:r>
          </a:p>
          <a:p>
            <a:pPr marL="0" indent="0">
              <a:lnSpc>
                <a:spcPct val="90000"/>
              </a:lnSpc>
              <a:buNone/>
            </a:pPr>
            <a:endParaRPr lang="en-US" dirty="0">
              <a:latin typeface="Calibri" panose="020F0502020204030204" pitchFamily="34" charset="0"/>
              <a:cs typeface="Calibri" panose="020F0502020204030204" pitchFamily="34" charset="0"/>
            </a:endParaRPr>
          </a:p>
          <a:p>
            <a:pPr>
              <a:lnSpc>
                <a:spcPct val="90000"/>
              </a:lnSpc>
            </a:pPr>
            <a:r>
              <a:rPr lang="en-US" dirty="0">
                <a:latin typeface="Calibri" panose="020F0502020204030204" pitchFamily="34" charset="0"/>
                <a:cs typeface="Calibri" panose="020F0502020204030204" pitchFamily="34" charset="0"/>
              </a:rPr>
              <a:t>The CIFAR-10 dataset comprises 60,000 32 × 32-pixel color pictures organized into 10 classifications in three channels. There are 6,000 photos in each class. There are 50,000 photos in the training set and 10,000 images in the test set. This is a ten-class categorization issue (muti-label classification). </a:t>
            </a:r>
          </a:p>
          <a:p>
            <a:pPr>
              <a:lnSpc>
                <a:spcPct val="90000"/>
              </a:lnSpc>
            </a:pPr>
            <a:endParaRPr lang="en-US" dirty="0">
              <a:latin typeface="Calibri" panose="020F0502020204030204" pitchFamily="34" charset="0"/>
              <a:cs typeface="Calibri" panose="020F0502020204030204" pitchFamily="34" charset="0"/>
            </a:endParaRPr>
          </a:p>
          <a:p>
            <a:pPr>
              <a:lnSpc>
                <a:spcPct val="90000"/>
              </a:lnSpc>
            </a:pPr>
            <a:r>
              <a:rPr lang="en-US" dirty="0">
                <a:latin typeface="Calibri" panose="020F0502020204030204" pitchFamily="34" charset="0"/>
                <a:cs typeface="Calibri" panose="020F0502020204030204" pitchFamily="34" charset="0"/>
              </a:rPr>
              <a:t>This specific neural network model was chosen for the project because it is one of the most used datasets for deep learning studies and for evaluating computer vision algorithms in the field of machine learning.</a:t>
            </a:r>
          </a:p>
          <a:p>
            <a:pPr>
              <a:lnSpc>
                <a:spcPct val="90000"/>
              </a:lnSpc>
            </a:pPr>
            <a:endParaRPr lang="en-US" dirty="0">
              <a:latin typeface="Calibri" panose="020F0502020204030204" pitchFamily="34" charset="0"/>
              <a:cs typeface="Calibri" panose="020F0502020204030204" pitchFamily="34" charset="0"/>
            </a:endParaRPr>
          </a:p>
          <a:p>
            <a:pPr>
              <a:lnSpc>
                <a:spcPct val="90000"/>
              </a:lnSpc>
            </a:pPr>
            <a:r>
              <a:rPr lang="en-US" dirty="0">
                <a:latin typeface="Calibri" panose="020F0502020204030204" pitchFamily="34" charset="0"/>
                <a:cs typeface="Calibri" panose="020F0502020204030204" pitchFamily="34" charset="0"/>
              </a:rPr>
              <a:t>The goal is to identify previously unseen images and classify them into one of ten categories.</a:t>
            </a:r>
          </a:p>
          <a:p>
            <a:pPr marL="0" indent="0">
              <a:lnSpc>
                <a:spcPct val="90000"/>
              </a:lnSpc>
              <a:buNone/>
            </a:pPr>
            <a:endParaRPr lang="en-US" dirty="0"/>
          </a:p>
          <a:p>
            <a:pPr marL="0" indent="0">
              <a:lnSpc>
                <a:spcPct val="90000"/>
              </a:lnSpc>
              <a:buNone/>
            </a:pPr>
            <a:endParaRPr lang="en-SG" dirty="0"/>
          </a:p>
        </p:txBody>
      </p:sp>
      <p:pic>
        <p:nvPicPr>
          <p:cNvPr id="5" name="Picture 4" descr="A picture containing text&#10;&#10;Description automatically generated">
            <a:extLst>
              <a:ext uri="{FF2B5EF4-FFF2-40B4-BE49-F238E27FC236}">
                <a16:creationId xmlns:a16="http://schemas.microsoft.com/office/drawing/2014/main" id="{855634E0-B4C3-48E4-AA36-B6A4CA48A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11" y="1954937"/>
            <a:ext cx="4628226" cy="3586875"/>
          </a:xfrm>
          <a:prstGeom prst="rect">
            <a:avLst/>
          </a:prstGeom>
          <a:effectLst>
            <a:outerShdw blurRad="50800" dist="38100" dir="5400000" algn="t" rotWithShape="0">
              <a:prstClr val="black">
                <a:alpha val="43000"/>
              </a:prstClr>
            </a:outerShdw>
          </a:effectLst>
        </p:spPr>
      </p:pic>
      <p:sp>
        <p:nvSpPr>
          <p:cNvPr id="4" name="TextBox 3">
            <a:extLst>
              <a:ext uri="{FF2B5EF4-FFF2-40B4-BE49-F238E27FC236}">
                <a16:creationId xmlns:a16="http://schemas.microsoft.com/office/drawing/2014/main" id="{DB4CCE3C-F32D-4E91-9B5A-BD9EDD902AC4}"/>
              </a:ext>
            </a:extLst>
          </p:cNvPr>
          <p:cNvSpPr txBox="1"/>
          <p:nvPr/>
        </p:nvSpPr>
        <p:spPr>
          <a:xfrm>
            <a:off x="6835806" y="5643500"/>
            <a:ext cx="5666913" cy="276999"/>
          </a:xfrm>
          <a:prstGeom prst="rect">
            <a:avLst/>
          </a:prstGeom>
          <a:noFill/>
        </p:spPr>
        <p:txBody>
          <a:bodyPr wrap="square" rtlCol="0">
            <a:spAutoFit/>
          </a:bodyPr>
          <a:lstStyle/>
          <a:p>
            <a:pPr algn="ctr"/>
            <a:r>
              <a:rPr lang="en-SG" sz="1200" dirty="0"/>
              <a:t>Image from https://www.cs.toronto.edu/~kriz/cifar.html</a:t>
            </a:r>
          </a:p>
        </p:txBody>
      </p:sp>
    </p:spTree>
    <p:extLst>
      <p:ext uri="{BB962C8B-B14F-4D97-AF65-F5344CB8AC3E}">
        <p14:creationId xmlns:p14="http://schemas.microsoft.com/office/powerpoint/2010/main" val="55157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Data Pre-Processing</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0" y="1842187"/>
            <a:ext cx="8378040" cy="4375485"/>
          </a:xfrm>
        </p:spPr>
        <p:txBody>
          <a:bodyPr>
            <a:normAutofit/>
          </a:bodyPr>
          <a:lstStyle/>
          <a:p>
            <a:pPr>
              <a:lnSpc>
                <a:spcPct val="90000"/>
              </a:lnSpc>
            </a:pPr>
            <a:r>
              <a:rPr lang="en-US" dirty="0">
                <a:solidFill>
                  <a:srgbClr val="FFFFFF"/>
                </a:solidFill>
                <a:latin typeface="Calibri" panose="020F0502020204030204" pitchFamily="34" charset="0"/>
                <a:cs typeface="Calibri" panose="020F0502020204030204" pitchFamily="34" charset="0"/>
              </a:rPr>
              <a:t>Normalization It is beneficial in the optimization process to keep our input data within a common range.</a:t>
            </a:r>
          </a:p>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Normalization is applied to the data. For computation, the data type of x_train &amp; x_test is converted to float.</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There are ten different values for the output variable. It's possible that this is a multiclass categorization issue. These labels are then encoded into a single hot vector.</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b="0" dirty="0">
                <a:effectLst/>
                <a:latin typeface="Calibri" panose="020F0502020204030204" pitchFamily="34" charset="0"/>
                <a:cs typeface="Calibri" panose="020F0502020204030204" pitchFamily="34" charset="0"/>
              </a:rPr>
              <a:t>One hot encoding is applied to y_train &amp; y_test</a:t>
            </a:r>
            <a:r>
              <a:rPr lang="en-US" dirty="0">
                <a:latin typeface="Calibri" panose="020F0502020204030204" pitchFamily="34" charset="0"/>
                <a:cs typeface="Calibri" panose="020F0502020204030204" pitchFamily="34" charset="0"/>
              </a:rPr>
              <a:t> to </a:t>
            </a:r>
            <a:r>
              <a:rPr lang="en-US" b="0" dirty="0">
                <a:effectLst/>
                <a:latin typeface="Calibri" panose="020F0502020204030204" pitchFamily="34" charset="0"/>
                <a:cs typeface="Calibri" panose="020F0502020204030204" pitchFamily="34" charset="0"/>
              </a:rPr>
              <a:t>convert class vectors to binary class matrices. </a:t>
            </a: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SG" dirty="0">
              <a:solidFill>
                <a:srgbClr val="FFFFFF"/>
              </a:solidFill>
            </a:endParaRPr>
          </a:p>
        </p:txBody>
      </p:sp>
      <p:pic>
        <p:nvPicPr>
          <p:cNvPr id="9" name="Picture 8" descr="A screenshot of a computer&#10;&#10;Description automatically generated with medium confidence">
            <a:extLst>
              <a:ext uri="{FF2B5EF4-FFF2-40B4-BE49-F238E27FC236}">
                <a16:creationId xmlns:a16="http://schemas.microsoft.com/office/drawing/2014/main" id="{C6A6004F-529D-4CC0-A5F4-1A5669405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209" y="1630913"/>
            <a:ext cx="3696020" cy="861135"/>
          </a:xfrm>
          <a:prstGeom prst="rect">
            <a:avLst/>
          </a:prstGeom>
        </p:spPr>
      </p:pic>
      <p:pic>
        <p:nvPicPr>
          <p:cNvPr id="11" name="Picture 10" descr="A screenshot of a computer&#10;&#10;Description automatically generated with medium confidence">
            <a:extLst>
              <a:ext uri="{FF2B5EF4-FFF2-40B4-BE49-F238E27FC236}">
                <a16:creationId xmlns:a16="http://schemas.microsoft.com/office/drawing/2014/main" id="{79259EB8-5038-467C-8AAA-C7DF2F912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220" y="4881611"/>
            <a:ext cx="2743438" cy="762066"/>
          </a:xfrm>
          <a:prstGeom prst="rect">
            <a:avLst/>
          </a:prstGeom>
        </p:spPr>
      </p:pic>
      <p:sp>
        <p:nvSpPr>
          <p:cNvPr id="12" name="TextBox 11">
            <a:extLst>
              <a:ext uri="{FF2B5EF4-FFF2-40B4-BE49-F238E27FC236}">
                <a16:creationId xmlns:a16="http://schemas.microsoft.com/office/drawing/2014/main" id="{F610AFA7-B36E-4E0C-AF01-C675AD62B98D}"/>
              </a:ext>
            </a:extLst>
          </p:cNvPr>
          <p:cNvSpPr txBox="1"/>
          <p:nvPr/>
        </p:nvSpPr>
        <p:spPr>
          <a:xfrm>
            <a:off x="8813415" y="2547119"/>
            <a:ext cx="2743438" cy="307777"/>
          </a:xfrm>
          <a:prstGeom prst="rect">
            <a:avLst/>
          </a:prstGeom>
          <a:noFill/>
        </p:spPr>
        <p:txBody>
          <a:bodyPr wrap="square" rtlCol="0">
            <a:spAutoFit/>
          </a:bodyPr>
          <a:lstStyle/>
          <a:p>
            <a:pPr algn="ctr"/>
            <a:r>
              <a:rPr lang="en-SG" sz="1400" dirty="0"/>
              <a:t>Normalization</a:t>
            </a:r>
          </a:p>
        </p:txBody>
      </p:sp>
      <p:sp>
        <p:nvSpPr>
          <p:cNvPr id="13" name="TextBox 12">
            <a:extLst>
              <a:ext uri="{FF2B5EF4-FFF2-40B4-BE49-F238E27FC236}">
                <a16:creationId xmlns:a16="http://schemas.microsoft.com/office/drawing/2014/main" id="{8570D2AE-C7F6-4357-9861-CBBF69E8BD58}"/>
              </a:ext>
            </a:extLst>
          </p:cNvPr>
          <p:cNvSpPr txBox="1"/>
          <p:nvPr/>
        </p:nvSpPr>
        <p:spPr>
          <a:xfrm>
            <a:off x="9163353" y="5643677"/>
            <a:ext cx="2237173" cy="276999"/>
          </a:xfrm>
          <a:prstGeom prst="rect">
            <a:avLst/>
          </a:prstGeom>
          <a:noFill/>
        </p:spPr>
        <p:txBody>
          <a:bodyPr wrap="square" rtlCol="0">
            <a:spAutoFit/>
          </a:bodyPr>
          <a:lstStyle/>
          <a:p>
            <a:pPr algn="ctr"/>
            <a:r>
              <a:rPr lang="en-SG" sz="1200" dirty="0"/>
              <a:t>One-Hot Encoding Results</a:t>
            </a:r>
          </a:p>
        </p:txBody>
      </p:sp>
      <p:pic>
        <p:nvPicPr>
          <p:cNvPr id="15" name="Picture 14" descr="Graphical user interface, text, application&#10;&#10;Description automatically generated">
            <a:extLst>
              <a:ext uri="{FF2B5EF4-FFF2-40B4-BE49-F238E27FC236}">
                <a16:creationId xmlns:a16="http://schemas.microsoft.com/office/drawing/2014/main" id="{B3C56066-1EDE-4078-9882-BDD24149A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8746" y="3865573"/>
            <a:ext cx="3703254" cy="551136"/>
          </a:xfrm>
          <a:prstGeom prst="rect">
            <a:avLst/>
          </a:prstGeom>
        </p:spPr>
      </p:pic>
    </p:spTree>
    <p:extLst>
      <p:ext uri="{BB962C8B-B14F-4D97-AF65-F5344CB8AC3E}">
        <p14:creationId xmlns:p14="http://schemas.microsoft.com/office/powerpoint/2010/main" val="187998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 Model Architectures (ConvNets)</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116271" y="1549296"/>
            <a:ext cx="8228739" cy="5175539"/>
          </a:xfrm>
        </p:spPr>
        <p:txBody>
          <a:bodyPr>
            <a:normAutofit fontScale="92500" lnSpcReduction="10000"/>
          </a:bodyPr>
          <a:lstStyle/>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First Stage : The neural network will learn 32 convolutional filters, each having a 3 × 3 size. The output dimension is the same as the input shape, so it will be 32 × 32, with relu activation, which is a technique that introduce non-linearity. Then there are additional 32 convolutional filters, each with a 3 x 3 size and relu activation. Following that, there will be a max-pooling operation with a pool size of 2 × 2 and a 25% dropout.</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Second Stage : In the second stage. The neural network will learn 64 convolutional filters, each with a size of 3 x 3. The output dimension is the same as the input shape, with relu activation. This is followed by additional 64 convolutional filters, each with a 3 x 3 size and relu activation. Following that, there will be a max-pooling operation with a pool size of 2 × 2 and a 25% dropout.</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Third Stage : A dense network with 512 units and relu activation is used, which is followed by a dropout at 50% and a SoftMax layer with 10 classes as output, one for each category which then completes the activation function of the classifier. </a:t>
            </a: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SG" dirty="0">
              <a:solidFill>
                <a:srgbClr val="FFFFFF"/>
              </a:solidFill>
            </a:endParaRPr>
          </a:p>
        </p:txBody>
      </p:sp>
      <p:pic>
        <p:nvPicPr>
          <p:cNvPr id="7" name="Picture 6" descr="Text&#10;&#10;Description automatically generated">
            <a:extLst>
              <a:ext uri="{FF2B5EF4-FFF2-40B4-BE49-F238E27FC236}">
                <a16:creationId xmlns:a16="http://schemas.microsoft.com/office/drawing/2014/main" id="{E2C49A1B-47FA-4C6A-95D7-D0C0E171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168" y="1618606"/>
            <a:ext cx="3588906" cy="1094684"/>
          </a:xfrm>
          <a:prstGeom prst="rect">
            <a:avLst/>
          </a:prstGeom>
        </p:spPr>
      </p:pic>
      <p:pic>
        <p:nvPicPr>
          <p:cNvPr id="11" name="Picture 10" descr="Text, letter&#10;&#10;Description automatically generated">
            <a:extLst>
              <a:ext uri="{FF2B5EF4-FFF2-40B4-BE49-F238E27FC236}">
                <a16:creationId xmlns:a16="http://schemas.microsoft.com/office/drawing/2014/main" id="{4DC76D7D-78A0-405C-95ED-EE9A30E90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168" y="3570608"/>
            <a:ext cx="3665538" cy="1165961"/>
          </a:xfrm>
          <a:prstGeom prst="rect">
            <a:avLst/>
          </a:prstGeom>
        </p:spPr>
      </p:pic>
      <p:pic>
        <p:nvPicPr>
          <p:cNvPr id="13" name="Picture 12" descr="Text&#10;&#10;Description automatically generated">
            <a:extLst>
              <a:ext uri="{FF2B5EF4-FFF2-40B4-BE49-F238E27FC236}">
                <a16:creationId xmlns:a16="http://schemas.microsoft.com/office/drawing/2014/main" id="{3F3C716E-7ABF-46F9-8825-E97070B9BC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5235" y="5492638"/>
            <a:ext cx="2918713" cy="899238"/>
          </a:xfrm>
          <a:prstGeom prst="rect">
            <a:avLst/>
          </a:prstGeom>
        </p:spPr>
      </p:pic>
      <p:sp>
        <p:nvSpPr>
          <p:cNvPr id="14" name="TextBox 13">
            <a:extLst>
              <a:ext uri="{FF2B5EF4-FFF2-40B4-BE49-F238E27FC236}">
                <a16:creationId xmlns:a16="http://schemas.microsoft.com/office/drawing/2014/main" id="{B76BB903-B9DD-4DD7-AD1B-642FF72C2FAD}"/>
              </a:ext>
            </a:extLst>
          </p:cNvPr>
          <p:cNvSpPr txBox="1"/>
          <p:nvPr/>
        </p:nvSpPr>
        <p:spPr>
          <a:xfrm>
            <a:off x="8634697" y="2755333"/>
            <a:ext cx="3009530" cy="338554"/>
          </a:xfrm>
          <a:prstGeom prst="rect">
            <a:avLst/>
          </a:prstGeom>
          <a:noFill/>
        </p:spPr>
        <p:txBody>
          <a:bodyPr wrap="square" rtlCol="0">
            <a:spAutoFit/>
          </a:bodyPr>
          <a:lstStyle/>
          <a:p>
            <a:pPr algn="ctr"/>
            <a:r>
              <a:rPr lang="en-SG" sz="1600" dirty="0"/>
              <a:t>First Stage</a:t>
            </a:r>
          </a:p>
        </p:txBody>
      </p:sp>
      <p:sp>
        <p:nvSpPr>
          <p:cNvPr id="15" name="TextBox 14">
            <a:extLst>
              <a:ext uri="{FF2B5EF4-FFF2-40B4-BE49-F238E27FC236}">
                <a16:creationId xmlns:a16="http://schemas.microsoft.com/office/drawing/2014/main" id="{7AE6D67C-F9D7-4A0D-AF51-DF5C5E7D606A}"/>
              </a:ext>
            </a:extLst>
          </p:cNvPr>
          <p:cNvSpPr txBox="1"/>
          <p:nvPr/>
        </p:nvSpPr>
        <p:spPr>
          <a:xfrm>
            <a:off x="9507985" y="4727691"/>
            <a:ext cx="1793289" cy="338554"/>
          </a:xfrm>
          <a:prstGeom prst="rect">
            <a:avLst/>
          </a:prstGeom>
          <a:noFill/>
        </p:spPr>
        <p:txBody>
          <a:bodyPr wrap="square" rtlCol="0">
            <a:spAutoFit/>
          </a:bodyPr>
          <a:lstStyle/>
          <a:p>
            <a:r>
              <a:rPr lang="en-SG" sz="1600" dirty="0"/>
              <a:t>Second Stage</a:t>
            </a:r>
          </a:p>
        </p:txBody>
      </p:sp>
      <p:sp>
        <p:nvSpPr>
          <p:cNvPr id="16" name="TextBox 15">
            <a:extLst>
              <a:ext uri="{FF2B5EF4-FFF2-40B4-BE49-F238E27FC236}">
                <a16:creationId xmlns:a16="http://schemas.microsoft.com/office/drawing/2014/main" id="{8210638D-3442-47E5-86FB-AFC6E3F0BE41}"/>
              </a:ext>
            </a:extLst>
          </p:cNvPr>
          <p:cNvSpPr txBox="1"/>
          <p:nvPr/>
        </p:nvSpPr>
        <p:spPr>
          <a:xfrm>
            <a:off x="9641150" y="6470552"/>
            <a:ext cx="1660124" cy="338554"/>
          </a:xfrm>
          <a:prstGeom prst="rect">
            <a:avLst/>
          </a:prstGeom>
          <a:noFill/>
        </p:spPr>
        <p:txBody>
          <a:bodyPr wrap="square" rtlCol="0">
            <a:spAutoFit/>
          </a:bodyPr>
          <a:lstStyle/>
          <a:p>
            <a:r>
              <a:rPr lang="en-SG" sz="1600" dirty="0"/>
              <a:t>Third Stage</a:t>
            </a:r>
          </a:p>
        </p:txBody>
      </p:sp>
    </p:spTree>
    <p:extLst>
      <p:ext uri="{BB962C8B-B14F-4D97-AF65-F5344CB8AC3E}">
        <p14:creationId xmlns:p14="http://schemas.microsoft.com/office/powerpoint/2010/main" val="363489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Model Training</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57721" y="1853249"/>
            <a:ext cx="8378040" cy="4375485"/>
          </a:xfrm>
        </p:spPr>
        <p:txBody>
          <a:bodyPr>
            <a:normAutofit/>
          </a:bodyPr>
          <a:lstStyle/>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Before Model Training, setting the hyperparameters is required. The batch size is set to 32, the number of classes is set to 10, and the number of epochs to run is set to 100.</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root mean square prop(RMSprop) as the optimizer and the loss function as category cross entropy are used to train the neural network.</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loss function is used to determine the quality of a model. As new data comes in, the optimizer updates the network, decreasing the loss value. The metrics are used to assess the network's accuracy.</a:t>
            </a:r>
          </a:p>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SG" dirty="0">
              <a:solidFill>
                <a:srgbClr val="FFFFFF"/>
              </a:solidFill>
            </a:endParaRPr>
          </a:p>
        </p:txBody>
      </p:sp>
      <p:sp>
        <p:nvSpPr>
          <p:cNvPr id="6" name="TextBox 5">
            <a:extLst>
              <a:ext uri="{FF2B5EF4-FFF2-40B4-BE49-F238E27FC236}">
                <a16:creationId xmlns:a16="http://schemas.microsoft.com/office/drawing/2014/main" id="{A4D4D4B6-7C3C-4329-AA41-B1B734956207}"/>
              </a:ext>
            </a:extLst>
          </p:cNvPr>
          <p:cNvSpPr txBox="1"/>
          <p:nvPr/>
        </p:nvSpPr>
        <p:spPr>
          <a:xfrm>
            <a:off x="8487282" y="6203785"/>
            <a:ext cx="3151573" cy="307777"/>
          </a:xfrm>
          <a:prstGeom prst="rect">
            <a:avLst/>
          </a:prstGeom>
          <a:noFill/>
        </p:spPr>
        <p:txBody>
          <a:bodyPr wrap="square" rtlCol="0">
            <a:spAutoFit/>
          </a:bodyPr>
          <a:lstStyle/>
          <a:p>
            <a:pPr algn="ctr"/>
            <a:r>
              <a:rPr lang="en-SG" sz="1400" dirty="0"/>
              <a:t>Starting RMSprop</a:t>
            </a:r>
          </a:p>
        </p:txBody>
      </p:sp>
      <p:sp>
        <p:nvSpPr>
          <p:cNvPr id="10" name="TextBox 9">
            <a:extLst>
              <a:ext uri="{FF2B5EF4-FFF2-40B4-BE49-F238E27FC236}">
                <a16:creationId xmlns:a16="http://schemas.microsoft.com/office/drawing/2014/main" id="{5D2F5990-560B-49A6-9BE0-CB9097582542}"/>
              </a:ext>
            </a:extLst>
          </p:cNvPr>
          <p:cNvSpPr txBox="1"/>
          <p:nvPr/>
        </p:nvSpPr>
        <p:spPr>
          <a:xfrm>
            <a:off x="8729338" y="3259723"/>
            <a:ext cx="2885242" cy="338554"/>
          </a:xfrm>
          <a:prstGeom prst="rect">
            <a:avLst/>
          </a:prstGeom>
          <a:noFill/>
        </p:spPr>
        <p:txBody>
          <a:bodyPr wrap="square" rtlCol="0">
            <a:spAutoFit/>
          </a:bodyPr>
          <a:lstStyle/>
          <a:p>
            <a:pPr algn="ctr"/>
            <a:r>
              <a:rPr lang="en-SG" sz="1600" dirty="0"/>
              <a:t>Hyperparameters Setting</a:t>
            </a:r>
          </a:p>
        </p:txBody>
      </p:sp>
      <p:pic>
        <p:nvPicPr>
          <p:cNvPr id="18" name="Picture 17" descr="Text&#10;&#10;Description automatically generated">
            <a:extLst>
              <a:ext uri="{FF2B5EF4-FFF2-40B4-BE49-F238E27FC236}">
                <a16:creationId xmlns:a16="http://schemas.microsoft.com/office/drawing/2014/main" id="{F37348CB-676F-4963-AE38-2F62AAAD7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639" y="2536165"/>
            <a:ext cx="3924640" cy="541067"/>
          </a:xfrm>
          <a:prstGeom prst="rect">
            <a:avLst/>
          </a:prstGeom>
        </p:spPr>
      </p:pic>
      <p:pic>
        <p:nvPicPr>
          <p:cNvPr id="20" name="Picture 19">
            <a:extLst>
              <a:ext uri="{FF2B5EF4-FFF2-40B4-BE49-F238E27FC236}">
                <a16:creationId xmlns:a16="http://schemas.microsoft.com/office/drawing/2014/main" id="{38A8527C-64DC-4915-B518-F461E744A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860" y="5287579"/>
            <a:ext cx="4142419" cy="840220"/>
          </a:xfrm>
          <a:prstGeom prst="rect">
            <a:avLst/>
          </a:prstGeom>
        </p:spPr>
      </p:pic>
    </p:spTree>
    <p:extLst>
      <p:ext uri="{BB962C8B-B14F-4D97-AF65-F5344CB8AC3E}">
        <p14:creationId xmlns:p14="http://schemas.microsoft.com/office/powerpoint/2010/main" val="129624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Results &amp; Analysis</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110987" y="1804787"/>
            <a:ext cx="8378040" cy="3401229"/>
          </a:xfrm>
        </p:spPr>
        <p:txBody>
          <a:bodyPr>
            <a:normAutofit/>
          </a:bodyPr>
          <a:lstStyle/>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Data augmentation is used in the model to avoid overfitting. To avoid overfitting, the dataset is expanded. Cropping, Rotating, Scaling, Translating, Flipping, and Adding Noise are just a few of the picture augmentation techniques that were used to the training data.</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model's accuracy does not increase significantly after 60 epochs, as seen in the Model Log History visualization. There is no overfitting present on the model as well.</a:t>
            </a:r>
          </a:p>
          <a:p>
            <a:pPr marL="0" indent="0">
              <a:lnSpc>
                <a:spcPct val="90000"/>
              </a:lnSpc>
              <a:buNone/>
            </a:pPr>
            <a:endParaRPr lang="en-US" dirty="0">
              <a:solidFill>
                <a:srgbClr val="FFFFFF"/>
              </a:solidFill>
            </a:endParaRPr>
          </a:p>
          <a:p>
            <a:pPr>
              <a:lnSpc>
                <a:spcPct val="90000"/>
              </a:lnSpc>
            </a:pPr>
            <a:endParaRPr lang="en-SG" dirty="0">
              <a:solidFill>
                <a:srgbClr val="FFFFFF"/>
              </a:solidFill>
            </a:endParaRPr>
          </a:p>
        </p:txBody>
      </p:sp>
      <p:pic>
        <p:nvPicPr>
          <p:cNvPr id="8" name="Picture 7" descr="Chart, scatter chart&#10;&#10;Description automatically generated">
            <a:extLst>
              <a:ext uri="{FF2B5EF4-FFF2-40B4-BE49-F238E27FC236}">
                <a16:creationId xmlns:a16="http://schemas.microsoft.com/office/drawing/2014/main" id="{9AA613DF-99AD-4676-976E-29728190E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697" y="1103612"/>
            <a:ext cx="3424806" cy="2434898"/>
          </a:xfrm>
          <a:prstGeom prst="rect">
            <a:avLst/>
          </a:prstGeom>
        </p:spPr>
      </p:pic>
      <p:sp>
        <p:nvSpPr>
          <p:cNvPr id="9" name="TextBox 8">
            <a:extLst>
              <a:ext uri="{FF2B5EF4-FFF2-40B4-BE49-F238E27FC236}">
                <a16:creationId xmlns:a16="http://schemas.microsoft.com/office/drawing/2014/main" id="{8BAE8E52-B770-495D-8461-8A765A5B60CA}"/>
              </a:ext>
            </a:extLst>
          </p:cNvPr>
          <p:cNvSpPr txBox="1"/>
          <p:nvPr/>
        </p:nvSpPr>
        <p:spPr>
          <a:xfrm>
            <a:off x="8541018" y="3529632"/>
            <a:ext cx="3036163" cy="276999"/>
          </a:xfrm>
          <a:prstGeom prst="rect">
            <a:avLst/>
          </a:prstGeom>
          <a:noFill/>
        </p:spPr>
        <p:txBody>
          <a:bodyPr wrap="square" rtlCol="0">
            <a:spAutoFit/>
          </a:bodyPr>
          <a:lstStyle/>
          <a:p>
            <a:pPr algn="ctr"/>
            <a:r>
              <a:rPr lang="en-US" sz="1200" dirty="0"/>
              <a:t>Model Accuracy</a:t>
            </a:r>
            <a:endParaRPr lang="en-SG" sz="1200" dirty="0"/>
          </a:p>
        </p:txBody>
      </p:sp>
      <p:pic>
        <p:nvPicPr>
          <p:cNvPr id="12" name="Picture 11" descr="Chart, histogram&#10;&#10;Description automatically generated">
            <a:extLst>
              <a:ext uri="{FF2B5EF4-FFF2-40B4-BE49-F238E27FC236}">
                <a16:creationId xmlns:a16="http://schemas.microsoft.com/office/drawing/2014/main" id="{CB806615-99BE-40EA-A8F0-31A0DCF62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027" y="4010152"/>
            <a:ext cx="3282476" cy="2192310"/>
          </a:xfrm>
          <a:prstGeom prst="rect">
            <a:avLst/>
          </a:prstGeom>
        </p:spPr>
      </p:pic>
      <p:sp>
        <p:nvSpPr>
          <p:cNvPr id="13" name="TextBox 12">
            <a:extLst>
              <a:ext uri="{FF2B5EF4-FFF2-40B4-BE49-F238E27FC236}">
                <a16:creationId xmlns:a16="http://schemas.microsoft.com/office/drawing/2014/main" id="{4E80D9A1-9A64-45E0-B5C5-9B01A1676CCA}"/>
              </a:ext>
            </a:extLst>
          </p:cNvPr>
          <p:cNvSpPr txBox="1"/>
          <p:nvPr/>
        </p:nvSpPr>
        <p:spPr>
          <a:xfrm>
            <a:off x="9153721" y="6243037"/>
            <a:ext cx="1953087" cy="276999"/>
          </a:xfrm>
          <a:prstGeom prst="rect">
            <a:avLst/>
          </a:prstGeom>
          <a:noFill/>
        </p:spPr>
        <p:txBody>
          <a:bodyPr wrap="square" rtlCol="0">
            <a:spAutoFit/>
          </a:bodyPr>
          <a:lstStyle/>
          <a:p>
            <a:pPr algn="ctr"/>
            <a:r>
              <a:rPr lang="en-US" sz="1200" dirty="0"/>
              <a:t>Model Loss</a:t>
            </a:r>
            <a:endParaRPr lang="en-SG" sz="1200" dirty="0"/>
          </a:p>
        </p:txBody>
      </p:sp>
      <p:graphicFrame>
        <p:nvGraphicFramePr>
          <p:cNvPr id="14" name="Table 14">
            <a:extLst>
              <a:ext uri="{FF2B5EF4-FFF2-40B4-BE49-F238E27FC236}">
                <a16:creationId xmlns:a16="http://schemas.microsoft.com/office/drawing/2014/main" id="{239B3902-C49B-4EFE-85B5-39F3EBD83197}"/>
              </a:ext>
            </a:extLst>
          </p:cNvPr>
          <p:cNvGraphicFramePr>
            <a:graphicFrameLocks noGrp="1"/>
          </p:cNvGraphicFramePr>
          <p:nvPr>
            <p:extLst>
              <p:ext uri="{D42A27DB-BD31-4B8C-83A1-F6EECF244321}">
                <p14:modId xmlns:p14="http://schemas.microsoft.com/office/powerpoint/2010/main" val="184717693"/>
              </p:ext>
            </p:extLst>
          </p:nvPr>
        </p:nvGraphicFramePr>
        <p:xfrm>
          <a:off x="1623312" y="5592627"/>
          <a:ext cx="4159324" cy="788910"/>
        </p:xfrm>
        <a:graphic>
          <a:graphicData uri="http://schemas.openxmlformats.org/drawingml/2006/table">
            <a:tbl>
              <a:tblPr firstRow="1" bandRow="1">
                <a:tableStyleId>{5C22544A-7EE6-4342-B048-85BDC9FD1C3A}</a:tableStyleId>
              </a:tblPr>
              <a:tblGrid>
                <a:gridCol w="2079662">
                  <a:extLst>
                    <a:ext uri="{9D8B030D-6E8A-4147-A177-3AD203B41FA5}">
                      <a16:colId xmlns:a16="http://schemas.microsoft.com/office/drawing/2014/main" val="2472774676"/>
                    </a:ext>
                  </a:extLst>
                </a:gridCol>
                <a:gridCol w="2079662">
                  <a:extLst>
                    <a:ext uri="{9D8B030D-6E8A-4147-A177-3AD203B41FA5}">
                      <a16:colId xmlns:a16="http://schemas.microsoft.com/office/drawing/2014/main" val="1010616951"/>
                    </a:ext>
                  </a:extLst>
                </a:gridCol>
              </a:tblGrid>
              <a:tr h="334151">
                <a:tc>
                  <a:txBody>
                    <a:bodyPr/>
                    <a:lstStyle/>
                    <a:p>
                      <a:pPr algn="ctr"/>
                      <a:r>
                        <a:rPr lang="en-US" sz="1200" dirty="0"/>
                        <a:t>Test Accuracy</a:t>
                      </a:r>
                      <a:endParaRPr lang="en-SG" sz="1200" dirty="0"/>
                    </a:p>
                  </a:txBody>
                  <a:tcPr/>
                </a:tc>
                <a:tc>
                  <a:txBody>
                    <a:bodyPr/>
                    <a:lstStyle/>
                    <a:p>
                      <a:pPr algn="ctr"/>
                      <a:r>
                        <a:rPr lang="en-US" sz="1200" dirty="0"/>
                        <a:t>Test Loss</a:t>
                      </a:r>
                      <a:endParaRPr lang="en-SG" sz="1200" dirty="0"/>
                    </a:p>
                  </a:txBody>
                  <a:tcPr/>
                </a:tc>
                <a:extLst>
                  <a:ext uri="{0D108BD9-81ED-4DB2-BD59-A6C34878D82A}">
                    <a16:rowId xmlns:a16="http://schemas.microsoft.com/office/drawing/2014/main" val="250747183"/>
                  </a:ext>
                </a:extLst>
              </a:tr>
              <a:tr h="454759">
                <a:tc>
                  <a:txBody>
                    <a:bodyPr/>
                    <a:lstStyle/>
                    <a:p>
                      <a:pPr algn="ctr"/>
                      <a:r>
                        <a:rPr lang="en-SG" sz="1200" dirty="0"/>
                        <a:t>0.7738999724388123</a:t>
                      </a:r>
                    </a:p>
                  </a:txBody>
                  <a:tcPr/>
                </a:tc>
                <a:tc>
                  <a:txBody>
                    <a:bodyPr/>
                    <a:lstStyle/>
                    <a:p>
                      <a:pPr algn="ctr"/>
                      <a:r>
                        <a:rPr lang="en-SG" sz="1200" dirty="0"/>
                        <a:t>0.7150523066520691</a:t>
                      </a:r>
                    </a:p>
                  </a:txBody>
                  <a:tcPr/>
                </a:tc>
                <a:extLst>
                  <a:ext uri="{0D108BD9-81ED-4DB2-BD59-A6C34878D82A}">
                    <a16:rowId xmlns:a16="http://schemas.microsoft.com/office/drawing/2014/main" val="549304336"/>
                  </a:ext>
                </a:extLst>
              </a:tr>
            </a:tbl>
          </a:graphicData>
        </a:graphic>
      </p:graphicFrame>
      <p:sp>
        <p:nvSpPr>
          <p:cNvPr id="15" name="TextBox 14">
            <a:extLst>
              <a:ext uri="{FF2B5EF4-FFF2-40B4-BE49-F238E27FC236}">
                <a16:creationId xmlns:a16="http://schemas.microsoft.com/office/drawing/2014/main" id="{D93A2152-6C59-4B95-8E89-35C2613AFCCA}"/>
              </a:ext>
            </a:extLst>
          </p:cNvPr>
          <p:cNvSpPr txBox="1"/>
          <p:nvPr/>
        </p:nvSpPr>
        <p:spPr>
          <a:xfrm>
            <a:off x="2009626" y="5266890"/>
            <a:ext cx="3515558" cy="307777"/>
          </a:xfrm>
          <a:prstGeom prst="rect">
            <a:avLst/>
          </a:prstGeom>
          <a:noFill/>
        </p:spPr>
        <p:txBody>
          <a:bodyPr wrap="square" rtlCol="0">
            <a:spAutoFit/>
          </a:bodyPr>
          <a:lstStyle/>
          <a:p>
            <a:pPr algn="ctr"/>
            <a:r>
              <a:rPr lang="en-US" sz="1400" b="1" dirty="0"/>
              <a:t>Model Accuracy Scores</a:t>
            </a:r>
            <a:endParaRPr lang="en-SG" sz="1400" b="1" dirty="0"/>
          </a:p>
        </p:txBody>
      </p:sp>
    </p:spTree>
    <p:extLst>
      <p:ext uri="{BB962C8B-B14F-4D97-AF65-F5344CB8AC3E}">
        <p14:creationId xmlns:p14="http://schemas.microsoft.com/office/powerpoint/2010/main" val="104398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707716" y="494603"/>
            <a:ext cx="9252154" cy="1223983"/>
          </a:xfrm>
        </p:spPr>
        <p:txBody>
          <a:bodyPr>
            <a:normAutofit/>
          </a:bodyPr>
          <a:lstStyle/>
          <a:p>
            <a:pPr algn="ctr"/>
            <a:r>
              <a:rPr lang="en-US" b="1" dirty="0">
                <a:solidFill>
                  <a:srgbClr val="FFFFFF"/>
                </a:solidFill>
              </a:rPr>
              <a:t>Classification Report</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281965" y="1526242"/>
            <a:ext cx="6769208" cy="2796167"/>
          </a:xfrm>
        </p:spPr>
        <p:txBody>
          <a:bodyPr>
            <a:normAutofit/>
          </a:bodyPr>
          <a:lstStyle/>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confusion matrix shows that the classes are highly correlated with their corresponding Predicted labels, implying that the Image Classification Accuracy is high.</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classification report reveals that each class performed well in terms of precision, recall, and f1 score, indicating good accuracy</a:t>
            </a:r>
            <a:r>
              <a:rPr lang="en-US" sz="1800" dirty="0">
                <a:solidFill>
                  <a:srgbClr val="FFFFFF"/>
                </a:solidFill>
                <a:latin typeface="Calibri" panose="020F0502020204030204" pitchFamily="34" charset="0"/>
                <a:cs typeface="Calibri" panose="020F0502020204030204" pitchFamily="34" charset="0"/>
              </a:rPr>
              <a:t>.</a:t>
            </a:r>
            <a:endParaRPr lang="en-SG" sz="1600" dirty="0">
              <a:solidFill>
                <a:srgbClr val="FFFFFF"/>
              </a:solidFill>
            </a:endParaRPr>
          </a:p>
        </p:txBody>
      </p:sp>
      <p:pic>
        <p:nvPicPr>
          <p:cNvPr id="5" name="Picture 4" descr="Chart&#10;&#10;Description automatically generated">
            <a:extLst>
              <a:ext uri="{FF2B5EF4-FFF2-40B4-BE49-F238E27FC236}">
                <a16:creationId xmlns:a16="http://schemas.microsoft.com/office/drawing/2014/main" id="{363CF240-5D85-4F5F-B36D-DA0923B91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152" y="1412926"/>
            <a:ext cx="4770705" cy="4822042"/>
          </a:xfrm>
          <a:prstGeom prst="rect">
            <a:avLst/>
          </a:prstGeom>
        </p:spPr>
      </p:pic>
      <p:pic>
        <p:nvPicPr>
          <p:cNvPr id="7" name="Picture 6" descr="Table&#10;&#10;Description automatically generated">
            <a:extLst>
              <a:ext uri="{FF2B5EF4-FFF2-40B4-BE49-F238E27FC236}">
                <a16:creationId xmlns:a16="http://schemas.microsoft.com/office/drawing/2014/main" id="{52189455-5C7F-4E55-99A4-37440EFFB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604" y="4742056"/>
            <a:ext cx="5139311" cy="1956873"/>
          </a:xfrm>
          <a:prstGeom prst="rect">
            <a:avLst/>
          </a:prstGeom>
        </p:spPr>
      </p:pic>
      <p:sp>
        <p:nvSpPr>
          <p:cNvPr id="10" name="TextBox 9">
            <a:extLst>
              <a:ext uri="{FF2B5EF4-FFF2-40B4-BE49-F238E27FC236}">
                <a16:creationId xmlns:a16="http://schemas.microsoft.com/office/drawing/2014/main" id="{54B828E1-D5C2-4BDC-B802-9BDE396B2FF1}"/>
              </a:ext>
            </a:extLst>
          </p:cNvPr>
          <p:cNvSpPr txBox="1"/>
          <p:nvPr/>
        </p:nvSpPr>
        <p:spPr>
          <a:xfrm>
            <a:off x="7926884" y="6381537"/>
            <a:ext cx="4065973" cy="307777"/>
          </a:xfrm>
          <a:prstGeom prst="rect">
            <a:avLst/>
          </a:prstGeom>
          <a:noFill/>
        </p:spPr>
        <p:txBody>
          <a:bodyPr wrap="square" rtlCol="0">
            <a:spAutoFit/>
          </a:bodyPr>
          <a:lstStyle/>
          <a:p>
            <a:r>
              <a:rPr lang="en-US" sz="1400" dirty="0"/>
              <a:t>Confusion Matrix of Predicted &amp; True Labels</a:t>
            </a:r>
            <a:endParaRPr lang="en-SG" sz="1400" dirty="0"/>
          </a:p>
        </p:txBody>
      </p:sp>
      <p:sp>
        <p:nvSpPr>
          <p:cNvPr id="11" name="TextBox 10">
            <a:extLst>
              <a:ext uri="{FF2B5EF4-FFF2-40B4-BE49-F238E27FC236}">
                <a16:creationId xmlns:a16="http://schemas.microsoft.com/office/drawing/2014/main" id="{BF54AADC-2565-484F-93CE-94DC1BFA5CB3}"/>
              </a:ext>
            </a:extLst>
          </p:cNvPr>
          <p:cNvSpPr txBox="1"/>
          <p:nvPr/>
        </p:nvSpPr>
        <p:spPr>
          <a:xfrm>
            <a:off x="2101926" y="4465057"/>
            <a:ext cx="3129287" cy="276999"/>
          </a:xfrm>
          <a:prstGeom prst="rect">
            <a:avLst/>
          </a:prstGeom>
          <a:noFill/>
        </p:spPr>
        <p:txBody>
          <a:bodyPr wrap="square" rtlCol="0">
            <a:spAutoFit/>
          </a:bodyPr>
          <a:lstStyle/>
          <a:p>
            <a:r>
              <a:rPr lang="en-US" sz="1200" dirty="0"/>
              <a:t>Classification Report of each class</a:t>
            </a:r>
            <a:endParaRPr lang="en-SG" sz="1200" dirty="0"/>
          </a:p>
        </p:txBody>
      </p:sp>
    </p:spTree>
    <p:extLst>
      <p:ext uri="{BB962C8B-B14F-4D97-AF65-F5344CB8AC3E}">
        <p14:creationId xmlns:p14="http://schemas.microsoft.com/office/powerpoint/2010/main" val="358272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707716" y="494603"/>
            <a:ext cx="9252154" cy="1223983"/>
          </a:xfrm>
        </p:spPr>
        <p:txBody>
          <a:bodyPr>
            <a:normAutofit/>
          </a:bodyPr>
          <a:lstStyle/>
          <a:p>
            <a:pPr algn="ctr"/>
            <a:r>
              <a:rPr lang="en-US" b="1" dirty="0">
                <a:solidFill>
                  <a:srgbClr val="FFFFFF"/>
                </a:solidFill>
              </a:rPr>
              <a:t>Image Classification</a:t>
            </a:r>
            <a:endParaRPr lang="en-SG" b="1" dirty="0"/>
          </a:p>
        </p:txBody>
      </p:sp>
      <p:sp>
        <p:nvSpPr>
          <p:cNvPr id="14" name="TextBox 13">
            <a:extLst>
              <a:ext uri="{FF2B5EF4-FFF2-40B4-BE49-F238E27FC236}">
                <a16:creationId xmlns:a16="http://schemas.microsoft.com/office/drawing/2014/main" id="{04F72E0E-F403-4A08-A8DD-02FC9295BD72}"/>
              </a:ext>
            </a:extLst>
          </p:cNvPr>
          <p:cNvSpPr txBox="1"/>
          <p:nvPr/>
        </p:nvSpPr>
        <p:spPr>
          <a:xfrm>
            <a:off x="1278384" y="5464919"/>
            <a:ext cx="3604334" cy="307777"/>
          </a:xfrm>
          <a:prstGeom prst="rect">
            <a:avLst/>
          </a:prstGeom>
          <a:noFill/>
        </p:spPr>
        <p:txBody>
          <a:bodyPr wrap="square" rtlCol="0">
            <a:spAutoFit/>
          </a:bodyPr>
          <a:lstStyle/>
          <a:p>
            <a:pPr algn="ctr"/>
            <a:r>
              <a:rPr lang="en-US" sz="1400" dirty="0"/>
              <a:t>Correct Predictions of Images</a:t>
            </a:r>
            <a:endParaRPr lang="en-SG" sz="1400" dirty="0"/>
          </a:p>
        </p:txBody>
      </p:sp>
      <p:sp>
        <p:nvSpPr>
          <p:cNvPr id="15" name="TextBox 14">
            <a:extLst>
              <a:ext uri="{FF2B5EF4-FFF2-40B4-BE49-F238E27FC236}">
                <a16:creationId xmlns:a16="http://schemas.microsoft.com/office/drawing/2014/main" id="{54D6A62C-D69F-4DB8-ABD8-7EC6660B6543}"/>
              </a:ext>
            </a:extLst>
          </p:cNvPr>
          <p:cNvSpPr txBox="1"/>
          <p:nvPr/>
        </p:nvSpPr>
        <p:spPr>
          <a:xfrm>
            <a:off x="7174634" y="5464919"/>
            <a:ext cx="3311371" cy="307777"/>
          </a:xfrm>
          <a:prstGeom prst="rect">
            <a:avLst/>
          </a:prstGeom>
          <a:noFill/>
        </p:spPr>
        <p:txBody>
          <a:bodyPr wrap="square" rtlCol="0">
            <a:spAutoFit/>
          </a:bodyPr>
          <a:lstStyle/>
          <a:p>
            <a:pPr algn="ctr"/>
            <a:r>
              <a:rPr lang="en-US" sz="1400" dirty="0"/>
              <a:t>Wrong Predictions of Images</a:t>
            </a:r>
            <a:endParaRPr lang="en-SG" sz="1400" dirty="0"/>
          </a:p>
        </p:txBody>
      </p:sp>
      <p:pic>
        <p:nvPicPr>
          <p:cNvPr id="19" name="Picture 18" descr="A screenshot of a video game&#10;&#10;Description automatically generated with low confidence">
            <a:extLst>
              <a:ext uri="{FF2B5EF4-FFF2-40B4-BE49-F238E27FC236}">
                <a16:creationId xmlns:a16="http://schemas.microsoft.com/office/drawing/2014/main" id="{0D7CB570-3BDF-4305-A863-FF869BC51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67" y="1872123"/>
            <a:ext cx="5370848" cy="3418967"/>
          </a:xfrm>
          <a:prstGeom prst="rect">
            <a:avLst/>
          </a:prstGeom>
        </p:spPr>
      </p:pic>
      <p:pic>
        <p:nvPicPr>
          <p:cNvPr id="21" name="Picture 20" descr="A picture containing text, screenshot&#10;&#10;Description automatically generated">
            <a:extLst>
              <a:ext uri="{FF2B5EF4-FFF2-40B4-BE49-F238E27FC236}">
                <a16:creationId xmlns:a16="http://schemas.microsoft.com/office/drawing/2014/main" id="{65BC8957-C93D-4C7A-A691-A2FA5DDC7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72123"/>
            <a:ext cx="5468641" cy="3418967"/>
          </a:xfrm>
          <a:prstGeom prst="rect">
            <a:avLst/>
          </a:prstGeom>
        </p:spPr>
      </p:pic>
    </p:spTree>
    <p:extLst>
      <p:ext uri="{BB962C8B-B14F-4D97-AF65-F5344CB8AC3E}">
        <p14:creationId xmlns:p14="http://schemas.microsoft.com/office/powerpoint/2010/main" val="39996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863152" y="243210"/>
            <a:ext cx="9252154" cy="1223983"/>
          </a:xfrm>
        </p:spPr>
        <p:txBody>
          <a:bodyPr>
            <a:normAutofit/>
          </a:bodyPr>
          <a:lstStyle/>
          <a:p>
            <a:pPr algn="ctr"/>
            <a:r>
              <a:rPr lang="en-SG" b="1" dirty="0">
                <a:solidFill>
                  <a:srgbClr val="FFFFFF"/>
                </a:solidFill>
              </a:rPr>
              <a:t>Android Deployment</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0" y="1842187"/>
            <a:ext cx="8378040" cy="4375485"/>
          </a:xfrm>
        </p:spPr>
        <p:txBody>
          <a:bodyPr>
            <a:normAutofit/>
          </a:bodyPr>
          <a:lstStyle/>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SG" dirty="0">
              <a:solidFill>
                <a:srgbClr val="FFFFFF"/>
              </a:solidFill>
            </a:endParaRPr>
          </a:p>
        </p:txBody>
      </p:sp>
      <p:pic>
        <p:nvPicPr>
          <p:cNvPr id="5" name="Picture 4" descr="A screenshot of a cat&#10;&#10;Description automatically generated">
            <a:extLst>
              <a:ext uri="{FF2B5EF4-FFF2-40B4-BE49-F238E27FC236}">
                <a16:creationId xmlns:a16="http://schemas.microsoft.com/office/drawing/2014/main" id="{7FF0B3D7-BAD0-4281-A77E-9F221800D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595" y="1842187"/>
            <a:ext cx="3136352" cy="4529513"/>
          </a:xfrm>
          <a:prstGeom prst="rect">
            <a:avLst/>
          </a:prstGeom>
        </p:spPr>
      </p:pic>
      <p:pic>
        <p:nvPicPr>
          <p:cNvPr id="6" name="Picture 5" descr="Background pattern&#10;&#10;Description automatically generated with low confidence">
            <a:extLst>
              <a:ext uri="{FF2B5EF4-FFF2-40B4-BE49-F238E27FC236}">
                <a16:creationId xmlns:a16="http://schemas.microsoft.com/office/drawing/2014/main" id="{E0DF8D05-9433-4861-9937-64C900961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92" y="1417300"/>
            <a:ext cx="2766300" cy="5243014"/>
          </a:xfrm>
          <a:prstGeom prst="rect">
            <a:avLst/>
          </a:prstGeom>
        </p:spPr>
      </p:pic>
      <p:pic>
        <p:nvPicPr>
          <p:cNvPr id="11" name="Picture 10" descr="A collage of pictures of cats and a bird&#10;&#10;Description automatically generated with low confidence">
            <a:extLst>
              <a:ext uri="{FF2B5EF4-FFF2-40B4-BE49-F238E27FC236}">
                <a16:creationId xmlns:a16="http://schemas.microsoft.com/office/drawing/2014/main" id="{D0E65966-E465-48AF-A6FA-E3B1476A5B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7100" y="1417300"/>
            <a:ext cx="3164259" cy="5243014"/>
          </a:xfrm>
          <a:prstGeom prst="rect">
            <a:avLst/>
          </a:prstGeom>
        </p:spPr>
      </p:pic>
    </p:spTree>
    <p:extLst>
      <p:ext uri="{BB962C8B-B14F-4D97-AF65-F5344CB8AC3E}">
        <p14:creationId xmlns:p14="http://schemas.microsoft.com/office/powerpoint/2010/main" val="936079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Integral</Template>
  <TotalTime>16280</TotalTime>
  <Words>1068</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DLOR Project Report</vt:lpstr>
      <vt:lpstr>Introduction</vt:lpstr>
      <vt:lpstr>Data Pre-Processing</vt:lpstr>
      <vt:lpstr> Model Architectures (ConvNets)</vt:lpstr>
      <vt:lpstr>Model Training</vt:lpstr>
      <vt:lpstr>Results &amp; Analysis</vt:lpstr>
      <vt:lpstr>Classification Report</vt:lpstr>
      <vt:lpstr>Image Classification</vt:lpstr>
      <vt:lpstr>Android Deployment</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DLOR Project Report</dc:title>
  <dc:creator>juliuschanjq@outlook.com</dc:creator>
  <cp:lastModifiedBy>juliuschanjq@outlook.com</cp:lastModifiedBy>
  <cp:revision>38</cp:revision>
  <dcterms:created xsi:type="dcterms:W3CDTF">2022-01-05T21:07:14Z</dcterms:created>
  <dcterms:modified xsi:type="dcterms:W3CDTF">2022-07-11T18:26:26Z</dcterms:modified>
</cp:coreProperties>
</file>