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60" r:id="rId5"/>
    <p:sldId id="265"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5226" autoAdjust="0"/>
  </p:normalViewPr>
  <p:slideViewPr>
    <p:cSldViewPr snapToGrid="0">
      <p:cViewPr varScale="1">
        <p:scale>
          <a:sx n="86" d="100"/>
          <a:sy n="86" d="100"/>
        </p:scale>
        <p:origin x="57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2241623-A064-4BED-B073-BA4D61433402}" type="datetime1">
              <a:rPr lang="en-US" smtClean="0"/>
              <a:t>1/25/2022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23368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230311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385934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631325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2719595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408324-A84C-4A45-93B6-78D079CCE772}" type="datetime1">
              <a:rPr lang="en-US" smtClean="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286108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408324-A84C-4A45-93B6-78D079CCE772}" type="datetime1">
              <a:rPr lang="en-US" smtClean="0"/>
              <a:t>1/25/2022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658568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F86ED0C-1DA7-41F0-94CF-6218B1FEDFF1}" type="datetime1">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06348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ECF02AB-6034-4B88-BC5A-7C17CB0EF809}" type="datetime1">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56130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3E5F3-28EE-488F-BD53-B744C06C3DEC}" type="datetime1">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5042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6408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58CFD-9357-46BE-A189-D637A67C8730}"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97383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742EE-B331-4632-BD10-A82FED6B6FC0}" type="datetime1">
              <a:rPr lang="en-US" smtClean="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9415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7398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1799-ACB5-4CB2-86A2-5C574F1C8706}" type="datetime1">
              <a:rPr lang="en-US" smtClean="0"/>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6530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5DD0D6-7A82-473E-879B-C6ECD6CCCFEC}"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76054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76407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4408324-A84C-4A45-93B6-78D079CCE772}" type="datetime1">
              <a:rPr lang="en-US" smtClean="0"/>
              <a:t>1/25/2022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9561154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cikit-learn.org/stable/modules/generated/sklearn.metrics.classification_report.html" TargetMode="External"/><Relationship Id="rId2" Type="http://schemas.openxmlformats.org/officeDocument/2006/relationships/hyperlink" Target="https://seaborn.pydata.org/" TargetMode="External"/><Relationship Id="rId1" Type="http://schemas.openxmlformats.org/officeDocument/2006/relationships/slideLayout" Target="../slideLayouts/slideLayout2.xml"/><Relationship Id="rId6" Type="http://schemas.openxmlformats.org/officeDocument/2006/relationships/hyperlink" Target="https://scikit-learn.org/stable/modules/generated/sklearn.preprocessing.StandardScaler.html" TargetMode="External"/><Relationship Id="rId5" Type="http://schemas.openxmlformats.org/officeDocument/2006/relationships/hyperlink" Target="https://www.kaggle.com/faressayah/decision-trees-random-forest-for-beginners" TargetMode="External"/><Relationship Id="rId4" Type="http://schemas.openxmlformats.org/officeDocument/2006/relationships/hyperlink" Target="https://www.kaggle.com/ronitf/heart-disease-uc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Chart, scatter chart&#10;&#10;Description automatically generated">
            <a:extLst>
              <a:ext uri="{FF2B5EF4-FFF2-40B4-BE49-F238E27FC236}">
                <a16:creationId xmlns:a16="http://schemas.microsoft.com/office/drawing/2014/main" id="{4F7055DE-EDB7-4B9D-8AAC-2608D5E6B2AF}"/>
              </a:ext>
            </a:extLst>
          </p:cNvPr>
          <p:cNvPicPr>
            <a:picLocks noChangeAspect="1"/>
          </p:cNvPicPr>
          <p:nvPr/>
        </p:nvPicPr>
        <p:blipFill rotWithShape="1">
          <a:blip r:embed="rId2"/>
          <a:srcRect t="12868" r="-1" b="12112"/>
          <a:stretch/>
        </p:blipFill>
        <p:spPr>
          <a:xfrm>
            <a:off x="3048" y="10"/>
            <a:ext cx="12188952" cy="6857990"/>
          </a:xfrm>
          <a:prstGeom prst="rect">
            <a:avLst/>
          </a:prstGeom>
        </p:spPr>
      </p:pic>
      <p:sp>
        <p:nvSpPr>
          <p:cNvPr id="2" name="Title 1">
            <a:extLst>
              <a:ext uri="{FF2B5EF4-FFF2-40B4-BE49-F238E27FC236}">
                <a16:creationId xmlns:a16="http://schemas.microsoft.com/office/drawing/2014/main" id="{0E7EBB59-EA5E-4CE1-AD42-57BC2379A49F}"/>
              </a:ext>
            </a:extLst>
          </p:cNvPr>
          <p:cNvSpPr>
            <a:spLocks noGrp="1"/>
          </p:cNvSpPr>
          <p:nvPr>
            <p:ph type="ctrTitle"/>
          </p:nvPr>
        </p:nvSpPr>
        <p:spPr>
          <a:xfrm>
            <a:off x="1255211" y="2605922"/>
            <a:ext cx="9841377" cy="937871"/>
          </a:xfrm>
        </p:spPr>
        <p:txBody>
          <a:bodyPr anchor="b">
            <a:normAutofit fontScale="90000"/>
          </a:bodyPr>
          <a:lstStyle/>
          <a:p>
            <a:pPr algn="ctr"/>
            <a:r>
              <a:rPr lang="en-SG" sz="6000" dirty="0">
                <a:solidFill>
                  <a:srgbClr val="002060"/>
                </a:solidFill>
              </a:rPr>
              <a:t>MLDV Project Report</a:t>
            </a:r>
            <a:br>
              <a:rPr lang="en-SG" sz="6000" dirty="0"/>
            </a:br>
            <a:r>
              <a:rPr lang="en-SG" sz="6000" dirty="0">
                <a:solidFill>
                  <a:srgbClr val="FF0000"/>
                </a:solidFill>
              </a:rPr>
              <a:t>Heart Disease Prediction </a:t>
            </a:r>
          </a:p>
        </p:txBody>
      </p:sp>
      <p:sp>
        <p:nvSpPr>
          <p:cNvPr id="3" name="Subtitle 2">
            <a:extLst>
              <a:ext uri="{FF2B5EF4-FFF2-40B4-BE49-F238E27FC236}">
                <a16:creationId xmlns:a16="http://schemas.microsoft.com/office/drawing/2014/main" id="{3ED119E5-901C-4895-996F-77CFEF95F6FB}"/>
              </a:ext>
            </a:extLst>
          </p:cNvPr>
          <p:cNvSpPr>
            <a:spLocks noGrp="1"/>
          </p:cNvSpPr>
          <p:nvPr>
            <p:ph type="subTitle" idx="1"/>
          </p:nvPr>
        </p:nvSpPr>
        <p:spPr>
          <a:xfrm>
            <a:off x="2410146" y="3663169"/>
            <a:ext cx="6953250" cy="862394"/>
          </a:xfrm>
        </p:spPr>
        <p:txBody>
          <a:bodyPr anchor="t">
            <a:normAutofit/>
          </a:bodyPr>
          <a:lstStyle/>
          <a:p>
            <a:pPr algn="ctr">
              <a:lnSpc>
                <a:spcPct val="120000"/>
              </a:lnSpc>
            </a:pPr>
            <a:r>
              <a:rPr lang="en-SG" sz="1800" b="1"/>
              <a:t>Julius Chan</a:t>
            </a:r>
          </a:p>
          <a:p>
            <a:pPr algn="ctr">
              <a:lnSpc>
                <a:spcPct val="120000"/>
              </a:lnSpc>
            </a:pPr>
            <a:r>
              <a:rPr lang="en-SG" sz="1800" b="1"/>
              <a:t> 2082753A</a:t>
            </a:r>
            <a:endParaRPr lang="en-SG" sz="1800" b="1" dirty="0"/>
          </a:p>
        </p:txBody>
      </p:sp>
    </p:spTree>
    <p:extLst>
      <p:ext uri="{BB962C8B-B14F-4D97-AF65-F5344CB8AC3E}">
        <p14:creationId xmlns:p14="http://schemas.microsoft.com/office/powerpoint/2010/main" val="1956869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EA7B-75ED-4C63-B5C1-FD9BA1C3CB00}"/>
              </a:ext>
            </a:extLst>
          </p:cNvPr>
          <p:cNvSpPr>
            <a:spLocks noGrp="1"/>
          </p:cNvSpPr>
          <p:nvPr>
            <p:ph type="title"/>
          </p:nvPr>
        </p:nvSpPr>
        <p:spPr>
          <a:xfrm>
            <a:off x="1154954" y="973668"/>
            <a:ext cx="8761413" cy="706964"/>
          </a:xfrm>
        </p:spPr>
        <p:txBody>
          <a:bodyPr>
            <a:normAutofit/>
          </a:bodyPr>
          <a:lstStyle/>
          <a:p>
            <a:pPr algn="ctr"/>
            <a:r>
              <a:rPr lang="en-SG" dirty="0">
                <a:solidFill>
                  <a:srgbClr val="EBEBEB"/>
                </a:solidFill>
              </a:rPr>
              <a:t>Introduction</a:t>
            </a:r>
          </a:p>
        </p:txBody>
      </p:sp>
      <p:sp>
        <p:nvSpPr>
          <p:cNvPr id="3" name="Content Placeholder 2">
            <a:extLst>
              <a:ext uri="{FF2B5EF4-FFF2-40B4-BE49-F238E27FC236}">
                <a16:creationId xmlns:a16="http://schemas.microsoft.com/office/drawing/2014/main" id="{EE55285B-8FA5-49A9-A1FC-69B23BF30814}"/>
              </a:ext>
            </a:extLst>
          </p:cNvPr>
          <p:cNvSpPr>
            <a:spLocks noGrp="1"/>
          </p:cNvSpPr>
          <p:nvPr>
            <p:ph idx="1"/>
          </p:nvPr>
        </p:nvSpPr>
        <p:spPr>
          <a:xfrm>
            <a:off x="340252" y="2470334"/>
            <a:ext cx="7318548" cy="3832811"/>
          </a:xfrm>
        </p:spPr>
        <p:txBody>
          <a:bodyPr anchor="ctr">
            <a:normAutofit/>
          </a:bodyPr>
          <a:lstStyle/>
          <a:p>
            <a:pPr>
              <a:lnSpc>
                <a:spcPct val="90000"/>
              </a:lnSpc>
            </a:pPr>
            <a:r>
              <a:rPr lang="en-US" sz="1600" dirty="0">
                <a:effectLst/>
                <a:latin typeface="Calibri" panose="020F0502020204030204" pitchFamily="34" charset="0"/>
                <a:cs typeface="Calibri" panose="020F0502020204030204" pitchFamily="34" charset="0"/>
              </a:rPr>
              <a:t>Every day, the average human heart beats around 100,000 times, pumping 2,000 gallons of blood through the body. </a:t>
            </a:r>
            <a:endParaRPr lang="en-US" sz="1600" dirty="0">
              <a:latin typeface="Calibri" panose="020F0502020204030204" pitchFamily="34" charset="0"/>
              <a:cs typeface="Calibri" panose="020F0502020204030204" pitchFamily="34" charset="0"/>
            </a:endParaRPr>
          </a:p>
          <a:p>
            <a:pPr marL="0" indent="0">
              <a:lnSpc>
                <a:spcPct val="90000"/>
              </a:lnSpc>
              <a:buNone/>
            </a:pPr>
            <a:endParaRPr lang="en-SG" sz="1600" dirty="0">
              <a:latin typeface="Calibri" panose="020F0502020204030204" pitchFamily="34" charset="0"/>
              <a:cs typeface="Calibri" panose="020F0502020204030204" pitchFamily="34" charset="0"/>
            </a:endParaRPr>
          </a:p>
          <a:p>
            <a:pPr>
              <a:lnSpc>
                <a:spcPct val="90000"/>
              </a:lnSpc>
            </a:pPr>
            <a:r>
              <a:rPr lang="en-US" sz="1600" dirty="0">
                <a:latin typeface="Calibri" panose="020F0502020204030204" pitchFamily="34" charset="0"/>
                <a:cs typeface="Calibri" panose="020F0502020204030204" pitchFamily="34" charset="0"/>
              </a:rPr>
              <a:t>The objective on this project is to forecast if a patient has a heart condition or not based on the patient's provided qualities such as Gender &amp; Age , and another is to diagnose and uncover various insights from this dataset that might aid in better comprehending the situation</a:t>
            </a:r>
            <a:r>
              <a:rPr lang="en-US" sz="1600" dirty="0"/>
              <a:t>. </a:t>
            </a:r>
            <a:r>
              <a:rPr lang="en-US" sz="1600" b="0" i="0" dirty="0">
                <a:effectLst/>
                <a:latin typeface="Inter"/>
              </a:rPr>
              <a:t>Given clinical parameters about a patient, can we predict whether they have heart disease?</a:t>
            </a:r>
          </a:p>
          <a:p>
            <a:pPr>
              <a:lnSpc>
                <a:spcPct val="90000"/>
              </a:lnSpc>
            </a:pPr>
            <a:endParaRPr lang="en-US" sz="1600" dirty="0">
              <a:latin typeface="Inter"/>
            </a:endParaRPr>
          </a:p>
          <a:p>
            <a:pPr>
              <a:lnSpc>
                <a:spcPct val="90000"/>
              </a:lnSpc>
            </a:pPr>
            <a:r>
              <a:rPr lang="en-US" sz="1600" dirty="0">
                <a:latin typeface="Calibri" panose="020F0502020204030204" pitchFamily="34" charset="0"/>
                <a:cs typeface="Calibri" panose="020F0502020204030204" pitchFamily="34" charset="0"/>
              </a:rPr>
              <a:t>The results of the diagnosis on heart disease should be thoroughly conveyed to the patient. To put it another way, the doctor should be able to explain to the patient which certain features affected the diagnosis results.</a:t>
            </a:r>
            <a:endParaRPr lang="en-SG" sz="1600" dirty="0">
              <a:latin typeface="Calibri" panose="020F0502020204030204" pitchFamily="34" charset="0"/>
              <a:cs typeface="Calibri" panose="020F0502020204030204" pitchFamily="34" charset="0"/>
            </a:endParaRPr>
          </a:p>
        </p:txBody>
      </p:sp>
      <p:pic>
        <p:nvPicPr>
          <p:cNvPr id="7" name="Picture 6" descr="Diagram&#10;&#10;Description automatically generated with medium confidence">
            <a:extLst>
              <a:ext uri="{FF2B5EF4-FFF2-40B4-BE49-F238E27FC236}">
                <a16:creationId xmlns:a16="http://schemas.microsoft.com/office/drawing/2014/main" id="{73778909-3056-40D7-AA41-F9CBCC366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5292" y="2838551"/>
            <a:ext cx="3932989" cy="304578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02566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9848-AE39-4F8A-990E-9D7AD8C38E8D}"/>
              </a:ext>
            </a:extLst>
          </p:cNvPr>
          <p:cNvSpPr>
            <a:spLocks noGrp="1"/>
          </p:cNvSpPr>
          <p:nvPr>
            <p:ph type="title"/>
          </p:nvPr>
        </p:nvSpPr>
        <p:spPr>
          <a:xfrm>
            <a:off x="1154954" y="973668"/>
            <a:ext cx="8761413" cy="706964"/>
          </a:xfrm>
        </p:spPr>
        <p:txBody>
          <a:bodyPr>
            <a:normAutofit/>
          </a:bodyPr>
          <a:lstStyle/>
          <a:p>
            <a:pPr algn="ctr"/>
            <a:r>
              <a:rPr lang="en-SG" dirty="0">
                <a:solidFill>
                  <a:srgbClr val="EBEBEB"/>
                </a:solidFill>
              </a:rPr>
              <a:t>Data Exploration &amp; Data Preparation</a:t>
            </a:r>
          </a:p>
        </p:txBody>
      </p:sp>
      <p:sp>
        <p:nvSpPr>
          <p:cNvPr id="3" name="Content Placeholder 2">
            <a:extLst>
              <a:ext uri="{FF2B5EF4-FFF2-40B4-BE49-F238E27FC236}">
                <a16:creationId xmlns:a16="http://schemas.microsoft.com/office/drawing/2014/main" id="{ABF377D2-7EC3-4C1C-91ED-103AB85C936F}"/>
              </a:ext>
            </a:extLst>
          </p:cNvPr>
          <p:cNvSpPr>
            <a:spLocks noGrp="1"/>
          </p:cNvSpPr>
          <p:nvPr>
            <p:ph idx="1"/>
          </p:nvPr>
        </p:nvSpPr>
        <p:spPr>
          <a:xfrm>
            <a:off x="0" y="2357267"/>
            <a:ext cx="7090628" cy="4254502"/>
          </a:xfrm>
        </p:spPr>
        <p:txBody>
          <a:bodyPr anchor="ctr">
            <a:normAutofit/>
          </a:bodyPr>
          <a:lstStyle/>
          <a:p>
            <a:pPr>
              <a:lnSpc>
                <a:spcPct val="90000"/>
              </a:lnSpc>
            </a:pPr>
            <a:r>
              <a:rPr lang="en-US" b="0" i="0" dirty="0">
                <a:effectLst/>
                <a:latin typeface="Calibri" panose="020F0502020204030204" pitchFamily="34" charset="0"/>
                <a:cs typeface="Calibri" panose="020F0502020204030204" pitchFamily="34" charset="0"/>
              </a:rPr>
              <a:t>This is a multivariate dataset, meaning it contains several statistical variables as well as multivariate numerical data analysis. The dataset has 14 attributes and 303 rows of patient records.</a:t>
            </a:r>
            <a:br>
              <a:rPr lang="en-SG"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90000"/>
              </a:lnSpc>
            </a:pPr>
            <a:r>
              <a:rPr lang="en-US" i="0" dirty="0">
                <a:effectLst/>
                <a:latin typeface="Calibri" panose="020F0502020204030204" pitchFamily="34" charset="0"/>
                <a:cs typeface="Calibri" panose="020F0502020204030204" pitchFamily="34" charset="0"/>
              </a:rPr>
              <a:t>There are 165</a:t>
            </a:r>
            <a:r>
              <a:rPr lang="en-US" dirty="0">
                <a:latin typeface="Calibri" panose="020F0502020204030204" pitchFamily="34" charset="0"/>
                <a:cs typeface="Calibri" panose="020F0502020204030204" pitchFamily="34" charset="0"/>
              </a:rPr>
              <a:t> </a:t>
            </a:r>
            <a:r>
              <a:rPr lang="en-US" i="0" dirty="0">
                <a:effectLst/>
                <a:latin typeface="Calibri" panose="020F0502020204030204" pitchFamily="34" charset="0"/>
                <a:cs typeface="Calibri" panose="020F0502020204030204" pitchFamily="34" charset="0"/>
              </a:rPr>
              <a:t>patients who have been diagnosed with heart disease, whereas 138</a:t>
            </a:r>
            <a:r>
              <a:rPr lang="en-US" dirty="0">
                <a:latin typeface="Calibri" panose="020F0502020204030204" pitchFamily="34" charset="0"/>
                <a:cs typeface="Calibri" panose="020F0502020204030204" pitchFamily="34" charset="0"/>
              </a:rPr>
              <a:t> </a:t>
            </a:r>
            <a:r>
              <a:rPr lang="en-US" i="0" dirty="0">
                <a:effectLst/>
                <a:latin typeface="Calibri" panose="020F0502020204030204" pitchFamily="34" charset="0"/>
                <a:cs typeface="Calibri" panose="020F0502020204030204" pitchFamily="34" charset="0"/>
              </a:rPr>
              <a:t>patients are heart disease-free. Males are more prone to heart disease compared to females.</a:t>
            </a:r>
          </a:p>
          <a:p>
            <a:pPr>
              <a:lnSpc>
                <a:spcPct val="90000"/>
              </a:lnSpc>
            </a:pPr>
            <a:endParaRPr lang="en-US" i="0" dirty="0">
              <a:effectLst/>
              <a:latin typeface="Calibri" panose="020F0502020204030204" pitchFamily="34" charset="0"/>
              <a:cs typeface="Calibri" panose="020F0502020204030204" pitchFamily="34" charset="0"/>
            </a:endParaRPr>
          </a:p>
          <a:p>
            <a:pPr>
              <a:lnSpc>
                <a:spcPct val="90000"/>
              </a:lnSpc>
            </a:pPr>
            <a:r>
              <a:rPr lang="en-US" dirty="0">
                <a:latin typeface="Calibri" panose="020F0502020204030204" pitchFamily="34" charset="0"/>
                <a:cs typeface="Calibri" panose="020F0502020204030204" pitchFamily="34" charset="0"/>
              </a:rPr>
              <a:t>No missing value or inconsistency is detected in the dataset.</a:t>
            </a:r>
          </a:p>
          <a:p>
            <a:pPr>
              <a:lnSpc>
                <a:spcPct val="90000"/>
              </a:lnSpc>
            </a:pPr>
            <a:endParaRPr lang="en-US" dirty="0">
              <a:latin typeface="Calibri" panose="020F0502020204030204" pitchFamily="34" charset="0"/>
              <a:cs typeface="Calibri" panose="020F0502020204030204" pitchFamily="34" charset="0"/>
            </a:endParaRPr>
          </a:p>
          <a:p>
            <a:pPr>
              <a:lnSpc>
                <a:spcPct val="90000"/>
              </a:lnSpc>
            </a:pPr>
            <a:r>
              <a:rPr lang="en-US" dirty="0">
                <a:latin typeface="Calibri" panose="020F0502020204030204" pitchFamily="34" charset="0"/>
                <a:cs typeface="Calibri" panose="020F0502020204030204" pitchFamily="34" charset="0"/>
              </a:rPr>
              <a:t>Data is clean and ready to be processed.</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69A1543-23C1-41D3-BA46-BC9E796A9694}"/>
              </a:ext>
            </a:extLst>
          </p:cNvPr>
          <p:cNvSpPr txBox="1"/>
          <p:nvPr/>
        </p:nvSpPr>
        <p:spPr>
          <a:xfrm>
            <a:off x="8658688" y="5348303"/>
            <a:ext cx="3533312" cy="369332"/>
          </a:xfrm>
          <a:prstGeom prst="rect">
            <a:avLst/>
          </a:prstGeom>
          <a:noFill/>
        </p:spPr>
        <p:txBody>
          <a:bodyPr wrap="square" rtlCol="0">
            <a:spAutoFit/>
          </a:bodyPr>
          <a:lstStyle/>
          <a:p>
            <a:pPr algn="ctr"/>
            <a:r>
              <a:rPr lang="en-SG" dirty="0"/>
              <a:t>0 = Female. 1 = Male</a:t>
            </a:r>
          </a:p>
        </p:txBody>
      </p:sp>
      <p:pic>
        <p:nvPicPr>
          <p:cNvPr id="8" name="Picture 7" descr="Chart, bar chart&#10;&#10;Description automatically generated">
            <a:extLst>
              <a:ext uri="{FF2B5EF4-FFF2-40B4-BE49-F238E27FC236}">
                <a16:creationId xmlns:a16="http://schemas.microsoft.com/office/drawing/2014/main" id="{B8456C57-B28F-448A-8D19-10A2DBA1A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2942" y="2357267"/>
            <a:ext cx="3686914" cy="2804032"/>
          </a:xfrm>
          <a:prstGeom prst="rect">
            <a:avLst/>
          </a:prstGeom>
        </p:spPr>
      </p:pic>
      <p:pic>
        <p:nvPicPr>
          <p:cNvPr id="10" name="Picture 9" descr="Table&#10;&#10;Description automatically generated">
            <a:extLst>
              <a:ext uri="{FF2B5EF4-FFF2-40B4-BE49-F238E27FC236}">
                <a16:creationId xmlns:a16="http://schemas.microsoft.com/office/drawing/2014/main" id="{8FD88745-85C3-46AC-B1D5-E92D3E9E8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448" y="4667248"/>
            <a:ext cx="1845148" cy="1731441"/>
          </a:xfrm>
          <a:prstGeom prst="rect">
            <a:avLst/>
          </a:prstGeom>
        </p:spPr>
      </p:pic>
    </p:spTree>
    <p:extLst>
      <p:ext uri="{BB962C8B-B14F-4D97-AF65-F5344CB8AC3E}">
        <p14:creationId xmlns:p14="http://schemas.microsoft.com/office/powerpoint/2010/main" val="3592327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B581-135E-4411-9BAA-310D0D7E2F27}"/>
              </a:ext>
            </a:extLst>
          </p:cNvPr>
          <p:cNvSpPr>
            <a:spLocks noGrp="1"/>
          </p:cNvSpPr>
          <p:nvPr>
            <p:ph type="title"/>
          </p:nvPr>
        </p:nvSpPr>
        <p:spPr/>
        <p:txBody>
          <a:bodyPr/>
          <a:lstStyle/>
          <a:p>
            <a:pPr algn="ctr"/>
            <a:r>
              <a:rPr lang="en-SG"/>
              <a:t>Feature Selection</a:t>
            </a:r>
            <a:endParaRPr lang="en-SG" dirty="0"/>
          </a:p>
        </p:txBody>
      </p:sp>
      <p:pic>
        <p:nvPicPr>
          <p:cNvPr id="4" name="Content Placeholder 3" descr="Chart, treemap chart&#10;&#10;Description automatically generated">
            <a:extLst>
              <a:ext uri="{FF2B5EF4-FFF2-40B4-BE49-F238E27FC236}">
                <a16:creationId xmlns:a16="http://schemas.microsoft.com/office/drawing/2014/main" id="{15C30898-FE32-4AB6-B436-DD609FEAF3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675" y="2361461"/>
            <a:ext cx="5213462" cy="4425518"/>
          </a:xfrm>
        </p:spPr>
      </p:pic>
      <p:sp>
        <p:nvSpPr>
          <p:cNvPr id="18" name="TextBox 17">
            <a:extLst>
              <a:ext uri="{FF2B5EF4-FFF2-40B4-BE49-F238E27FC236}">
                <a16:creationId xmlns:a16="http://schemas.microsoft.com/office/drawing/2014/main" id="{151004D0-C020-4318-8FFA-C689E3D46555}"/>
              </a:ext>
            </a:extLst>
          </p:cNvPr>
          <p:cNvSpPr txBox="1"/>
          <p:nvPr/>
        </p:nvSpPr>
        <p:spPr>
          <a:xfrm>
            <a:off x="6691681" y="4999584"/>
            <a:ext cx="5500319" cy="1631216"/>
          </a:xfrm>
          <a:prstGeom prst="rect">
            <a:avLst/>
          </a:prstGeom>
          <a:noFill/>
        </p:spPr>
        <p:txBody>
          <a:bodyPr wrap="square" rtlCol="0">
            <a:spAutoFit/>
          </a:bodyPr>
          <a:lstStyle/>
          <a:p>
            <a:r>
              <a:rPr lang="en-SG" sz="2000" dirty="0">
                <a:latin typeface="Calibri" panose="020F0502020204030204" pitchFamily="34" charset="0"/>
                <a:cs typeface="Calibri" panose="020F0502020204030204" pitchFamily="34" charset="0"/>
              </a:rPr>
              <a:t>The dataset's top features were extracted using the Extra Tree Classifier Model to see all the important model features. ‘age’, ‘</a:t>
            </a:r>
            <a:r>
              <a:rPr lang="en-SG" sz="2000" dirty="0" err="1">
                <a:latin typeface="Calibri" panose="020F0502020204030204" pitchFamily="34" charset="0"/>
                <a:cs typeface="Calibri" panose="020F0502020204030204" pitchFamily="34" charset="0"/>
              </a:rPr>
              <a:t>trestbps</a:t>
            </a:r>
            <a:r>
              <a:rPr lang="en-SG" sz="2000" dirty="0">
                <a:latin typeface="Calibri" panose="020F0502020204030204" pitchFamily="34" charset="0"/>
                <a:cs typeface="Calibri" panose="020F0502020204030204" pitchFamily="34" charset="0"/>
              </a:rPr>
              <a:t>’, ‘</a:t>
            </a:r>
            <a:r>
              <a:rPr lang="en-SG" sz="2000" dirty="0" err="1">
                <a:latin typeface="Calibri" panose="020F0502020204030204" pitchFamily="34" charset="0"/>
                <a:cs typeface="Calibri" panose="020F0502020204030204" pitchFamily="34" charset="0"/>
              </a:rPr>
              <a:t>chol</a:t>
            </a:r>
            <a:r>
              <a:rPr lang="en-SG" sz="2000" dirty="0">
                <a:latin typeface="Calibri" panose="020F0502020204030204" pitchFamily="34" charset="0"/>
                <a:cs typeface="Calibri" panose="020F0502020204030204" pitchFamily="34" charset="0"/>
              </a:rPr>
              <a:t>’, ‘</a:t>
            </a:r>
            <a:r>
              <a:rPr lang="en-SG" sz="2000" dirty="0" err="1">
                <a:latin typeface="Calibri" panose="020F0502020204030204" pitchFamily="34" charset="0"/>
                <a:cs typeface="Calibri" panose="020F0502020204030204" pitchFamily="34" charset="0"/>
              </a:rPr>
              <a:t>thalach</a:t>
            </a:r>
            <a:r>
              <a:rPr lang="en-SG" sz="2000" dirty="0">
                <a:latin typeface="Calibri" panose="020F0502020204030204" pitchFamily="34" charset="0"/>
                <a:cs typeface="Calibri" panose="020F0502020204030204" pitchFamily="34" charset="0"/>
              </a:rPr>
              <a:t>’, ‘exang’, ‘</a:t>
            </a:r>
            <a:r>
              <a:rPr lang="en-SG" sz="2000" dirty="0" err="1">
                <a:latin typeface="Calibri" panose="020F0502020204030204" pitchFamily="34" charset="0"/>
                <a:cs typeface="Calibri" panose="020F0502020204030204" pitchFamily="34" charset="0"/>
              </a:rPr>
              <a:t>oldpeak</a:t>
            </a:r>
            <a:r>
              <a:rPr lang="en-SG" sz="2000" dirty="0">
                <a:latin typeface="Calibri" panose="020F0502020204030204" pitchFamily="34" charset="0"/>
                <a:cs typeface="Calibri" panose="020F0502020204030204" pitchFamily="34" charset="0"/>
              </a:rPr>
              <a:t>’, ‘cp_0’, ‘slope_2’, ‘ca_0’, ‘thal_2’, ‘thal_3’ were all selected features.</a:t>
            </a:r>
          </a:p>
        </p:txBody>
      </p:sp>
      <p:sp>
        <p:nvSpPr>
          <p:cNvPr id="23" name="TextBox 22">
            <a:extLst>
              <a:ext uri="{FF2B5EF4-FFF2-40B4-BE49-F238E27FC236}">
                <a16:creationId xmlns:a16="http://schemas.microsoft.com/office/drawing/2014/main" id="{F3BC1DCC-7766-4474-A3FF-4CC6844B07BD}"/>
              </a:ext>
            </a:extLst>
          </p:cNvPr>
          <p:cNvSpPr txBox="1"/>
          <p:nvPr/>
        </p:nvSpPr>
        <p:spPr>
          <a:xfrm>
            <a:off x="727968" y="2176795"/>
            <a:ext cx="3773009" cy="369332"/>
          </a:xfrm>
          <a:prstGeom prst="rect">
            <a:avLst/>
          </a:prstGeom>
          <a:noFill/>
        </p:spPr>
        <p:txBody>
          <a:bodyPr wrap="square" rtlCol="0">
            <a:spAutoFit/>
          </a:bodyPr>
          <a:lstStyle/>
          <a:p>
            <a:pPr algn="ctr"/>
            <a:r>
              <a:rPr lang="en-SG" b="1" dirty="0">
                <a:solidFill>
                  <a:schemeClr val="tx1">
                    <a:lumMod val="95000"/>
                    <a:lumOff val="5000"/>
                  </a:schemeClr>
                </a:solidFill>
              </a:rPr>
              <a:t>Correlation Heatmap </a:t>
            </a:r>
          </a:p>
        </p:txBody>
      </p:sp>
      <p:pic>
        <p:nvPicPr>
          <p:cNvPr id="31" name="Picture 30" descr="Chart, bar chart&#10;&#10;Description automatically generated">
            <a:extLst>
              <a:ext uri="{FF2B5EF4-FFF2-40B4-BE49-F238E27FC236}">
                <a16:creationId xmlns:a16="http://schemas.microsoft.com/office/drawing/2014/main" id="{F6533C95-0410-4E72-BAC0-446289FA0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393" y="2301726"/>
            <a:ext cx="4822639" cy="2641546"/>
          </a:xfrm>
          <a:prstGeom prst="rect">
            <a:avLst/>
          </a:prstGeom>
        </p:spPr>
      </p:pic>
    </p:spTree>
    <p:extLst>
      <p:ext uri="{BB962C8B-B14F-4D97-AF65-F5344CB8AC3E}">
        <p14:creationId xmlns:p14="http://schemas.microsoft.com/office/powerpoint/2010/main" val="1451182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801F-622C-4F94-9B20-F786A0717739}"/>
              </a:ext>
            </a:extLst>
          </p:cNvPr>
          <p:cNvSpPr>
            <a:spLocks noGrp="1"/>
          </p:cNvSpPr>
          <p:nvPr>
            <p:ph type="title"/>
          </p:nvPr>
        </p:nvSpPr>
        <p:spPr/>
        <p:txBody>
          <a:bodyPr/>
          <a:lstStyle/>
          <a:p>
            <a:pPr algn="ctr"/>
            <a:r>
              <a:rPr lang="en-SG" dirty="0"/>
              <a:t>Results &amp; Analysis</a:t>
            </a:r>
          </a:p>
        </p:txBody>
      </p:sp>
      <p:graphicFrame>
        <p:nvGraphicFramePr>
          <p:cNvPr id="4" name="Table 4">
            <a:extLst>
              <a:ext uri="{FF2B5EF4-FFF2-40B4-BE49-F238E27FC236}">
                <a16:creationId xmlns:a16="http://schemas.microsoft.com/office/drawing/2014/main" id="{0B2EF99B-2C66-43E9-ADE9-DEF016E4FC7E}"/>
              </a:ext>
            </a:extLst>
          </p:cNvPr>
          <p:cNvGraphicFramePr>
            <a:graphicFrameLocks noGrp="1"/>
          </p:cNvGraphicFramePr>
          <p:nvPr>
            <p:ph idx="1"/>
            <p:extLst>
              <p:ext uri="{D42A27DB-BD31-4B8C-83A1-F6EECF244321}">
                <p14:modId xmlns:p14="http://schemas.microsoft.com/office/powerpoint/2010/main" val="2483709880"/>
              </p:ext>
            </p:extLst>
          </p:nvPr>
        </p:nvGraphicFramePr>
        <p:xfrm>
          <a:off x="0" y="2868480"/>
          <a:ext cx="6134470" cy="2701447"/>
        </p:xfrm>
        <a:graphic>
          <a:graphicData uri="http://schemas.openxmlformats.org/drawingml/2006/table">
            <a:tbl>
              <a:tblPr firstRow="1" bandRow="1">
                <a:tableStyleId>{5C22544A-7EE6-4342-B048-85BDC9FD1C3A}</a:tableStyleId>
              </a:tblPr>
              <a:tblGrid>
                <a:gridCol w="1022413">
                  <a:extLst>
                    <a:ext uri="{9D8B030D-6E8A-4147-A177-3AD203B41FA5}">
                      <a16:colId xmlns:a16="http://schemas.microsoft.com/office/drawing/2014/main" val="1279972150"/>
                    </a:ext>
                  </a:extLst>
                </a:gridCol>
                <a:gridCol w="1211020">
                  <a:extLst>
                    <a:ext uri="{9D8B030D-6E8A-4147-A177-3AD203B41FA5}">
                      <a16:colId xmlns:a16="http://schemas.microsoft.com/office/drawing/2014/main" val="1404092696"/>
                    </a:ext>
                  </a:extLst>
                </a:gridCol>
                <a:gridCol w="1045564">
                  <a:extLst>
                    <a:ext uri="{9D8B030D-6E8A-4147-A177-3AD203B41FA5}">
                      <a16:colId xmlns:a16="http://schemas.microsoft.com/office/drawing/2014/main" val="993700218"/>
                    </a:ext>
                  </a:extLst>
                </a:gridCol>
                <a:gridCol w="1279476">
                  <a:extLst>
                    <a:ext uri="{9D8B030D-6E8A-4147-A177-3AD203B41FA5}">
                      <a16:colId xmlns:a16="http://schemas.microsoft.com/office/drawing/2014/main" val="2275861640"/>
                    </a:ext>
                  </a:extLst>
                </a:gridCol>
                <a:gridCol w="749940">
                  <a:extLst>
                    <a:ext uri="{9D8B030D-6E8A-4147-A177-3AD203B41FA5}">
                      <a16:colId xmlns:a16="http://schemas.microsoft.com/office/drawing/2014/main" val="2627443810"/>
                    </a:ext>
                  </a:extLst>
                </a:gridCol>
                <a:gridCol w="826057">
                  <a:extLst>
                    <a:ext uri="{9D8B030D-6E8A-4147-A177-3AD203B41FA5}">
                      <a16:colId xmlns:a16="http://schemas.microsoft.com/office/drawing/2014/main" val="512254258"/>
                    </a:ext>
                  </a:extLst>
                </a:gridCol>
              </a:tblGrid>
              <a:tr h="771842">
                <a:tc>
                  <a:txBody>
                    <a:bodyPr/>
                    <a:lstStyle/>
                    <a:p>
                      <a:pPr algn="ctr"/>
                      <a:r>
                        <a:rPr lang="en-SG" sz="1400" b="1" dirty="0"/>
                        <a:t>Model </a:t>
                      </a:r>
                    </a:p>
                  </a:txBody>
                  <a:tcPr/>
                </a:tc>
                <a:tc>
                  <a:txBody>
                    <a:bodyPr/>
                    <a:lstStyle/>
                    <a:p>
                      <a:pPr algn="ctr"/>
                      <a:r>
                        <a:rPr lang="en-SG" sz="1400" b="1" dirty="0"/>
                        <a:t>Accuracy%</a:t>
                      </a:r>
                    </a:p>
                    <a:p>
                      <a:pPr algn="ctr"/>
                      <a:r>
                        <a:rPr lang="en-SG" sz="1400" b="1" dirty="0"/>
                        <a:t>(Train)</a:t>
                      </a:r>
                    </a:p>
                    <a:p>
                      <a:pPr algn="ctr"/>
                      <a:endParaRPr lang="en-SG" sz="1400" b="1" dirty="0"/>
                    </a:p>
                  </a:txBody>
                  <a:tcPr/>
                </a:tc>
                <a:tc>
                  <a:txBody>
                    <a:bodyPr/>
                    <a:lstStyle/>
                    <a:p>
                      <a:pPr algn="ctr"/>
                      <a:r>
                        <a:rPr lang="en-SG" sz="1400" b="1" dirty="0"/>
                        <a:t>Accuracy%</a:t>
                      </a:r>
                    </a:p>
                    <a:p>
                      <a:pPr algn="ctr"/>
                      <a:r>
                        <a:rPr lang="en-SG" sz="1400" b="1" dirty="0"/>
                        <a:t>(Test)</a:t>
                      </a:r>
                    </a:p>
                  </a:txBody>
                  <a:tcPr/>
                </a:tc>
                <a:tc>
                  <a:txBody>
                    <a:bodyPr/>
                    <a:lstStyle/>
                    <a:p>
                      <a:pPr algn="ctr"/>
                      <a:r>
                        <a:rPr lang="en-SG" sz="1400" b="1" dirty="0"/>
                        <a:t>Precision</a:t>
                      </a:r>
                    </a:p>
                    <a:p>
                      <a:pPr algn="ctr"/>
                      <a:r>
                        <a:rPr lang="en-SG" sz="1400" b="1" dirty="0"/>
                        <a:t>(Test)</a:t>
                      </a:r>
                    </a:p>
                  </a:txBody>
                  <a:tcPr/>
                </a:tc>
                <a:tc>
                  <a:txBody>
                    <a:bodyPr/>
                    <a:lstStyle/>
                    <a:p>
                      <a:pPr algn="ctr"/>
                      <a:r>
                        <a:rPr lang="en-SG" sz="1400" b="1" dirty="0"/>
                        <a:t>Recall</a:t>
                      </a:r>
                    </a:p>
                    <a:p>
                      <a:pPr algn="ctr"/>
                      <a:r>
                        <a:rPr lang="en-SG" sz="1400" b="1" dirty="0"/>
                        <a:t>(Test)</a:t>
                      </a:r>
                    </a:p>
                  </a:txBody>
                  <a:tcPr/>
                </a:tc>
                <a:tc>
                  <a:txBody>
                    <a:bodyPr/>
                    <a:lstStyle/>
                    <a:p>
                      <a:pPr algn="ctr"/>
                      <a:r>
                        <a:rPr lang="en-SG" sz="1400" b="1" dirty="0"/>
                        <a:t>F1-Score</a:t>
                      </a:r>
                    </a:p>
                    <a:p>
                      <a:pPr algn="ctr"/>
                      <a:r>
                        <a:rPr lang="en-SG" sz="1400" b="1" dirty="0"/>
                        <a:t>(Test)</a:t>
                      </a:r>
                    </a:p>
                  </a:txBody>
                  <a:tcPr/>
                </a:tc>
                <a:extLst>
                  <a:ext uri="{0D108BD9-81ED-4DB2-BD59-A6C34878D82A}">
                    <a16:rowId xmlns:a16="http://schemas.microsoft.com/office/drawing/2014/main" val="1889064374"/>
                  </a:ext>
                </a:extLst>
              </a:tr>
              <a:tr h="385921">
                <a:tc>
                  <a:txBody>
                    <a:bodyPr/>
                    <a:lstStyle/>
                    <a:p>
                      <a:pPr algn="ctr"/>
                      <a:r>
                        <a:rPr lang="en-SG" b="0" i="1" dirty="0">
                          <a:latin typeface="Calibri" panose="020F0502020204030204" pitchFamily="34" charset="0"/>
                          <a:cs typeface="Calibri" panose="020F0502020204030204" pitchFamily="34" charset="0"/>
                        </a:rPr>
                        <a:t>LR</a:t>
                      </a:r>
                    </a:p>
                  </a:txBody>
                  <a:tcPr/>
                </a:tc>
                <a:tc>
                  <a:txBody>
                    <a:bodyPr/>
                    <a:lstStyle/>
                    <a:p>
                      <a:pPr algn="ctr"/>
                      <a:r>
                        <a:rPr lang="en-SG" b="0" i="1" dirty="0">
                          <a:latin typeface="Calibri" panose="020F0502020204030204" pitchFamily="34" charset="0"/>
                          <a:cs typeface="Calibri" panose="020F0502020204030204" pitchFamily="34" charset="0"/>
                        </a:rPr>
                        <a:t>86.79%</a:t>
                      </a:r>
                    </a:p>
                  </a:txBody>
                  <a:tcPr/>
                </a:tc>
                <a:tc>
                  <a:txBody>
                    <a:bodyPr/>
                    <a:lstStyle/>
                    <a:p>
                      <a:pPr algn="ctr"/>
                      <a:r>
                        <a:rPr lang="en-SG" b="0" i="1" dirty="0">
                          <a:latin typeface="Calibri" panose="020F0502020204030204" pitchFamily="34" charset="0"/>
                          <a:cs typeface="Calibri" panose="020F0502020204030204" pitchFamily="34" charset="0"/>
                        </a:rPr>
                        <a:t>85.71%</a:t>
                      </a:r>
                    </a:p>
                  </a:txBody>
                  <a:tcPr/>
                </a:tc>
                <a:tc>
                  <a:txBody>
                    <a:bodyPr/>
                    <a:lstStyle/>
                    <a:p>
                      <a:pPr algn="ctr"/>
                      <a:r>
                        <a:rPr lang="en-SG" b="0" i="1" dirty="0">
                          <a:latin typeface="Calibri" panose="020F0502020204030204" pitchFamily="34" charset="0"/>
                          <a:cs typeface="Calibri" panose="020F0502020204030204" pitchFamily="34" charset="0"/>
                        </a:rPr>
                        <a:t>0.86</a:t>
                      </a:r>
                    </a:p>
                  </a:txBody>
                  <a:tcPr/>
                </a:tc>
                <a:tc>
                  <a:txBody>
                    <a:bodyPr/>
                    <a:lstStyle/>
                    <a:p>
                      <a:pPr algn="ctr"/>
                      <a:r>
                        <a:rPr lang="en-SG" b="0" i="1" dirty="0">
                          <a:latin typeface="Calibri" panose="020F0502020204030204" pitchFamily="34" charset="0"/>
                          <a:cs typeface="Calibri" panose="020F0502020204030204" pitchFamily="34" charset="0"/>
                        </a:rPr>
                        <a:t>0.88</a:t>
                      </a:r>
                    </a:p>
                  </a:txBody>
                  <a:tcPr/>
                </a:tc>
                <a:tc>
                  <a:txBody>
                    <a:bodyPr/>
                    <a:lstStyle/>
                    <a:p>
                      <a:pPr algn="ctr"/>
                      <a:r>
                        <a:rPr lang="en-SG" b="0" i="1" dirty="0">
                          <a:latin typeface="Calibri" panose="020F0502020204030204" pitchFamily="34" charset="0"/>
                          <a:cs typeface="Calibri" panose="020F0502020204030204" pitchFamily="34" charset="0"/>
                        </a:rPr>
                        <a:t>0.87</a:t>
                      </a:r>
                    </a:p>
                  </a:txBody>
                  <a:tcPr/>
                </a:tc>
                <a:extLst>
                  <a:ext uri="{0D108BD9-81ED-4DB2-BD59-A6C34878D82A}">
                    <a16:rowId xmlns:a16="http://schemas.microsoft.com/office/drawing/2014/main" val="2694849175"/>
                  </a:ext>
                </a:extLst>
              </a:tr>
              <a:tr h="385921">
                <a:tc>
                  <a:txBody>
                    <a:bodyPr/>
                    <a:lstStyle/>
                    <a:p>
                      <a:pPr algn="ctr"/>
                      <a:r>
                        <a:rPr lang="en-SG" b="0" i="1" dirty="0">
                          <a:latin typeface="Calibri" panose="020F0502020204030204" pitchFamily="34" charset="0"/>
                          <a:cs typeface="Calibri" panose="020F0502020204030204" pitchFamily="34" charset="0"/>
                        </a:rPr>
                        <a:t>LDA</a:t>
                      </a:r>
                    </a:p>
                  </a:txBody>
                  <a:tcPr/>
                </a:tc>
                <a:tc>
                  <a:txBody>
                    <a:bodyPr/>
                    <a:lstStyle/>
                    <a:p>
                      <a:pPr algn="ctr"/>
                      <a:r>
                        <a:rPr lang="en-SG" b="0" i="1" dirty="0">
                          <a:latin typeface="Calibri" panose="020F0502020204030204" pitchFamily="34" charset="0"/>
                          <a:cs typeface="Calibri" panose="020F0502020204030204" pitchFamily="34" charset="0"/>
                        </a:rPr>
                        <a:t>86.79%</a:t>
                      </a:r>
                    </a:p>
                  </a:txBody>
                  <a:tcPr/>
                </a:tc>
                <a:tc>
                  <a:txBody>
                    <a:bodyPr/>
                    <a:lstStyle/>
                    <a:p>
                      <a:pPr algn="ctr"/>
                      <a:r>
                        <a:rPr lang="en-SG" b="0" i="1" dirty="0">
                          <a:latin typeface="Calibri" panose="020F0502020204030204" pitchFamily="34" charset="0"/>
                          <a:cs typeface="Calibri" panose="020F0502020204030204" pitchFamily="34" charset="0"/>
                        </a:rPr>
                        <a:t>83.52%</a:t>
                      </a:r>
                    </a:p>
                  </a:txBody>
                  <a:tcPr/>
                </a:tc>
                <a:tc>
                  <a:txBody>
                    <a:bodyPr/>
                    <a:lstStyle/>
                    <a:p>
                      <a:pPr algn="ctr"/>
                      <a:r>
                        <a:rPr lang="en-SG" b="0" i="1" dirty="0">
                          <a:latin typeface="Calibri" panose="020F0502020204030204" pitchFamily="34" charset="0"/>
                          <a:cs typeface="Calibri" panose="020F0502020204030204" pitchFamily="34" charset="0"/>
                        </a:rPr>
                        <a:t>0.84</a:t>
                      </a:r>
                    </a:p>
                  </a:txBody>
                  <a:tcPr/>
                </a:tc>
                <a:tc>
                  <a:txBody>
                    <a:bodyPr/>
                    <a:lstStyle/>
                    <a:p>
                      <a:pPr algn="ctr"/>
                      <a:r>
                        <a:rPr lang="en-SG" b="0" i="1" dirty="0">
                          <a:latin typeface="Calibri" panose="020F0502020204030204" pitchFamily="34" charset="0"/>
                          <a:cs typeface="Calibri" panose="020F0502020204030204" pitchFamily="34" charset="0"/>
                        </a:rPr>
                        <a:t>0.86</a:t>
                      </a:r>
                    </a:p>
                  </a:txBody>
                  <a:tcPr/>
                </a:tc>
                <a:tc>
                  <a:txBody>
                    <a:bodyPr/>
                    <a:lstStyle/>
                    <a:p>
                      <a:pPr algn="ctr"/>
                      <a:r>
                        <a:rPr lang="en-SG" b="0" i="1" dirty="0">
                          <a:latin typeface="Calibri" panose="020F0502020204030204" pitchFamily="34" charset="0"/>
                          <a:cs typeface="Calibri" panose="020F0502020204030204" pitchFamily="34" charset="0"/>
                        </a:rPr>
                        <a:t>0.85</a:t>
                      </a:r>
                    </a:p>
                  </a:txBody>
                  <a:tcPr/>
                </a:tc>
                <a:extLst>
                  <a:ext uri="{0D108BD9-81ED-4DB2-BD59-A6C34878D82A}">
                    <a16:rowId xmlns:a16="http://schemas.microsoft.com/office/drawing/2014/main" val="499844795"/>
                  </a:ext>
                </a:extLst>
              </a:tr>
              <a:tr h="385921">
                <a:tc>
                  <a:txBody>
                    <a:bodyPr/>
                    <a:lstStyle/>
                    <a:p>
                      <a:pPr algn="ctr"/>
                      <a:r>
                        <a:rPr lang="en-SG" b="0" i="1" dirty="0">
                          <a:latin typeface="Calibri" panose="020F0502020204030204" pitchFamily="34" charset="0"/>
                          <a:cs typeface="Calibri" panose="020F0502020204030204" pitchFamily="34" charset="0"/>
                        </a:rPr>
                        <a:t>KNN</a:t>
                      </a:r>
                    </a:p>
                  </a:txBody>
                  <a:tcPr/>
                </a:tc>
                <a:tc>
                  <a:txBody>
                    <a:bodyPr/>
                    <a:lstStyle/>
                    <a:p>
                      <a:pPr algn="ctr"/>
                      <a:r>
                        <a:rPr lang="en-SG" b="0" i="1" dirty="0">
                          <a:latin typeface="Calibri" panose="020F0502020204030204" pitchFamily="34" charset="0"/>
                          <a:cs typeface="Calibri" panose="020F0502020204030204" pitchFamily="34" charset="0"/>
                        </a:rPr>
                        <a:t>87.26%</a:t>
                      </a:r>
                    </a:p>
                  </a:txBody>
                  <a:tcPr/>
                </a:tc>
                <a:tc>
                  <a:txBody>
                    <a:bodyPr/>
                    <a:lstStyle/>
                    <a:p>
                      <a:pPr algn="ctr"/>
                      <a:r>
                        <a:rPr lang="en-SG" b="0" i="1" dirty="0">
                          <a:latin typeface="Calibri" panose="020F0502020204030204" pitchFamily="34" charset="0"/>
                          <a:cs typeface="Calibri" panose="020F0502020204030204" pitchFamily="34" charset="0"/>
                        </a:rPr>
                        <a:t>81.32%</a:t>
                      </a:r>
                    </a:p>
                  </a:txBody>
                  <a:tcPr/>
                </a:tc>
                <a:tc>
                  <a:txBody>
                    <a:bodyPr/>
                    <a:lstStyle/>
                    <a:p>
                      <a:pPr algn="ctr"/>
                      <a:r>
                        <a:rPr lang="en-SG" b="0" i="1" dirty="0">
                          <a:latin typeface="Calibri" panose="020F0502020204030204" pitchFamily="34" charset="0"/>
                          <a:cs typeface="Calibri" panose="020F0502020204030204" pitchFamily="34" charset="0"/>
                        </a:rPr>
                        <a:t>0.81</a:t>
                      </a:r>
                    </a:p>
                  </a:txBody>
                  <a:tcPr/>
                </a:tc>
                <a:tc>
                  <a:txBody>
                    <a:bodyPr/>
                    <a:lstStyle/>
                    <a:p>
                      <a:pPr algn="ctr"/>
                      <a:r>
                        <a:rPr lang="en-SG" b="0" i="1" dirty="0">
                          <a:latin typeface="Calibri" panose="020F0502020204030204" pitchFamily="34" charset="0"/>
                          <a:cs typeface="Calibri" panose="020F0502020204030204" pitchFamily="34" charset="0"/>
                        </a:rPr>
                        <a:t>0.86</a:t>
                      </a:r>
                    </a:p>
                  </a:txBody>
                  <a:tcPr/>
                </a:tc>
                <a:tc>
                  <a:txBody>
                    <a:bodyPr/>
                    <a:lstStyle/>
                    <a:p>
                      <a:pPr algn="ctr"/>
                      <a:r>
                        <a:rPr lang="en-SG" b="0" i="1" dirty="0">
                          <a:latin typeface="Calibri" panose="020F0502020204030204" pitchFamily="34" charset="0"/>
                          <a:cs typeface="Calibri" panose="020F0502020204030204" pitchFamily="34" charset="0"/>
                        </a:rPr>
                        <a:t>0.83</a:t>
                      </a:r>
                    </a:p>
                  </a:txBody>
                  <a:tcPr/>
                </a:tc>
                <a:extLst>
                  <a:ext uri="{0D108BD9-81ED-4DB2-BD59-A6C34878D82A}">
                    <a16:rowId xmlns:a16="http://schemas.microsoft.com/office/drawing/2014/main" val="1318477906"/>
                  </a:ext>
                </a:extLst>
              </a:tr>
              <a:tr h="385921">
                <a:tc>
                  <a:txBody>
                    <a:bodyPr/>
                    <a:lstStyle/>
                    <a:p>
                      <a:pPr algn="ctr"/>
                      <a:r>
                        <a:rPr lang="en-SG" b="0" i="1" dirty="0">
                          <a:latin typeface="Calibri" panose="020F0502020204030204" pitchFamily="34" charset="0"/>
                          <a:cs typeface="Calibri" panose="020F0502020204030204" pitchFamily="34" charset="0"/>
                        </a:rPr>
                        <a:t>CART</a:t>
                      </a:r>
                    </a:p>
                  </a:txBody>
                  <a:tcPr/>
                </a:tc>
                <a:tc>
                  <a:txBody>
                    <a:bodyPr/>
                    <a:lstStyle/>
                    <a:p>
                      <a:pPr algn="ctr"/>
                      <a:r>
                        <a:rPr lang="en-SG" b="0" i="1" dirty="0">
                          <a:latin typeface="Calibri" panose="020F0502020204030204" pitchFamily="34" charset="0"/>
                          <a:cs typeface="Calibri" panose="020F0502020204030204" pitchFamily="34" charset="0"/>
                        </a:rPr>
                        <a:t>89.51%</a:t>
                      </a:r>
                    </a:p>
                  </a:txBody>
                  <a:tcPr/>
                </a:tc>
                <a:tc>
                  <a:txBody>
                    <a:bodyPr/>
                    <a:lstStyle/>
                    <a:p>
                      <a:pPr algn="ctr"/>
                      <a:r>
                        <a:rPr lang="en-SG" b="0" i="1" dirty="0">
                          <a:latin typeface="Calibri" panose="020F0502020204030204" pitchFamily="34" charset="0"/>
                          <a:cs typeface="Calibri" panose="020F0502020204030204" pitchFamily="34" charset="0"/>
                        </a:rPr>
                        <a:t>76.92%</a:t>
                      </a:r>
                    </a:p>
                  </a:txBody>
                  <a:tcPr/>
                </a:tc>
                <a:tc>
                  <a:txBody>
                    <a:bodyPr/>
                    <a:lstStyle/>
                    <a:p>
                      <a:pPr algn="ctr"/>
                      <a:r>
                        <a:rPr lang="en-SG" b="0" i="1" dirty="0">
                          <a:latin typeface="Calibri" panose="020F0502020204030204" pitchFamily="34" charset="0"/>
                          <a:cs typeface="Calibri" panose="020F0502020204030204" pitchFamily="34" charset="0"/>
                        </a:rPr>
                        <a:t>0.85</a:t>
                      </a:r>
                    </a:p>
                  </a:txBody>
                  <a:tcPr/>
                </a:tc>
                <a:tc>
                  <a:txBody>
                    <a:bodyPr/>
                    <a:lstStyle/>
                    <a:p>
                      <a:pPr algn="ctr"/>
                      <a:r>
                        <a:rPr lang="en-SG" b="0" i="1" dirty="0">
                          <a:latin typeface="Calibri" panose="020F0502020204030204" pitchFamily="34" charset="0"/>
                          <a:cs typeface="Calibri" panose="020F0502020204030204" pitchFamily="34" charset="0"/>
                        </a:rPr>
                        <a:t>0.70</a:t>
                      </a:r>
                    </a:p>
                  </a:txBody>
                  <a:tcPr/>
                </a:tc>
                <a:tc>
                  <a:txBody>
                    <a:bodyPr/>
                    <a:lstStyle/>
                    <a:p>
                      <a:pPr algn="ctr"/>
                      <a:r>
                        <a:rPr lang="en-SG" b="0" i="1" dirty="0">
                          <a:latin typeface="Calibri" panose="020F0502020204030204" pitchFamily="34" charset="0"/>
                          <a:cs typeface="Calibri" panose="020F0502020204030204" pitchFamily="34" charset="0"/>
                        </a:rPr>
                        <a:t>0.76</a:t>
                      </a:r>
                    </a:p>
                  </a:txBody>
                  <a:tcPr/>
                </a:tc>
                <a:extLst>
                  <a:ext uri="{0D108BD9-81ED-4DB2-BD59-A6C34878D82A}">
                    <a16:rowId xmlns:a16="http://schemas.microsoft.com/office/drawing/2014/main" val="1320233980"/>
                  </a:ext>
                </a:extLst>
              </a:tr>
              <a:tr h="385921">
                <a:tc>
                  <a:txBody>
                    <a:bodyPr/>
                    <a:lstStyle/>
                    <a:p>
                      <a:pPr algn="ctr"/>
                      <a:r>
                        <a:rPr lang="en-SG" b="0" i="1" dirty="0">
                          <a:latin typeface="Calibri" panose="020F0502020204030204" pitchFamily="34" charset="0"/>
                          <a:cs typeface="Calibri" panose="020F0502020204030204" pitchFamily="34" charset="0"/>
                        </a:rPr>
                        <a:t>SVM</a:t>
                      </a:r>
                    </a:p>
                  </a:txBody>
                  <a:tcPr/>
                </a:tc>
                <a:tc>
                  <a:txBody>
                    <a:bodyPr/>
                    <a:lstStyle/>
                    <a:p>
                      <a:pPr algn="ctr"/>
                      <a:r>
                        <a:rPr lang="en-SG" b="0" i="1" dirty="0">
                          <a:latin typeface="Calibri" panose="020F0502020204030204" pitchFamily="34" charset="0"/>
                          <a:cs typeface="Calibri" panose="020F0502020204030204" pitchFamily="34" charset="0"/>
                        </a:rPr>
                        <a:t>89.15%</a:t>
                      </a:r>
                    </a:p>
                  </a:txBody>
                  <a:tcPr/>
                </a:tc>
                <a:tc>
                  <a:txBody>
                    <a:bodyPr/>
                    <a:lstStyle/>
                    <a:p>
                      <a:pPr algn="ctr"/>
                      <a:r>
                        <a:rPr lang="en-SG" b="0" i="1" dirty="0">
                          <a:latin typeface="Calibri" panose="020F0502020204030204" pitchFamily="34" charset="0"/>
                          <a:cs typeface="Calibri" panose="020F0502020204030204" pitchFamily="34" charset="0"/>
                        </a:rPr>
                        <a:t>83.52%</a:t>
                      </a:r>
                    </a:p>
                  </a:txBody>
                  <a:tcPr/>
                </a:tc>
                <a:tc>
                  <a:txBody>
                    <a:bodyPr/>
                    <a:lstStyle/>
                    <a:p>
                      <a:pPr algn="ctr"/>
                      <a:r>
                        <a:rPr lang="en-SG" b="0" i="1" dirty="0">
                          <a:latin typeface="Calibri" panose="020F0502020204030204" pitchFamily="34" charset="0"/>
                          <a:cs typeface="Calibri" panose="020F0502020204030204" pitchFamily="34" charset="0"/>
                        </a:rPr>
                        <a:t>0.85</a:t>
                      </a:r>
                    </a:p>
                  </a:txBody>
                  <a:tcPr/>
                </a:tc>
                <a:tc>
                  <a:txBody>
                    <a:bodyPr/>
                    <a:lstStyle/>
                    <a:p>
                      <a:pPr algn="ctr"/>
                      <a:r>
                        <a:rPr lang="en-SG" b="0" i="1" dirty="0">
                          <a:latin typeface="Calibri" panose="020F0502020204030204" pitchFamily="34" charset="0"/>
                          <a:cs typeface="Calibri" panose="020F0502020204030204" pitchFamily="34" charset="0"/>
                        </a:rPr>
                        <a:t>0.84</a:t>
                      </a:r>
                    </a:p>
                  </a:txBody>
                  <a:tcPr/>
                </a:tc>
                <a:tc>
                  <a:txBody>
                    <a:bodyPr/>
                    <a:lstStyle/>
                    <a:p>
                      <a:pPr algn="ctr"/>
                      <a:r>
                        <a:rPr lang="en-SG" b="0" i="1" dirty="0">
                          <a:latin typeface="Calibri" panose="020F0502020204030204" pitchFamily="34" charset="0"/>
                          <a:cs typeface="Calibri" panose="020F0502020204030204" pitchFamily="34" charset="0"/>
                        </a:rPr>
                        <a:t>0.84</a:t>
                      </a:r>
                    </a:p>
                  </a:txBody>
                  <a:tcPr/>
                </a:tc>
                <a:extLst>
                  <a:ext uri="{0D108BD9-81ED-4DB2-BD59-A6C34878D82A}">
                    <a16:rowId xmlns:a16="http://schemas.microsoft.com/office/drawing/2014/main" val="2736346997"/>
                  </a:ext>
                </a:extLst>
              </a:tr>
            </a:tbl>
          </a:graphicData>
        </a:graphic>
      </p:graphicFrame>
      <p:sp>
        <p:nvSpPr>
          <p:cNvPr id="17" name="TextBox 16">
            <a:extLst>
              <a:ext uri="{FF2B5EF4-FFF2-40B4-BE49-F238E27FC236}">
                <a16:creationId xmlns:a16="http://schemas.microsoft.com/office/drawing/2014/main" id="{3E6865BE-D2CF-43E7-93C3-200DD62E2CF0}"/>
              </a:ext>
            </a:extLst>
          </p:cNvPr>
          <p:cNvSpPr txBox="1"/>
          <p:nvPr/>
        </p:nvSpPr>
        <p:spPr>
          <a:xfrm>
            <a:off x="2800904" y="5575544"/>
            <a:ext cx="6667131" cy="1323439"/>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As seen in both reports. Due to its high-test accuracy, precision, recall, and F1 score, Logistic Regression fared the best in Classification while Random Forest Classification fared the best in Ensemble Learning. </a:t>
            </a:r>
            <a:endParaRPr lang="en-SG" sz="2000" dirty="0">
              <a:latin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FD64BC3C-0672-48E8-8507-8499E0055815}"/>
              </a:ext>
            </a:extLst>
          </p:cNvPr>
          <p:cNvGraphicFramePr>
            <a:graphicFrameLocks noGrp="1"/>
          </p:cNvGraphicFramePr>
          <p:nvPr>
            <p:extLst>
              <p:ext uri="{D42A27DB-BD31-4B8C-83A1-F6EECF244321}">
                <p14:modId xmlns:p14="http://schemas.microsoft.com/office/powerpoint/2010/main" val="3228955147"/>
              </p:ext>
            </p:extLst>
          </p:nvPr>
        </p:nvGraphicFramePr>
        <p:xfrm>
          <a:off x="6245859" y="2703702"/>
          <a:ext cx="5946141" cy="2866225"/>
        </p:xfrm>
        <a:graphic>
          <a:graphicData uri="http://schemas.openxmlformats.org/drawingml/2006/table">
            <a:tbl>
              <a:tblPr firstRow="1" bandRow="1">
                <a:tableStyleId>{5C22544A-7EE6-4342-B048-85BDC9FD1C3A}</a:tableStyleId>
              </a:tblPr>
              <a:tblGrid>
                <a:gridCol w="991025">
                  <a:extLst>
                    <a:ext uri="{9D8B030D-6E8A-4147-A177-3AD203B41FA5}">
                      <a16:colId xmlns:a16="http://schemas.microsoft.com/office/drawing/2014/main" val="107302813"/>
                    </a:ext>
                  </a:extLst>
                </a:gridCol>
                <a:gridCol w="1173841">
                  <a:extLst>
                    <a:ext uri="{9D8B030D-6E8A-4147-A177-3AD203B41FA5}">
                      <a16:colId xmlns:a16="http://schemas.microsoft.com/office/drawing/2014/main" val="4141929961"/>
                    </a:ext>
                  </a:extLst>
                </a:gridCol>
                <a:gridCol w="1119354">
                  <a:extLst>
                    <a:ext uri="{9D8B030D-6E8A-4147-A177-3AD203B41FA5}">
                      <a16:colId xmlns:a16="http://schemas.microsoft.com/office/drawing/2014/main" val="1291817173"/>
                    </a:ext>
                  </a:extLst>
                </a:gridCol>
                <a:gridCol w="1134307">
                  <a:extLst>
                    <a:ext uri="{9D8B030D-6E8A-4147-A177-3AD203B41FA5}">
                      <a16:colId xmlns:a16="http://schemas.microsoft.com/office/drawing/2014/main" val="3724471798"/>
                    </a:ext>
                  </a:extLst>
                </a:gridCol>
                <a:gridCol w="726917">
                  <a:extLst>
                    <a:ext uri="{9D8B030D-6E8A-4147-A177-3AD203B41FA5}">
                      <a16:colId xmlns:a16="http://schemas.microsoft.com/office/drawing/2014/main" val="978198284"/>
                    </a:ext>
                  </a:extLst>
                </a:gridCol>
                <a:gridCol w="800697">
                  <a:extLst>
                    <a:ext uri="{9D8B030D-6E8A-4147-A177-3AD203B41FA5}">
                      <a16:colId xmlns:a16="http://schemas.microsoft.com/office/drawing/2014/main" val="4165822342"/>
                    </a:ext>
                  </a:extLst>
                </a:gridCol>
              </a:tblGrid>
              <a:tr h="768539">
                <a:tc>
                  <a:txBody>
                    <a:bodyPr/>
                    <a:lstStyle/>
                    <a:p>
                      <a:pPr algn="ctr"/>
                      <a:r>
                        <a:rPr lang="en-SG" sz="1400" dirty="0"/>
                        <a:t>Model </a:t>
                      </a:r>
                    </a:p>
                  </a:txBody>
                  <a:tcPr/>
                </a:tc>
                <a:tc>
                  <a:txBody>
                    <a:bodyPr/>
                    <a:lstStyle/>
                    <a:p>
                      <a:pPr algn="ctr"/>
                      <a:r>
                        <a:rPr lang="en-SG" sz="1400" dirty="0"/>
                        <a:t>Accuracy%</a:t>
                      </a:r>
                    </a:p>
                    <a:p>
                      <a:pPr algn="ctr"/>
                      <a:r>
                        <a:rPr lang="en-SG" sz="1400" dirty="0"/>
                        <a:t>(Train)</a:t>
                      </a:r>
                    </a:p>
                    <a:p>
                      <a:pPr algn="ctr"/>
                      <a:endParaRPr lang="en-SG" sz="1400" dirty="0"/>
                    </a:p>
                  </a:txBody>
                  <a:tcPr/>
                </a:tc>
                <a:tc>
                  <a:txBody>
                    <a:bodyPr/>
                    <a:lstStyle/>
                    <a:p>
                      <a:pPr algn="ctr"/>
                      <a:r>
                        <a:rPr lang="en-SG" sz="1400" dirty="0"/>
                        <a:t>Accuracy%</a:t>
                      </a:r>
                    </a:p>
                    <a:p>
                      <a:pPr algn="ctr"/>
                      <a:r>
                        <a:rPr lang="en-SG" sz="1400" dirty="0"/>
                        <a:t>(Test)</a:t>
                      </a:r>
                    </a:p>
                  </a:txBody>
                  <a:tcPr/>
                </a:tc>
                <a:tc>
                  <a:txBody>
                    <a:bodyPr/>
                    <a:lstStyle/>
                    <a:p>
                      <a:pPr algn="ctr"/>
                      <a:r>
                        <a:rPr lang="en-SG" sz="1400" dirty="0"/>
                        <a:t>Precision</a:t>
                      </a:r>
                    </a:p>
                    <a:p>
                      <a:pPr algn="ctr"/>
                      <a:r>
                        <a:rPr lang="en-SG" sz="1400" dirty="0"/>
                        <a:t>(Test)</a:t>
                      </a:r>
                    </a:p>
                  </a:txBody>
                  <a:tcPr/>
                </a:tc>
                <a:tc>
                  <a:txBody>
                    <a:bodyPr/>
                    <a:lstStyle/>
                    <a:p>
                      <a:pPr algn="ctr"/>
                      <a:r>
                        <a:rPr lang="en-SG" sz="1400" dirty="0"/>
                        <a:t>Recall</a:t>
                      </a:r>
                    </a:p>
                    <a:p>
                      <a:pPr algn="ctr"/>
                      <a:r>
                        <a:rPr lang="en-SG" sz="1400" dirty="0"/>
                        <a:t>(Test)</a:t>
                      </a:r>
                    </a:p>
                  </a:txBody>
                  <a:tcPr/>
                </a:tc>
                <a:tc>
                  <a:txBody>
                    <a:bodyPr/>
                    <a:lstStyle/>
                    <a:p>
                      <a:pPr algn="ctr"/>
                      <a:r>
                        <a:rPr lang="en-SG" sz="1400" dirty="0"/>
                        <a:t>F1-Score</a:t>
                      </a:r>
                    </a:p>
                    <a:p>
                      <a:pPr algn="ctr"/>
                      <a:r>
                        <a:rPr lang="en-SG" sz="1400" dirty="0"/>
                        <a:t>(Test)</a:t>
                      </a:r>
                    </a:p>
                  </a:txBody>
                  <a:tcPr/>
                </a:tc>
                <a:extLst>
                  <a:ext uri="{0D108BD9-81ED-4DB2-BD59-A6C34878D82A}">
                    <a16:rowId xmlns:a16="http://schemas.microsoft.com/office/drawing/2014/main" val="3602125180"/>
                  </a:ext>
                </a:extLst>
              </a:tr>
              <a:tr h="384269">
                <a:tc>
                  <a:txBody>
                    <a:bodyPr/>
                    <a:lstStyle/>
                    <a:p>
                      <a:pPr algn="ctr"/>
                      <a:r>
                        <a:rPr lang="en-SG" b="0" i="1" u="none" dirty="0">
                          <a:effectLst/>
                          <a:latin typeface="Calibri" panose="020F0502020204030204" pitchFamily="34" charset="0"/>
                          <a:cs typeface="Calibri" panose="020F0502020204030204" pitchFamily="34" charset="0"/>
                        </a:rPr>
                        <a:t>RFC</a:t>
                      </a:r>
                    </a:p>
                  </a:txBody>
                  <a:tcPr/>
                </a:tc>
                <a:tc>
                  <a:txBody>
                    <a:bodyPr/>
                    <a:lstStyle/>
                    <a:p>
                      <a:pPr algn="ctr"/>
                      <a:r>
                        <a:rPr lang="en-SG" b="0" i="1" u="none" dirty="0">
                          <a:effectLst/>
                          <a:latin typeface="Calibri" panose="020F0502020204030204" pitchFamily="34" charset="0"/>
                          <a:cs typeface="Calibri" panose="020F0502020204030204" pitchFamily="34" charset="0"/>
                        </a:rPr>
                        <a:t>100%</a:t>
                      </a:r>
                    </a:p>
                  </a:txBody>
                  <a:tcPr/>
                </a:tc>
                <a:tc>
                  <a:txBody>
                    <a:bodyPr/>
                    <a:lstStyle/>
                    <a:p>
                      <a:pPr algn="ctr"/>
                      <a:r>
                        <a:rPr lang="en-SG" b="0" i="1" u="none" dirty="0">
                          <a:effectLst/>
                          <a:latin typeface="Calibri" panose="020F0502020204030204" pitchFamily="34" charset="0"/>
                          <a:cs typeface="Calibri" panose="020F0502020204030204" pitchFamily="34" charset="0"/>
                        </a:rPr>
                        <a:t>79.12%</a:t>
                      </a:r>
                    </a:p>
                  </a:txBody>
                  <a:tcPr/>
                </a:tc>
                <a:tc>
                  <a:txBody>
                    <a:bodyPr/>
                    <a:lstStyle/>
                    <a:p>
                      <a:pPr algn="ctr"/>
                      <a:r>
                        <a:rPr lang="en-SG" b="0" i="1" u="none" dirty="0">
                          <a:effectLst/>
                          <a:latin typeface="Calibri" panose="020F0502020204030204" pitchFamily="34" charset="0"/>
                          <a:cs typeface="Calibri" panose="020F0502020204030204" pitchFamily="34" charset="0"/>
                        </a:rPr>
                        <a:t>0.82</a:t>
                      </a:r>
                    </a:p>
                  </a:txBody>
                  <a:tcPr/>
                </a:tc>
                <a:tc>
                  <a:txBody>
                    <a:bodyPr/>
                    <a:lstStyle/>
                    <a:p>
                      <a:pPr algn="ctr"/>
                      <a:r>
                        <a:rPr lang="en-SG" b="0" i="1" u="none" dirty="0">
                          <a:effectLst/>
                          <a:latin typeface="Calibri" panose="020F0502020204030204" pitchFamily="34" charset="0"/>
                          <a:cs typeface="Calibri" panose="020F0502020204030204" pitchFamily="34" charset="0"/>
                        </a:rPr>
                        <a:t>0.78</a:t>
                      </a:r>
                    </a:p>
                  </a:txBody>
                  <a:tcPr/>
                </a:tc>
                <a:tc>
                  <a:txBody>
                    <a:bodyPr/>
                    <a:lstStyle/>
                    <a:p>
                      <a:pPr algn="ctr"/>
                      <a:r>
                        <a:rPr lang="en-SG" b="0" i="1" u="none" dirty="0">
                          <a:effectLst/>
                          <a:latin typeface="Calibri" panose="020F0502020204030204" pitchFamily="34" charset="0"/>
                          <a:cs typeface="Calibri" panose="020F0502020204030204" pitchFamily="34" charset="0"/>
                        </a:rPr>
                        <a:t>0.80</a:t>
                      </a:r>
                    </a:p>
                  </a:txBody>
                  <a:tcPr/>
                </a:tc>
                <a:extLst>
                  <a:ext uri="{0D108BD9-81ED-4DB2-BD59-A6C34878D82A}">
                    <a16:rowId xmlns:a16="http://schemas.microsoft.com/office/drawing/2014/main" val="4283426456"/>
                  </a:ext>
                </a:extLst>
              </a:tr>
              <a:tr h="384269">
                <a:tc>
                  <a:txBody>
                    <a:bodyPr/>
                    <a:lstStyle/>
                    <a:p>
                      <a:pPr algn="ctr"/>
                      <a:r>
                        <a:rPr lang="en-SG" b="0" i="1" u="none" dirty="0">
                          <a:effectLst/>
                          <a:latin typeface="Calibri" panose="020F0502020204030204" pitchFamily="34" charset="0"/>
                          <a:cs typeface="Calibri" panose="020F0502020204030204" pitchFamily="34" charset="0"/>
                        </a:rPr>
                        <a:t>GBC</a:t>
                      </a:r>
                    </a:p>
                  </a:txBody>
                  <a:tcPr/>
                </a:tc>
                <a:tc>
                  <a:txBody>
                    <a:bodyPr/>
                    <a:lstStyle/>
                    <a:p>
                      <a:pPr algn="ctr"/>
                      <a:r>
                        <a:rPr lang="en-SG" b="0" i="1" u="none" dirty="0">
                          <a:effectLst/>
                          <a:latin typeface="Calibri" panose="020F0502020204030204" pitchFamily="34" charset="0"/>
                          <a:cs typeface="Calibri" panose="020F0502020204030204" pitchFamily="34" charset="0"/>
                        </a:rPr>
                        <a:t>97.17%</a:t>
                      </a:r>
                    </a:p>
                  </a:txBody>
                  <a:tcPr/>
                </a:tc>
                <a:tc>
                  <a:txBody>
                    <a:bodyPr/>
                    <a:lstStyle/>
                    <a:p>
                      <a:pPr algn="ctr"/>
                      <a:r>
                        <a:rPr lang="en-SG" b="0" i="1" u="none" dirty="0">
                          <a:effectLst/>
                          <a:latin typeface="Calibri" panose="020F0502020204030204" pitchFamily="34" charset="0"/>
                          <a:cs typeface="Calibri" panose="020F0502020204030204" pitchFamily="34" charset="0"/>
                        </a:rPr>
                        <a:t>75.82%</a:t>
                      </a:r>
                    </a:p>
                  </a:txBody>
                  <a:tcPr/>
                </a:tc>
                <a:tc>
                  <a:txBody>
                    <a:bodyPr/>
                    <a:lstStyle/>
                    <a:p>
                      <a:pPr algn="ctr"/>
                      <a:r>
                        <a:rPr lang="en-SG" b="0" i="1" u="none" dirty="0">
                          <a:effectLst/>
                          <a:latin typeface="Calibri" panose="020F0502020204030204" pitchFamily="34" charset="0"/>
                          <a:cs typeface="Calibri" panose="020F0502020204030204" pitchFamily="34" charset="0"/>
                        </a:rPr>
                        <a:t>0.83</a:t>
                      </a:r>
                    </a:p>
                  </a:txBody>
                  <a:tcPr/>
                </a:tc>
                <a:tc>
                  <a:txBody>
                    <a:bodyPr/>
                    <a:lstStyle/>
                    <a:p>
                      <a:pPr algn="ctr"/>
                      <a:r>
                        <a:rPr lang="en-SG" b="0" i="1" u="none" dirty="0">
                          <a:effectLst/>
                          <a:latin typeface="Calibri" panose="020F0502020204030204" pitchFamily="34" charset="0"/>
                          <a:cs typeface="Calibri" panose="020F0502020204030204" pitchFamily="34" charset="0"/>
                        </a:rPr>
                        <a:t>0.70</a:t>
                      </a:r>
                    </a:p>
                  </a:txBody>
                  <a:tcPr/>
                </a:tc>
                <a:tc>
                  <a:txBody>
                    <a:bodyPr/>
                    <a:lstStyle/>
                    <a:p>
                      <a:pPr algn="ctr"/>
                      <a:r>
                        <a:rPr lang="en-SG" b="0" i="1" u="none" dirty="0">
                          <a:effectLst/>
                          <a:latin typeface="Calibri" panose="020F0502020204030204" pitchFamily="34" charset="0"/>
                          <a:cs typeface="Calibri" panose="020F0502020204030204" pitchFamily="34" charset="0"/>
                        </a:rPr>
                        <a:t>0.76</a:t>
                      </a:r>
                    </a:p>
                  </a:txBody>
                  <a:tcPr/>
                </a:tc>
                <a:extLst>
                  <a:ext uri="{0D108BD9-81ED-4DB2-BD59-A6C34878D82A}">
                    <a16:rowId xmlns:a16="http://schemas.microsoft.com/office/drawing/2014/main" val="415328722"/>
                  </a:ext>
                </a:extLst>
              </a:tr>
              <a:tr h="384269">
                <a:tc>
                  <a:txBody>
                    <a:bodyPr/>
                    <a:lstStyle/>
                    <a:p>
                      <a:pPr algn="ctr"/>
                      <a:r>
                        <a:rPr lang="en-SG" b="0" i="1" u="none" dirty="0">
                          <a:effectLst/>
                          <a:latin typeface="Calibri" panose="020F0502020204030204" pitchFamily="34" charset="0"/>
                          <a:cs typeface="Calibri" panose="020F0502020204030204" pitchFamily="34" charset="0"/>
                        </a:rPr>
                        <a:t>ADA</a:t>
                      </a:r>
                    </a:p>
                  </a:txBody>
                  <a:tcPr/>
                </a:tc>
                <a:tc>
                  <a:txBody>
                    <a:bodyPr/>
                    <a:lstStyle/>
                    <a:p>
                      <a:pPr algn="ctr"/>
                      <a:r>
                        <a:rPr lang="en-SG" b="0" i="1" u="none" dirty="0">
                          <a:effectLst/>
                          <a:latin typeface="Calibri" panose="020F0502020204030204" pitchFamily="34" charset="0"/>
                          <a:cs typeface="Calibri" panose="020F0502020204030204" pitchFamily="34" charset="0"/>
                        </a:rPr>
                        <a:t>92.92%</a:t>
                      </a:r>
                    </a:p>
                  </a:txBody>
                  <a:tcPr/>
                </a:tc>
                <a:tc>
                  <a:txBody>
                    <a:bodyPr/>
                    <a:lstStyle/>
                    <a:p>
                      <a:pPr algn="ctr"/>
                      <a:r>
                        <a:rPr lang="en-SG" b="0" i="1" u="none" dirty="0">
                          <a:effectLst/>
                          <a:latin typeface="Calibri" panose="020F0502020204030204" pitchFamily="34" charset="0"/>
                          <a:cs typeface="Calibri" panose="020F0502020204030204" pitchFamily="34" charset="0"/>
                        </a:rPr>
                        <a:t>76.92%</a:t>
                      </a:r>
                    </a:p>
                  </a:txBody>
                  <a:tcPr/>
                </a:tc>
                <a:tc>
                  <a:txBody>
                    <a:bodyPr/>
                    <a:lstStyle/>
                    <a:p>
                      <a:pPr algn="ctr"/>
                      <a:r>
                        <a:rPr lang="en-SG" b="0" i="1" u="none" dirty="0">
                          <a:effectLst/>
                          <a:latin typeface="Calibri" panose="020F0502020204030204" pitchFamily="34" charset="0"/>
                          <a:cs typeface="Calibri" panose="020F0502020204030204" pitchFamily="34" charset="0"/>
                        </a:rPr>
                        <a:t>0.82</a:t>
                      </a:r>
                    </a:p>
                  </a:txBody>
                  <a:tcPr/>
                </a:tc>
                <a:tc>
                  <a:txBody>
                    <a:bodyPr/>
                    <a:lstStyle/>
                    <a:p>
                      <a:pPr algn="ctr"/>
                      <a:r>
                        <a:rPr lang="en-SG" b="0" i="1" u="none" dirty="0">
                          <a:effectLst/>
                          <a:latin typeface="Calibri" panose="020F0502020204030204" pitchFamily="34" charset="0"/>
                          <a:cs typeface="Calibri" panose="020F0502020204030204" pitchFamily="34" charset="0"/>
                        </a:rPr>
                        <a:t>0.74</a:t>
                      </a:r>
                    </a:p>
                  </a:txBody>
                  <a:tcPr/>
                </a:tc>
                <a:tc>
                  <a:txBody>
                    <a:bodyPr/>
                    <a:lstStyle/>
                    <a:p>
                      <a:pPr algn="ctr"/>
                      <a:r>
                        <a:rPr lang="en-SG" b="0" i="1" u="none" dirty="0">
                          <a:effectLst/>
                          <a:latin typeface="Calibri" panose="020F0502020204030204" pitchFamily="34" charset="0"/>
                          <a:cs typeface="Calibri" panose="020F0502020204030204" pitchFamily="34" charset="0"/>
                        </a:rPr>
                        <a:t>0.77</a:t>
                      </a:r>
                    </a:p>
                  </a:txBody>
                  <a:tcPr/>
                </a:tc>
                <a:extLst>
                  <a:ext uri="{0D108BD9-81ED-4DB2-BD59-A6C34878D82A}">
                    <a16:rowId xmlns:a16="http://schemas.microsoft.com/office/drawing/2014/main" val="1569606030"/>
                  </a:ext>
                </a:extLst>
              </a:tr>
              <a:tr h="384269">
                <a:tc>
                  <a:txBody>
                    <a:bodyPr/>
                    <a:lstStyle/>
                    <a:p>
                      <a:pPr algn="ctr"/>
                      <a:r>
                        <a:rPr lang="en-SG" b="0" i="1" u="none" dirty="0">
                          <a:effectLst/>
                          <a:latin typeface="Calibri" panose="020F0502020204030204" pitchFamily="34" charset="0"/>
                          <a:cs typeface="Calibri" panose="020F0502020204030204" pitchFamily="34" charset="0"/>
                        </a:rPr>
                        <a:t>ETC</a:t>
                      </a:r>
                    </a:p>
                  </a:txBody>
                  <a:tcPr/>
                </a:tc>
                <a:tc>
                  <a:txBody>
                    <a:bodyPr/>
                    <a:lstStyle/>
                    <a:p>
                      <a:pPr algn="ctr"/>
                      <a:r>
                        <a:rPr lang="en-SG" b="0" i="1" u="none" dirty="0">
                          <a:effectLst/>
                          <a:latin typeface="Calibri" panose="020F0502020204030204" pitchFamily="34" charset="0"/>
                          <a:cs typeface="Calibri" panose="020F0502020204030204" pitchFamily="34" charset="0"/>
                        </a:rPr>
                        <a:t>100%</a:t>
                      </a:r>
                    </a:p>
                  </a:txBody>
                  <a:tcPr/>
                </a:tc>
                <a:tc>
                  <a:txBody>
                    <a:bodyPr/>
                    <a:lstStyle/>
                    <a:p>
                      <a:pPr algn="ctr"/>
                      <a:r>
                        <a:rPr lang="en-SG" b="0" i="1" u="none" dirty="0">
                          <a:effectLst/>
                          <a:latin typeface="Calibri" panose="020F0502020204030204" pitchFamily="34" charset="0"/>
                          <a:cs typeface="Calibri" panose="020F0502020204030204" pitchFamily="34" charset="0"/>
                        </a:rPr>
                        <a:t>78.02%</a:t>
                      </a:r>
                    </a:p>
                  </a:txBody>
                  <a:tcPr/>
                </a:tc>
                <a:tc>
                  <a:txBody>
                    <a:bodyPr/>
                    <a:lstStyle/>
                    <a:p>
                      <a:pPr algn="ctr"/>
                      <a:r>
                        <a:rPr lang="en-SG" b="0" i="1" u="none" dirty="0">
                          <a:effectLst/>
                          <a:latin typeface="Calibri" panose="020F0502020204030204" pitchFamily="34" charset="0"/>
                          <a:cs typeface="Calibri" panose="020F0502020204030204" pitchFamily="34" charset="0"/>
                        </a:rPr>
                        <a:t>0.82</a:t>
                      </a:r>
                    </a:p>
                  </a:txBody>
                  <a:tcPr/>
                </a:tc>
                <a:tc>
                  <a:txBody>
                    <a:bodyPr/>
                    <a:lstStyle/>
                    <a:p>
                      <a:pPr algn="ctr"/>
                      <a:r>
                        <a:rPr lang="en-SG" b="0" i="1" u="none" dirty="0">
                          <a:effectLst/>
                          <a:latin typeface="Calibri" panose="020F0502020204030204" pitchFamily="34" charset="0"/>
                          <a:cs typeface="Calibri" panose="020F0502020204030204" pitchFamily="34" charset="0"/>
                        </a:rPr>
                        <a:t>0.76</a:t>
                      </a:r>
                    </a:p>
                  </a:txBody>
                  <a:tcPr/>
                </a:tc>
                <a:tc>
                  <a:txBody>
                    <a:bodyPr/>
                    <a:lstStyle/>
                    <a:p>
                      <a:pPr algn="ctr"/>
                      <a:r>
                        <a:rPr lang="en-SG" b="0" i="1" u="none" dirty="0">
                          <a:effectLst/>
                          <a:latin typeface="Calibri" panose="020F0502020204030204" pitchFamily="34" charset="0"/>
                          <a:cs typeface="Calibri" panose="020F0502020204030204" pitchFamily="34" charset="0"/>
                        </a:rPr>
                        <a:t>0.79</a:t>
                      </a:r>
                    </a:p>
                  </a:txBody>
                  <a:tcPr/>
                </a:tc>
                <a:extLst>
                  <a:ext uri="{0D108BD9-81ED-4DB2-BD59-A6C34878D82A}">
                    <a16:rowId xmlns:a16="http://schemas.microsoft.com/office/drawing/2014/main" val="4053175920"/>
                  </a:ext>
                </a:extLst>
              </a:tr>
              <a:tr h="384269">
                <a:tc>
                  <a:txBody>
                    <a:bodyPr/>
                    <a:lstStyle/>
                    <a:p>
                      <a:pPr algn="ctr"/>
                      <a:r>
                        <a:rPr lang="en-SG" b="0" i="1" u="none" dirty="0">
                          <a:effectLst/>
                          <a:latin typeface="Calibri" panose="020F0502020204030204" pitchFamily="34" charset="0"/>
                          <a:cs typeface="Calibri" panose="020F0502020204030204" pitchFamily="34" charset="0"/>
                        </a:rPr>
                        <a:t>BAG</a:t>
                      </a:r>
                    </a:p>
                  </a:txBody>
                  <a:tcPr/>
                </a:tc>
                <a:tc>
                  <a:txBody>
                    <a:bodyPr/>
                    <a:lstStyle/>
                    <a:p>
                      <a:pPr algn="ctr"/>
                      <a:r>
                        <a:rPr lang="en-SG" b="0" i="1" u="none" dirty="0">
                          <a:effectLst/>
                          <a:latin typeface="Calibri" panose="020F0502020204030204" pitchFamily="34" charset="0"/>
                          <a:cs typeface="Calibri" panose="020F0502020204030204" pitchFamily="34" charset="0"/>
                        </a:rPr>
                        <a:t>98.11%</a:t>
                      </a:r>
                    </a:p>
                  </a:txBody>
                  <a:tcPr/>
                </a:tc>
                <a:tc>
                  <a:txBody>
                    <a:bodyPr/>
                    <a:lstStyle/>
                    <a:p>
                      <a:pPr algn="ctr"/>
                      <a:r>
                        <a:rPr lang="en-SG" b="0" i="1" u="none" dirty="0">
                          <a:effectLst/>
                          <a:latin typeface="Calibri" panose="020F0502020204030204" pitchFamily="34" charset="0"/>
                          <a:cs typeface="Calibri" panose="020F0502020204030204" pitchFamily="34" charset="0"/>
                        </a:rPr>
                        <a:t>78.02%</a:t>
                      </a:r>
                    </a:p>
                  </a:txBody>
                  <a:tcPr/>
                </a:tc>
                <a:tc>
                  <a:txBody>
                    <a:bodyPr/>
                    <a:lstStyle/>
                    <a:p>
                      <a:pPr algn="ctr"/>
                      <a:r>
                        <a:rPr lang="en-SG" b="0" i="1" u="none" dirty="0">
                          <a:effectLst/>
                          <a:latin typeface="Calibri" panose="020F0502020204030204" pitchFamily="34" charset="0"/>
                          <a:cs typeface="Calibri" panose="020F0502020204030204" pitchFamily="34" charset="0"/>
                        </a:rPr>
                        <a:t>0.84</a:t>
                      </a:r>
                    </a:p>
                  </a:txBody>
                  <a:tcPr/>
                </a:tc>
                <a:tc>
                  <a:txBody>
                    <a:bodyPr/>
                    <a:lstStyle/>
                    <a:p>
                      <a:pPr algn="ctr"/>
                      <a:r>
                        <a:rPr lang="en-SG" b="0" i="1" u="none" dirty="0">
                          <a:effectLst/>
                          <a:latin typeface="Calibri" panose="020F0502020204030204" pitchFamily="34" charset="0"/>
                          <a:cs typeface="Calibri" panose="020F0502020204030204" pitchFamily="34" charset="0"/>
                        </a:rPr>
                        <a:t>0.74</a:t>
                      </a:r>
                    </a:p>
                  </a:txBody>
                  <a:tcPr/>
                </a:tc>
                <a:tc>
                  <a:txBody>
                    <a:bodyPr/>
                    <a:lstStyle/>
                    <a:p>
                      <a:pPr algn="ctr"/>
                      <a:r>
                        <a:rPr lang="en-SG" b="0" i="1" u="none" dirty="0">
                          <a:effectLst/>
                          <a:latin typeface="Calibri" panose="020F0502020204030204" pitchFamily="34" charset="0"/>
                          <a:cs typeface="Calibri" panose="020F0502020204030204" pitchFamily="34" charset="0"/>
                        </a:rPr>
                        <a:t>0.78</a:t>
                      </a:r>
                    </a:p>
                  </a:txBody>
                  <a:tcPr/>
                </a:tc>
                <a:extLst>
                  <a:ext uri="{0D108BD9-81ED-4DB2-BD59-A6C34878D82A}">
                    <a16:rowId xmlns:a16="http://schemas.microsoft.com/office/drawing/2014/main" val="1720044153"/>
                  </a:ext>
                </a:extLst>
              </a:tr>
            </a:tbl>
          </a:graphicData>
        </a:graphic>
      </p:graphicFrame>
      <p:sp>
        <p:nvSpPr>
          <p:cNvPr id="8" name="TextBox 7">
            <a:extLst>
              <a:ext uri="{FF2B5EF4-FFF2-40B4-BE49-F238E27FC236}">
                <a16:creationId xmlns:a16="http://schemas.microsoft.com/office/drawing/2014/main" id="{96C09792-E7EE-4BFD-AE86-843EB837D749}"/>
              </a:ext>
            </a:extLst>
          </p:cNvPr>
          <p:cNvSpPr txBox="1"/>
          <p:nvPr/>
        </p:nvSpPr>
        <p:spPr>
          <a:xfrm>
            <a:off x="294640" y="2333218"/>
            <a:ext cx="5801360" cy="369332"/>
          </a:xfrm>
          <a:prstGeom prst="rect">
            <a:avLst/>
          </a:prstGeom>
          <a:noFill/>
        </p:spPr>
        <p:txBody>
          <a:bodyPr wrap="square" rtlCol="0">
            <a:spAutoFit/>
          </a:bodyPr>
          <a:lstStyle/>
          <a:p>
            <a:pPr algn="ctr"/>
            <a:r>
              <a:rPr lang="en-SG" b="1" dirty="0"/>
              <a:t>Classification Report</a:t>
            </a:r>
          </a:p>
        </p:txBody>
      </p:sp>
      <p:sp>
        <p:nvSpPr>
          <p:cNvPr id="9" name="TextBox 8">
            <a:extLst>
              <a:ext uri="{FF2B5EF4-FFF2-40B4-BE49-F238E27FC236}">
                <a16:creationId xmlns:a16="http://schemas.microsoft.com/office/drawing/2014/main" id="{5F9DE5DC-5685-4231-8A6F-3971E85296B8}"/>
              </a:ext>
            </a:extLst>
          </p:cNvPr>
          <p:cNvSpPr txBox="1"/>
          <p:nvPr/>
        </p:nvSpPr>
        <p:spPr>
          <a:xfrm>
            <a:off x="7010400" y="2241209"/>
            <a:ext cx="4612640" cy="369332"/>
          </a:xfrm>
          <a:prstGeom prst="rect">
            <a:avLst/>
          </a:prstGeom>
          <a:noFill/>
        </p:spPr>
        <p:txBody>
          <a:bodyPr wrap="square" rtlCol="0">
            <a:spAutoFit/>
          </a:bodyPr>
          <a:lstStyle/>
          <a:p>
            <a:pPr algn="ctr"/>
            <a:r>
              <a:rPr lang="en-SG" b="1" dirty="0"/>
              <a:t>Ensemble Learning Report</a:t>
            </a:r>
          </a:p>
        </p:txBody>
      </p:sp>
    </p:spTree>
    <p:extLst>
      <p:ext uri="{BB962C8B-B14F-4D97-AF65-F5344CB8AC3E}">
        <p14:creationId xmlns:p14="http://schemas.microsoft.com/office/powerpoint/2010/main" val="1913661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F484-F287-4F8B-A97E-67F42BAAAD4F}"/>
              </a:ext>
            </a:extLst>
          </p:cNvPr>
          <p:cNvSpPr>
            <a:spLocks noGrp="1"/>
          </p:cNvSpPr>
          <p:nvPr>
            <p:ph type="title"/>
          </p:nvPr>
        </p:nvSpPr>
        <p:spPr/>
        <p:txBody>
          <a:bodyPr/>
          <a:lstStyle/>
          <a:p>
            <a:pPr algn="ctr"/>
            <a:r>
              <a:rPr lang="en-SG" dirty="0"/>
              <a:t>Methods &amp; Improvements </a:t>
            </a:r>
          </a:p>
        </p:txBody>
      </p:sp>
      <p:sp>
        <p:nvSpPr>
          <p:cNvPr id="3" name="Content Placeholder 2">
            <a:extLst>
              <a:ext uri="{FF2B5EF4-FFF2-40B4-BE49-F238E27FC236}">
                <a16:creationId xmlns:a16="http://schemas.microsoft.com/office/drawing/2014/main" id="{DD2C7642-1E56-4EEC-9056-A8DC8AEFB176}"/>
              </a:ext>
            </a:extLst>
          </p:cNvPr>
          <p:cNvSpPr>
            <a:spLocks noGrp="1"/>
          </p:cNvSpPr>
          <p:nvPr>
            <p:ph idx="1"/>
          </p:nvPr>
        </p:nvSpPr>
        <p:spPr>
          <a:xfrm>
            <a:off x="391475" y="2308194"/>
            <a:ext cx="9045488" cy="2752078"/>
          </a:xfrm>
        </p:spPr>
        <p:txBody>
          <a:bodyPr>
            <a:normAutofit/>
          </a:bodyPr>
          <a:lstStyle/>
          <a:p>
            <a:r>
              <a:rPr lang="en-US" sz="2000" dirty="0">
                <a:latin typeface="Calibri" panose="020F0502020204030204" pitchFamily="34" charset="0"/>
                <a:cs typeface="Calibri" panose="020F0502020204030204" pitchFamily="34" charset="0"/>
              </a:rPr>
              <a:t>To reduce bias, One Hot Encoding is performed to categorical attributes  ['cp','</a:t>
            </a:r>
            <a:r>
              <a:rPr lang="en-US" sz="2000" dirty="0" err="1">
                <a:latin typeface="Calibri" panose="020F0502020204030204" pitchFamily="34" charset="0"/>
                <a:cs typeface="Calibri" panose="020F0502020204030204" pitchFamily="34" charset="0"/>
              </a:rPr>
              <a:t>restecg</a:t>
            </a:r>
            <a:r>
              <a:rPr lang="en-US" sz="2000" dirty="0">
                <a:latin typeface="Calibri" panose="020F0502020204030204" pitchFamily="34" charset="0"/>
                <a:cs typeface="Calibri" panose="020F0502020204030204" pitchFamily="34" charset="0"/>
              </a:rPr>
              <a:t>','slope', 'ca', '</a:t>
            </a:r>
            <a:r>
              <a:rPr lang="en-US" sz="2000" dirty="0" err="1">
                <a:latin typeface="Calibri" panose="020F0502020204030204" pitchFamily="34" charset="0"/>
                <a:cs typeface="Calibri" panose="020F0502020204030204" pitchFamily="34" charset="0"/>
              </a:rPr>
              <a:t>thal</a:t>
            </a:r>
            <a:r>
              <a:rPr lang="en-US" sz="2000" dirty="0">
                <a:latin typeface="Calibri" panose="020F0502020204030204" pitchFamily="34" charset="0"/>
                <a:cs typeface="Calibri" panose="020F0502020204030204" pitchFamily="34" charset="0"/>
              </a:rPr>
              <a:t>']. The feature were rearranged, which improves the model’s accuracy even further.</a:t>
            </a:r>
          </a:p>
          <a:p>
            <a:r>
              <a:rPr lang="en-US" sz="2000" dirty="0">
                <a:latin typeface="Calibri" panose="020F0502020204030204" pitchFamily="34" charset="0"/>
                <a:cs typeface="Calibri" panose="020F0502020204030204" pitchFamily="34" charset="0"/>
              </a:rPr>
              <a:t>Numeric attributes ['age','</a:t>
            </a:r>
            <a:r>
              <a:rPr lang="en-US" sz="2000" dirty="0" err="1">
                <a:latin typeface="Calibri" panose="020F0502020204030204" pitchFamily="34" charset="0"/>
                <a:cs typeface="Calibri" panose="020F0502020204030204" pitchFamily="34" charset="0"/>
              </a:rPr>
              <a:t>trestbps</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chol</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thalach</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oldpeak</a:t>
            </a:r>
            <a:r>
              <a:rPr lang="en-US" sz="2000" dirty="0">
                <a:latin typeface="Calibri" panose="020F0502020204030204" pitchFamily="34" charset="0"/>
                <a:cs typeface="Calibri" panose="020F0502020204030204" pitchFamily="34" charset="0"/>
              </a:rPr>
              <a:t>'] are scaled from -1 to 1 using Standard Scaler to standardize the data.</a:t>
            </a:r>
          </a:p>
          <a:p>
            <a:r>
              <a:rPr lang="en-US" sz="2000" dirty="0">
                <a:latin typeface="Calibri" panose="020F0502020204030204" pitchFamily="34" charset="0"/>
                <a:cs typeface="Calibri" panose="020F0502020204030204" pitchFamily="34" charset="0"/>
              </a:rPr>
              <a:t>Dataset is split into 70% Training Set &amp; 30% Testing Set.</a:t>
            </a:r>
            <a:endParaRPr lang="en-SG" sz="2000" dirty="0">
              <a:latin typeface="Calibri" panose="020F0502020204030204" pitchFamily="34" charset="0"/>
              <a:cs typeface="Calibri" panose="020F0502020204030204" pitchFamily="34" charset="0"/>
            </a:endParaRPr>
          </a:p>
        </p:txBody>
      </p:sp>
      <p:pic>
        <p:nvPicPr>
          <p:cNvPr id="10" name="Picture 9" descr="Graphical user interface, application&#10;&#10;Description automatically generated">
            <a:extLst>
              <a:ext uri="{FF2B5EF4-FFF2-40B4-BE49-F238E27FC236}">
                <a16:creationId xmlns:a16="http://schemas.microsoft.com/office/drawing/2014/main" id="{FDE533E5-D791-4134-87B0-81F0E764A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954" y="4642993"/>
            <a:ext cx="7461545" cy="1821639"/>
          </a:xfrm>
          <a:prstGeom prst="rect">
            <a:avLst/>
          </a:prstGeom>
        </p:spPr>
      </p:pic>
      <p:pic>
        <p:nvPicPr>
          <p:cNvPr id="12" name="Picture 11" descr="Text, table&#10;&#10;Description automatically generated">
            <a:extLst>
              <a:ext uri="{FF2B5EF4-FFF2-40B4-BE49-F238E27FC236}">
                <a16:creationId xmlns:a16="http://schemas.microsoft.com/office/drawing/2014/main" id="{B1E76D81-830D-44B4-BB21-63B1EE5E1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8780" y="4677543"/>
            <a:ext cx="3223539" cy="1539373"/>
          </a:xfrm>
          <a:prstGeom prst="rect">
            <a:avLst/>
          </a:prstGeom>
        </p:spPr>
      </p:pic>
      <p:sp>
        <p:nvSpPr>
          <p:cNvPr id="14" name="TextBox 13">
            <a:extLst>
              <a:ext uri="{FF2B5EF4-FFF2-40B4-BE49-F238E27FC236}">
                <a16:creationId xmlns:a16="http://schemas.microsoft.com/office/drawing/2014/main" id="{5C942643-14CF-4A83-A77D-3E81838AA0FF}"/>
              </a:ext>
            </a:extLst>
          </p:cNvPr>
          <p:cNvSpPr txBox="1"/>
          <p:nvPr/>
        </p:nvSpPr>
        <p:spPr>
          <a:xfrm>
            <a:off x="2041865" y="6358050"/>
            <a:ext cx="3701988" cy="369332"/>
          </a:xfrm>
          <a:prstGeom prst="rect">
            <a:avLst/>
          </a:prstGeom>
          <a:noFill/>
        </p:spPr>
        <p:txBody>
          <a:bodyPr wrap="square" rtlCol="0">
            <a:spAutoFit/>
          </a:bodyPr>
          <a:lstStyle/>
          <a:p>
            <a:pPr algn="ctr"/>
            <a:r>
              <a:rPr lang="en-SG" b="1" dirty="0"/>
              <a:t>One Hot Encoding</a:t>
            </a:r>
          </a:p>
        </p:txBody>
      </p:sp>
      <p:sp>
        <p:nvSpPr>
          <p:cNvPr id="15" name="TextBox 14">
            <a:extLst>
              <a:ext uri="{FF2B5EF4-FFF2-40B4-BE49-F238E27FC236}">
                <a16:creationId xmlns:a16="http://schemas.microsoft.com/office/drawing/2014/main" id="{4C097911-E98F-4702-8B82-2A5C8060CEF8}"/>
              </a:ext>
            </a:extLst>
          </p:cNvPr>
          <p:cNvSpPr txBox="1"/>
          <p:nvPr/>
        </p:nvSpPr>
        <p:spPr>
          <a:xfrm>
            <a:off x="9234889" y="6152226"/>
            <a:ext cx="2601157" cy="369332"/>
          </a:xfrm>
          <a:prstGeom prst="rect">
            <a:avLst/>
          </a:prstGeom>
          <a:noFill/>
        </p:spPr>
        <p:txBody>
          <a:bodyPr wrap="square" rtlCol="0">
            <a:spAutoFit/>
          </a:bodyPr>
          <a:lstStyle/>
          <a:p>
            <a:pPr algn="ctr"/>
            <a:r>
              <a:rPr lang="en-SG" b="1" dirty="0"/>
              <a:t>Standard Scaler</a:t>
            </a:r>
          </a:p>
        </p:txBody>
      </p:sp>
    </p:spTree>
    <p:extLst>
      <p:ext uri="{BB962C8B-B14F-4D97-AF65-F5344CB8AC3E}">
        <p14:creationId xmlns:p14="http://schemas.microsoft.com/office/powerpoint/2010/main" val="245106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DC03-55CF-44A2-B8ED-4E700CEC2BC6}"/>
              </a:ext>
            </a:extLst>
          </p:cNvPr>
          <p:cNvSpPr>
            <a:spLocks noGrp="1"/>
          </p:cNvSpPr>
          <p:nvPr>
            <p:ph type="title"/>
          </p:nvPr>
        </p:nvSpPr>
        <p:spPr/>
        <p:txBody>
          <a:bodyPr/>
          <a:lstStyle/>
          <a:p>
            <a:pPr algn="ctr"/>
            <a:r>
              <a:rPr lang="en-SG" dirty="0"/>
              <a:t>Hyperparameter Tuning</a:t>
            </a:r>
          </a:p>
        </p:txBody>
      </p:sp>
      <p:graphicFrame>
        <p:nvGraphicFramePr>
          <p:cNvPr id="9" name="Content Placeholder 8">
            <a:extLst>
              <a:ext uri="{FF2B5EF4-FFF2-40B4-BE49-F238E27FC236}">
                <a16:creationId xmlns:a16="http://schemas.microsoft.com/office/drawing/2014/main" id="{F8F6DFC1-F993-4D12-872A-14C6C406462E}"/>
              </a:ext>
            </a:extLst>
          </p:cNvPr>
          <p:cNvGraphicFramePr>
            <a:graphicFrameLocks noGrp="1"/>
          </p:cNvGraphicFramePr>
          <p:nvPr>
            <p:ph idx="1"/>
            <p:extLst>
              <p:ext uri="{D42A27DB-BD31-4B8C-83A1-F6EECF244321}">
                <p14:modId xmlns:p14="http://schemas.microsoft.com/office/powerpoint/2010/main" val="1076304802"/>
              </p:ext>
            </p:extLst>
          </p:nvPr>
        </p:nvGraphicFramePr>
        <p:xfrm>
          <a:off x="241300" y="2685742"/>
          <a:ext cx="6134470" cy="1463040"/>
        </p:xfrm>
        <a:graphic>
          <a:graphicData uri="http://schemas.openxmlformats.org/drawingml/2006/table">
            <a:tbl>
              <a:tblPr firstRow="1" bandRow="1">
                <a:tableStyleId>{5C22544A-7EE6-4342-B048-85BDC9FD1C3A}</a:tableStyleId>
              </a:tblPr>
              <a:tblGrid>
                <a:gridCol w="1022413">
                  <a:extLst>
                    <a:ext uri="{9D8B030D-6E8A-4147-A177-3AD203B41FA5}">
                      <a16:colId xmlns:a16="http://schemas.microsoft.com/office/drawing/2014/main" val="3681209326"/>
                    </a:ext>
                  </a:extLst>
                </a:gridCol>
                <a:gridCol w="1211020">
                  <a:extLst>
                    <a:ext uri="{9D8B030D-6E8A-4147-A177-3AD203B41FA5}">
                      <a16:colId xmlns:a16="http://schemas.microsoft.com/office/drawing/2014/main" val="2294145755"/>
                    </a:ext>
                  </a:extLst>
                </a:gridCol>
                <a:gridCol w="1045564">
                  <a:extLst>
                    <a:ext uri="{9D8B030D-6E8A-4147-A177-3AD203B41FA5}">
                      <a16:colId xmlns:a16="http://schemas.microsoft.com/office/drawing/2014/main" val="3056306383"/>
                    </a:ext>
                  </a:extLst>
                </a:gridCol>
                <a:gridCol w="1279476">
                  <a:extLst>
                    <a:ext uri="{9D8B030D-6E8A-4147-A177-3AD203B41FA5}">
                      <a16:colId xmlns:a16="http://schemas.microsoft.com/office/drawing/2014/main" val="2839217990"/>
                    </a:ext>
                  </a:extLst>
                </a:gridCol>
                <a:gridCol w="749940">
                  <a:extLst>
                    <a:ext uri="{9D8B030D-6E8A-4147-A177-3AD203B41FA5}">
                      <a16:colId xmlns:a16="http://schemas.microsoft.com/office/drawing/2014/main" val="592658687"/>
                    </a:ext>
                  </a:extLst>
                </a:gridCol>
                <a:gridCol w="826057">
                  <a:extLst>
                    <a:ext uri="{9D8B030D-6E8A-4147-A177-3AD203B41FA5}">
                      <a16:colId xmlns:a16="http://schemas.microsoft.com/office/drawing/2014/main" val="3259548000"/>
                    </a:ext>
                  </a:extLst>
                </a:gridCol>
              </a:tblGrid>
              <a:tr h="614486">
                <a:tc>
                  <a:txBody>
                    <a:bodyPr/>
                    <a:lstStyle/>
                    <a:p>
                      <a:pPr algn="ctr"/>
                      <a:r>
                        <a:rPr lang="en-SG" sz="1400" dirty="0"/>
                        <a:t>Model </a:t>
                      </a:r>
                    </a:p>
                  </a:txBody>
                  <a:tcPr/>
                </a:tc>
                <a:tc>
                  <a:txBody>
                    <a:bodyPr/>
                    <a:lstStyle/>
                    <a:p>
                      <a:pPr algn="ctr"/>
                      <a:r>
                        <a:rPr lang="en-SG" sz="1400" dirty="0"/>
                        <a:t>Accuracy%</a:t>
                      </a:r>
                    </a:p>
                    <a:p>
                      <a:pPr algn="ctr"/>
                      <a:r>
                        <a:rPr lang="en-SG" sz="1400" dirty="0"/>
                        <a:t>(Train)</a:t>
                      </a:r>
                    </a:p>
                  </a:txBody>
                  <a:tcPr/>
                </a:tc>
                <a:tc>
                  <a:txBody>
                    <a:bodyPr/>
                    <a:lstStyle/>
                    <a:p>
                      <a:pPr algn="ctr"/>
                      <a:r>
                        <a:rPr lang="en-SG" sz="1400" dirty="0"/>
                        <a:t>Accuracy%</a:t>
                      </a:r>
                    </a:p>
                    <a:p>
                      <a:pPr algn="ctr"/>
                      <a:r>
                        <a:rPr lang="en-SG" sz="1400" dirty="0"/>
                        <a:t>(Test)</a:t>
                      </a:r>
                    </a:p>
                  </a:txBody>
                  <a:tcPr/>
                </a:tc>
                <a:tc>
                  <a:txBody>
                    <a:bodyPr/>
                    <a:lstStyle/>
                    <a:p>
                      <a:pPr algn="ctr"/>
                      <a:r>
                        <a:rPr lang="en-SG" sz="1400" dirty="0"/>
                        <a:t>Precision</a:t>
                      </a:r>
                    </a:p>
                    <a:p>
                      <a:pPr algn="ctr"/>
                      <a:r>
                        <a:rPr lang="en-SG" sz="1400" dirty="0"/>
                        <a:t>(Test)</a:t>
                      </a:r>
                    </a:p>
                  </a:txBody>
                  <a:tcPr/>
                </a:tc>
                <a:tc>
                  <a:txBody>
                    <a:bodyPr/>
                    <a:lstStyle/>
                    <a:p>
                      <a:pPr algn="ctr"/>
                      <a:r>
                        <a:rPr lang="en-SG" sz="1400" dirty="0"/>
                        <a:t>Recall</a:t>
                      </a:r>
                    </a:p>
                    <a:p>
                      <a:pPr algn="ctr"/>
                      <a:r>
                        <a:rPr lang="en-SG" sz="1400" dirty="0"/>
                        <a:t>(Test)</a:t>
                      </a:r>
                    </a:p>
                  </a:txBody>
                  <a:tcPr/>
                </a:tc>
                <a:tc>
                  <a:txBody>
                    <a:bodyPr/>
                    <a:lstStyle/>
                    <a:p>
                      <a:pPr algn="ctr"/>
                      <a:r>
                        <a:rPr lang="en-SG" sz="1400" dirty="0"/>
                        <a:t>F1-Score</a:t>
                      </a:r>
                    </a:p>
                    <a:p>
                      <a:pPr algn="ctr"/>
                      <a:r>
                        <a:rPr lang="en-SG" sz="1400" dirty="0"/>
                        <a:t>(Test)</a:t>
                      </a:r>
                    </a:p>
                  </a:txBody>
                  <a:tcPr/>
                </a:tc>
                <a:extLst>
                  <a:ext uri="{0D108BD9-81ED-4DB2-BD59-A6C34878D82A}">
                    <a16:rowId xmlns:a16="http://schemas.microsoft.com/office/drawing/2014/main" val="3416110889"/>
                  </a:ext>
                </a:extLst>
              </a:tr>
              <a:tr h="272816">
                <a:tc>
                  <a:txBody>
                    <a:bodyPr/>
                    <a:lstStyle/>
                    <a:p>
                      <a:pPr algn="ctr"/>
                      <a:r>
                        <a:rPr lang="en-SG" dirty="0">
                          <a:latin typeface="Calibri" panose="020F0502020204030204" pitchFamily="34" charset="0"/>
                          <a:cs typeface="Calibri" panose="020F0502020204030204" pitchFamily="34" charset="0"/>
                        </a:rPr>
                        <a:t>LR</a:t>
                      </a:r>
                    </a:p>
                  </a:txBody>
                  <a:tcPr/>
                </a:tc>
                <a:tc>
                  <a:txBody>
                    <a:bodyPr/>
                    <a:lstStyle/>
                    <a:p>
                      <a:pPr algn="ctr"/>
                      <a:r>
                        <a:rPr lang="en-SG" dirty="0">
                          <a:latin typeface="Calibri" panose="020F0502020204030204" pitchFamily="34" charset="0"/>
                          <a:cs typeface="Calibri" panose="020F0502020204030204" pitchFamily="34" charset="0"/>
                        </a:rPr>
                        <a:t>86.79%</a:t>
                      </a:r>
                    </a:p>
                  </a:txBody>
                  <a:tcPr/>
                </a:tc>
                <a:tc>
                  <a:txBody>
                    <a:bodyPr/>
                    <a:lstStyle/>
                    <a:p>
                      <a:pPr algn="ctr"/>
                      <a:r>
                        <a:rPr lang="en-SG" dirty="0">
                          <a:latin typeface="Calibri" panose="020F0502020204030204" pitchFamily="34" charset="0"/>
                          <a:cs typeface="Calibri" panose="020F0502020204030204" pitchFamily="34" charset="0"/>
                        </a:rPr>
                        <a:t>85.71%</a:t>
                      </a:r>
                    </a:p>
                  </a:txBody>
                  <a:tcPr/>
                </a:tc>
                <a:tc>
                  <a:txBody>
                    <a:bodyPr/>
                    <a:lstStyle/>
                    <a:p>
                      <a:pPr algn="ctr"/>
                      <a:r>
                        <a:rPr lang="en-SG" dirty="0">
                          <a:latin typeface="Calibri" panose="020F0502020204030204" pitchFamily="34" charset="0"/>
                          <a:cs typeface="Calibri" panose="020F0502020204030204" pitchFamily="34" charset="0"/>
                        </a:rPr>
                        <a:t>0.86</a:t>
                      </a:r>
                    </a:p>
                  </a:txBody>
                  <a:tcPr/>
                </a:tc>
                <a:tc>
                  <a:txBody>
                    <a:bodyPr/>
                    <a:lstStyle/>
                    <a:p>
                      <a:pPr algn="ctr"/>
                      <a:r>
                        <a:rPr lang="en-SG" dirty="0">
                          <a:latin typeface="Calibri" panose="020F0502020204030204" pitchFamily="34" charset="0"/>
                          <a:cs typeface="Calibri" panose="020F0502020204030204" pitchFamily="34" charset="0"/>
                        </a:rPr>
                        <a:t>0.88</a:t>
                      </a:r>
                    </a:p>
                  </a:txBody>
                  <a:tcPr/>
                </a:tc>
                <a:tc>
                  <a:txBody>
                    <a:bodyPr/>
                    <a:lstStyle/>
                    <a:p>
                      <a:pPr algn="ctr"/>
                      <a:r>
                        <a:rPr lang="en-SG" dirty="0">
                          <a:latin typeface="Calibri" panose="020F0502020204030204" pitchFamily="34" charset="0"/>
                          <a:cs typeface="Calibri" panose="020F0502020204030204" pitchFamily="34" charset="0"/>
                        </a:rPr>
                        <a:t>0.87</a:t>
                      </a:r>
                    </a:p>
                  </a:txBody>
                  <a:tcPr/>
                </a:tc>
                <a:extLst>
                  <a:ext uri="{0D108BD9-81ED-4DB2-BD59-A6C34878D82A}">
                    <a16:rowId xmlns:a16="http://schemas.microsoft.com/office/drawing/2014/main" val="2360018113"/>
                  </a:ext>
                </a:extLst>
              </a:tr>
              <a:tr h="272816">
                <a:tc>
                  <a:txBody>
                    <a:bodyPr/>
                    <a:lstStyle/>
                    <a:p>
                      <a:pPr algn="ctr"/>
                      <a:r>
                        <a:rPr lang="en-SG" b="0" i="1" u="none" dirty="0">
                          <a:effectLst/>
                          <a:latin typeface="Calibri" panose="020F0502020204030204" pitchFamily="34" charset="0"/>
                          <a:cs typeface="Calibri" panose="020F0502020204030204" pitchFamily="34" charset="0"/>
                        </a:rPr>
                        <a:t>RFC</a:t>
                      </a:r>
                    </a:p>
                  </a:txBody>
                  <a:tcPr/>
                </a:tc>
                <a:tc>
                  <a:txBody>
                    <a:bodyPr/>
                    <a:lstStyle/>
                    <a:p>
                      <a:pPr algn="ctr"/>
                      <a:r>
                        <a:rPr lang="en-SG" b="0" i="1" u="none" dirty="0">
                          <a:effectLst/>
                          <a:latin typeface="Calibri" panose="020F0502020204030204" pitchFamily="34" charset="0"/>
                          <a:cs typeface="Calibri" panose="020F0502020204030204" pitchFamily="34" charset="0"/>
                        </a:rPr>
                        <a:t>100%</a:t>
                      </a:r>
                    </a:p>
                  </a:txBody>
                  <a:tcPr/>
                </a:tc>
                <a:tc>
                  <a:txBody>
                    <a:bodyPr/>
                    <a:lstStyle/>
                    <a:p>
                      <a:pPr algn="ctr"/>
                      <a:r>
                        <a:rPr lang="en-SG" b="0" i="1" u="none" dirty="0">
                          <a:effectLst/>
                          <a:latin typeface="Calibri" panose="020F0502020204030204" pitchFamily="34" charset="0"/>
                          <a:cs typeface="Calibri" panose="020F0502020204030204" pitchFamily="34" charset="0"/>
                        </a:rPr>
                        <a:t>79.12%</a:t>
                      </a:r>
                    </a:p>
                  </a:txBody>
                  <a:tcPr/>
                </a:tc>
                <a:tc>
                  <a:txBody>
                    <a:bodyPr/>
                    <a:lstStyle/>
                    <a:p>
                      <a:pPr algn="ctr"/>
                      <a:r>
                        <a:rPr lang="en-SG" b="0" i="1" u="none" dirty="0">
                          <a:effectLst/>
                          <a:latin typeface="Calibri" panose="020F0502020204030204" pitchFamily="34" charset="0"/>
                          <a:cs typeface="Calibri" panose="020F0502020204030204" pitchFamily="34" charset="0"/>
                        </a:rPr>
                        <a:t>0.82</a:t>
                      </a:r>
                    </a:p>
                  </a:txBody>
                  <a:tcPr/>
                </a:tc>
                <a:tc>
                  <a:txBody>
                    <a:bodyPr/>
                    <a:lstStyle/>
                    <a:p>
                      <a:pPr algn="ctr"/>
                      <a:r>
                        <a:rPr lang="en-SG" b="0" i="1" u="none" dirty="0">
                          <a:effectLst/>
                          <a:latin typeface="Calibri" panose="020F0502020204030204" pitchFamily="34" charset="0"/>
                          <a:cs typeface="Calibri" panose="020F0502020204030204" pitchFamily="34" charset="0"/>
                        </a:rPr>
                        <a:t>0.78</a:t>
                      </a:r>
                    </a:p>
                  </a:txBody>
                  <a:tcPr/>
                </a:tc>
                <a:tc>
                  <a:txBody>
                    <a:bodyPr/>
                    <a:lstStyle/>
                    <a:p>
                      <a:pPr algn="ctr"/>
                      <a:r>
                        <a:rPr lang="en-SG" b="0" i="1" u="none" dirty="0">
                          <a:effectLst/>
                          <a:latin typeface="Calibri" panose="020F0502020204030204" pitchFamily="34" charset="0"/>
                          <a:cs typeface="Calibri" panose="020F0502020204030204" pitchFamily="34" charset="0"/>
                        </a:rPr>
                        <a:t>0.80</a:t>
                      </a:r>
                    </a:p>
                  </a:txBody>
                  <a:tcPr/>
                </a:tc>
                <a:extLst>
                  <a:ext uri="{0D108BD9-81ED-4DB2-BD59-A6C34878D82A}">
                    <a16:rowId xmlns:a16="http://schemas.microsoft.com/office/drawing/2014/main" val="2593471390"/>
                  </a:ext>
                </a:extLst>
              </a:tr>
            </a:tbl>
          </a:graphicData>
        </a:graphic>
      </p:graphicFrame>
      <p:graphicFrame>
        <p:nvGraphicFramePr>
          <p:cNvPr id="10" name="Table 9">
            <a:extLst>
              <a:ext uri="{FF2B5EF4-FFF2-40B4-BE49-F238E27FC236}">
                <a16:creationId xmlns:a16="http://schemas.microsoft.com/office/drawing/2014/main" id="{3374577E-362C-48ED-9259-99F828ECB6E6}"/>
              </a:ext>
            </a:extLst>
          </p:cNvPr>
          <p:cNvGraphicFramePr>
            <a:graphicFrameLocks noGrp="1"/>
          </p:cNvGraphicFramePr>
          <p:nvPr>
            <p:extLst>
              <p:ext uri="{D42A27DB-BD31-4B8C-83A1-F6EECF244321}">
                <p14:modId xmlns:p14="http://schemas.microsoft.com/office/powerpoint/2010/main" val="3474659884"/>
              </p:ext>
            </p:extLst>
          </p:nvPr>
        </p:nvGraphicFramePr>
        <p:xfrm>
          <a:off x="241300" y="4779359"/>
          <a:ext cx="6311900" cy="1925884"/>
        </p:xfrm>
        <a:graphic>
          <a:graphicData uri="http://schemas.openxmlformats.org/drawingml/2006/table">
            <a:tbl>
              <a:tblPr firstRow="1" bandRow="1">
                <a:tableStyleId>{5C22544A-7EE6-4342-B048-85BDC9FD1C3A}</a:tableStyleId>
              </a:tblPr>
              <a:tblGrid>
                <a:gridCol w="1051985">
                  <a:extLst>
                    <a:ext uri="{9D8B030D-6E8A-4147-A177-3AD203B41FA5}">
                      <a16:colId xmlns:a16="http://schemas.microsoft.com/office/drawing/2014/main" val="3203128256"/>
                    </a:ext>
                  </a:extLst>
                </a:gridCol>
                <a:gridCol w="1246047">
                  <a:extLst>
                    <a:ext uri="{9D8B030D-6E8A-4147-A177-3AD203B41FA5}">
                      <a16:colId xmlns:a16="http://schemas.microsoft.com/office/drawing/2014/main" val="3066511545"/>
                    </a:ext>
                  </a:extLst>
                </a:gridCol>
                <a:gridCol w="1080063">
                  <a:extLst>
                    <a:ext uri="{9D8B030D-6E8A-4147-A177-3AD203B41FA5}">
                      <a16:colId xmlns:a16="http://schemas.microsoft.com/office/drawing/2014/main" val="2604749517"/>
                    </a:ext>
                  </a:extLst>
                </a:gridCol>
                <a:gridCol w="1312225">
                  <a:extLst>
                    <a:ext uri="{9D8B030D-6E8A-4147-A177-3AD203B41FA5}">
                      <a16:colId xmlns:a16="http://schemas.microsoft.com/office/drawing/2014/main" val="630360838"/>
                    </a:ext>
                  </a:extLst>
                </a:gridCol>
                <a:gridCol w="771631">
                  <a:extLst>
                    <a:ext uri="{9D8B030D-6E8A-4147-A177-3AD203B41FA5}">
                      <a16:colId xmlns:a16="http://schemas.microsoft.com/office/drawing/2014/main" val="1035130573"/>
                    </a:ext>
                  </a:extLst>
                </a:gridCol>
                <a:gridCol w="849949">
                  <a:extLst>
                    <a:ext uri="{9D8B030D-6E8A-4147-A177-3AD203B41FA5}">
                      <a16:colId xmlns:a16="http://schemas.microsoft.com/office/drawing/2014/main" val="362786262"/>
                    </a:ext>
                  </a:extLst>
                </a:gridCol>
              </a:tblGrid>
              <a:tr h="633468">
                <a:tc>
                  <a:txBody>
                    <a:bodyPr/>
                    <a:lstStyle/>
                    <a:p>
                      <a:pPr algn="ctr"/>
                      <a:r>
                        <a:rPr lang="en-SG" sz="1400" dirty="0"/>
                        <a:t>Model </a:t>
                      </a:r>
                    </a:p>
                  </a:txBody>
                  <a:tcPr/>
                </a:tc>
                <a:tc>
                  <a:txBody>
                    <a:bodyPr/>
                    <a:lstStyle/>
                    <a:p>
                      <a:pPr algn="ctr"/>
                      <a:r>
                        <a:rPr lang="en-SG" sz="1400" dirty="0"/>
                        <a:t>Accuracy%</a:t>
                      </a:r>
                    </a:p>
                    <a:p>
                      <a:pPr algn="ctr"/>
                      <a:r>
                        <a:rPr lang="en-SG" sz="1400" dirty="0"/>
                        <a:t>(Train)</a:t>
                      </a:r>
                    </a:p>
                    <a:p>
                      <a:pPr algn="ctr"/>
                      <a:endParaRPr lang="en-SG" sz="1400" dirty="0"/>
                    </a:p>
                  </a:txBody>
                  <a:tcPr/>
                </a:tc>
                <a:tc>
                  <a:txBody>
                    <a:bodyPr/>
                    <a:lstStyle/>
                    <a:p>
                      <a:pPr algn="ctr"/>
                      <a:r>
                        <a:rPr lang="en-SG" sz="1400" dirty="0"/>
                        <a:t>Accuracy%</a:t>
                      </a:r>
                    </a:p>
                    <a:p>
                      <a:pPr algn="ctr"/>
                      <a:r>
                        <a:rPr lang="en-SG" sz="1400" dirty="0"/>
                        <a:t>(Test)</a:t>
                      </a:r>
                    </a:p>
                  </a:txBody>
                  <a:tcPr/>
                </a:tc>
                <a:tc>
                  <a:txBody>
                    <a:bodyPr/>
                    <a:lstStyle/>
                    <a:p>
                      <a:pPr algn="ctr"/>
                      <a:r>
                        <a:rPr lang="en-SG" sz="1400" dirty="0"/>
                        <a:t>Precision</a:t>
                      </a:r>
                    </a:p>
                    <a:p>
                      <a:pPr algn="ctr"/>
                      <a:r>
                        <a:rPr lang="en-SG" sz="1400" dirty="0"/>
                        <a:t>(Test)</a:t>
                      </a:r>
                    </a:p>
                  </a:txBody>
                  <a:tcPr/>
                </a:tc>
                <a:tc>
                  <a:txBody>
                    <a:bodyPr/>
                    <a:lstStyle/>
                    <a:p>
                      <a:pPr algn="ctr"/>
                      <a:r>
                        <a:rPr lang="en-SG" sz="1400" dirty="0"/>
                        <a:t>Recall</a:t>
                      </a:r>
                    </a:p>
                    <a:p>
                      <a:pPr algn="ctr"/>
                      <a:r>
                        <a:rPr lang="en-SG" sz="1400" dirty="0"/>
                        <a:t>(Test)</a:t>
                      </a:r>
                    </a:p>
                  </a:txBody>
                  <a:tcPr/>
                </a:tc>
                <a:tc>
                  <a:txBody>
                    <a:bodyPr/>
                    <a:lstStyle/>
                    <a:p>
                      <a:pPr algn="ctr"/>
                      <a:r>
                        <a:rPr lang="en-SG" sz="1400" dirty="0"/>
                        <a:t>F1-Score</a:t>
                      </a:r>
                    </a:p>
                    <a:p>
                      <a:pPr algn="ctr"/>
                      <a:r>
                        <a:rPr lang="en-SG" sz="1400" dirty="0"/>
                        <a:t>(Test)</a:t>
                      </a:r>
                    </a:p>
                  </a:txBody>
                  <a:tcPr/>
                </a:tc>
                <a:extLst>
                  <a:ext uri="{0D108BD9-81ED-4DB2-BD59-A6C34878D82A}">
                    <a16:rowId xmlns:a16="http://schemas.microsoft.com/office/drawing/2014/main" val="2471861440"/>
                  </a:ext>
                </a:extLst>
              </a:tr>
              <a:tr h="554284">
                <a:tc>
                  <a:txBody>
                    <a:bodyPr/>
                    <a:lstStyle/>
                    <a:p>
                      <a:pPr algn="ctr"/>
                      <a:r>
                        <a:rPr lang="en-SG" sz="1800" dirty="0">
                          <a:latin typeface="Calibri" panose="020F0502020204030204" pitchFamily="34" charset="0"/>
                          <a:cs typeface="Calibri" panose="020F0502020204030204" pitchFamily="34" charset="0"/>
                        </a:rPr>
                        <a:t>Tuned LR</a:t>
                      </a:r>
                    </a:p>
                  </a:txBody>
                  <a:tcPr/>
                </a:tc>
                <a:tc>
                  <a:txBody>
                    <a:bodyPr/>
                    <a:lstStyle/>
                    <a:p>
                      <a:pPr algn="ctr"/>
                      <a:r>
                        <a:rPr lang="en-SG" sz="1800" dirty="0">
                          <a:latin typeface="Calibri" panose="020F0502020204030204" pitchFamily="34" charset="0"/>
                          <a:cs typeface="Calibri" panose="020F0502020204030204" pitchFamily="34" charset="0"/>
                        </a:rPr>
                        <a:t>87.26%</a:t>
                      </a:r>
                    </a:p>
                  </a:txBody>
                  <a:tcPr/>
                </a:tc>
                <a:tc>
                  <a:txBody>
                    <a:bodyPr/>
                    <a:lstStyle/>
                    <a:p>
                      <a:pPr algn="ctr"/>
                      <a:r>
                        <a:rPr lang="en-SG" sz="1800" dirty="0">
                          <a:latin typeface="Calibri" panose="020F0502020204030204" pitchFamily="34" charset="0"/>
                          <a:cs typeface="Calibri" panose="020F0502020204030204" pitchFamily="34" charset="0"/>
                        </a:rPr>
                        <a:t>83.52%</a:t>
                      </a:r>
                    </a:p>
                  </a:txBody>
                  <a:tcPr/>
                </a:tc>
                <a:tc>
                  <a:txBody>
                    <a:bodyPr/>
                    <a:lstStyle/>
                    <a:p>
                      <a:pPr algn="ctr"/>
                      <a:r>
                        <a:rPr lang="en-SG" sz="1800" dirty="0">
                          <a:latin typeface="Calibri" panose="020F0502020204030204" pitchFamily="34" charset="0"/>
                          <a:cs typeface="Calibri" panose="020F0502020204030204" pitchFamily="34" charset="0"/>
                        </a:rPr>
                        <a:t>0.85</a:t>
                      </a:r>
                    </a:p>
                  </a:txBody>
                  <a:tcPr/>
                </a:tc>
                <a:tc>
                  <a:txBody>
                    <a:bodyPr/>
                    <a:lstStyle/>
                    <a:p>
                      <a:pPr algn="ctr"/>
                      <a:r>
                        <a:rPr lang="en-SG" sz="1800" dirty="0">
                          <a:latin typeface="Calibri" panose="020F0502020204030204" pitchFamily="34" charset="0"/>
                          <a:cs typeface="Calibri" panose="020F0502020204030204" pitchFamily="34" charset="0"/>
                        </a:rPr>
                        <a:t>0.84</a:t>
                      </a:r>
                    </a:p>
                  </a:txBody>
                  <a:tcPr/>
                </a:tc>
                <a:tc>
                  <a:txBody>
                    <a:bodyPr/>
                    <a:lstStyle/>
                    <a:p>
                      <a:pPr algn="ctr"/>
                      <a:r>
                        <a:rPr lang="en-SG" sz="1800" dirty="0">
                          <a:latin typeface="Calibri" panose="020F0502020204030204" pitchFamily="34" charset="0"/>
                          <a:cs typeface="Calibri" panose="020F0502020204030204" pitchFamily="34" charset="0"/>
                        </a:rPr>
                        <a:t>0.84</a:t>
                      </a:r>
                    </a:p>
                  </a:txBody>
                  <a:tcPr/>
                </a:tc>
                <a:extLst>
                  <a:ext uri="{0D108BD9-81ED-4DB2-BD59-A6C34878D82A}">
                    <a16:rowId xmlns:a16="http://schemas.microsoft.com/office/drawing/2014/main" val="175426322"/>
                  </a:ext>
                </a:extLst>
              </a:tr>
              <a:tr h="554284">
                <a:tc>
                  <a:txBody>
                    <a:bodyPr/>
                    <a:lstStyle/>
                    <a:p>
                      <a:pPr algn="ctr"/>
                      <a:r>
                        <a:rPr lang="en-SG" b="0" i="1" u="none" dirty="0">
                          <a:effectLst/>
                          <a:latin typeface="Calibri" panose="020F0502020204030204" pitchFamily="34" charset="0"/>
                          <a:cs typeface="Calibri" panose="020F0502020204030204" pitchFamily="34" charset="0"/>
                        </a:rPr>
                        <a:t>TUNED RFC</a:t>
                      </a:r>
                    </a:p>
                  </a:txBody>
                  <a:tcPr/>
                </a:tc>
                <a:tc>
                  <a:txBody>
                    <a:bodyPr/>
                    <a:lstStyle/>
                    <a:p>
                      <a:pPr algn="ctr"/>
                      <a:r>
                        <a:rPr lang="en-SG" b="0" i="1" u="none" dirty="0">
                          <a:effectLst/>
                          <a:latin typeface="Calibri" panose="020F0502020204030204" pitchFamily="34" charset="0"/>
                          <a:cs typeface="Calibri" panose="020F0502020204030204" pitchFamily="34" charset="0"/>
                        </a:rPr>
                        <a:t>91.51%</a:t>
                      </a:r>
                    </a:p>
                  </a:txBody>
                  <a:tcPr/>
                </a:tc>
                <a:tc>
                  <a:txBody>
                    <a:bodyPr/>
                    <a:lstStyle/>
                    <a:p>
                      <a:pPr algn="ctr"/>
                      <a:r>
                        <a:rPr lang="en-SG" b="0" i="1" u="none" dirty="0">
                          <a:effectLst/>
                          <a:latin typeface="Calibri" panose="020F0502020204030204" pitchFamily="34" charset="0"/>
                          <a:cs typeface="Calibri" panose="020F0502020204030204" pitchFamily="34" charset="0"/>
                        </a:rPr>
                        <a:t>81.32%</a:t>
                      </a:r>
                    </a:p>
                  </a:txBody>
                  <a:tcPr/>
                </a:tc>
                <a:tc>
                  <a:txBody>
                    <a:bodyPr/>
                    <a:lstStyle/>
                    <a:p>
                      <a:pPr algn="ctr"/>
                      <a:r>
                        <a:rPr lang="en-SG" b="0" i="1" u="none" dirty="0">
                          <a:effectLst/>
                          <a:latin typeface="Calibri" panose="020F0502020204030204" pitchFamily="34" charset="0"/>
                          <a:cs typeface="Calibri" panose="020F0502020204030204" pitchFamily="34" charset="0"/>
                        </a:rPr>
                        <a:t>0.84</a:t>
                      </a:r>
                    </a:p>
                  </a:txBody>
                  <a:tcPr/>
                </a:tc>
                <a:tc>
                  <a:txBody>
                    <a:bodyPr/>
                    <a:lstStyle/>
                    <a:p>
                      <a:pPr algn="ctr"/>
                      <a:r>
                        <a:rPr lang="en-SG" b="0" i="1" u="none" dirty="0">
                          <a:effectLst/>
                          <a:latin typeface="Calibri" panose="020F0502020204030204" pitchFamily="34" charset="0"/>
                          <a:cs typeface="Calibri" panose="020F0502020204030204" pitchFamily="34" charset="0"/>
                        </a:rPr>
                        <a:t>0.84</a:t>
                      </a:r>
                    </a:p>
                  </a:txBody>
                  <a:tcPr/>
                </a:tc>
                <a:tc>
                  <a:txBody>
                    <a:bodyPr/>
                    <a:lstStyle/>
                    <a:p>
                      <a:pPr algn="ctr"/>
                      <a:r>
                        <a:rPr lang="en-SG" b="0" i="1" u="none" dirty="0">
                          <a:effectLst/>
                          <a:latin typeface="Calibri" panose="020F0502020204030204" pitchFamily="34" charset="0"/>
                          <a:cs typeface="Calibri" panose="020F0502020204030204" pitchFamily="34" charset="0"/>
                        </a:rPr>
                        <a:t>0.84</a:t>
                      </a:r>
                    </a:p>
                  </a:txBody>
                  <a:tcPr/>
                </a:tc>
                <a:extLst>
                  <a:ext uri="{0D108BD9-81ED-4DB2-BD59-A6C34878D82A}">
                    <a16:rowId xmlns:a16="http://schemas.microsoft.com/office/drawing/2014/main" val="866912793"/>
                  </a:ext>
                </a:extLst>
              </a:tr>
            </a:tbl>
          </a:graphicData>
        </a:graphic>
      </p:graphicFrame>
      <p:sp>
        <p:nvSpPr>
          <p:cNvPr id="11" name="TextBox 10">
            <a:extLst>
              <a:ext uri="{FF2B5EF4-FFF2-40B4-BE49-F238E27FC236}">
                <a16:creationId xmlns:a16="http://schemas.microsoft.com/office/drawing/2014/main" id="{07DC2760-1E7D-4E22-900E-C93994798743}"/>
              </a:ext>
            </a:extLst>
          </p:cNvPr>
          <p:cNvSpPr txBox="1"/>
          <p:nvPr/>
        </p:nvSpPr>
        <p:spPr>
          <a:xfrm>
            <a:off x="1382018" y="2311209"/>
            <a:ext cx="4030463" cy="369332"/>
          </a:xfrm>
          <a:prstGeom prst="rect">
            <a:avLst/>
          </a:prstGeom>
          <a:noFill/>
        </p:spPr>
        <p:txBody>
          <a:bodyPr wrap="square" rtlCol="0">
            <a:spAutoFit/>
          </a:bodyPr>
          <a:lstStyle/>
          <a:p>
            <a:pPr algn="ctr"/>
            <a:r>
              <a:rPr lang="en-SG" b="1" dirty="0"/>
              <a:t>Base Model Results</a:t>
            </a:r>
          </a:p>
        </p:txBody>
      </p:sp>
      <p:sp>
        <p:nvSpPr>
          <p:cNvPr id="12" name="TextBox 11">
            <a:extLst>
              <a:ext uri="{FF2B5EF4-FFF2-40B4-BE49-F238E27FC236}">
                <a16:creationId xmlns:a16="http://schemas.microsoft.com/office/drawing/2014/main" id="{77DC3D7C-568A-4F74-B872-4568BFAB810B}"/>
              </a:ext>
            </a:extLst>
          </p:cNvPr>
          <p:cNvSpPr txBox="1"/>
          <p:nvPr/>
        </p:nvSpPr>
        <p:spPr>
          <a:xfrm>
            <a:off x="2043344" y="4453753"/>
            <a:ext cx="3710866" cy="381740"/>
          </a:xfrm>
          <a:prstGeom prst="rect">
            <a:avLst/>
          </a:prstGeom>
          <a:noFill/>
        </p:spPr>
        <p:txBody>
          <a:bodyPr wrap="square" rtlCol="0">
            <a:spAutoFit/>
          </a:bodyPr>
          <a:lstStyle/>
          <a:p>
            <a:r>
              <a:rPr lang="en-SG" b="1" dirty="0"/>
              <a:t>After Tuning via Gridsearch </a:t>
            </a:r>
          </a:p>
        </p:txBody>
      </p:sp>
      <p:sp>
        <p:nvSpPr>
          <p:cNvPr id="13" name="Arrow: Right 12">
            <a:extLst>
              <a:ext uri="{FF2B5EF4-FFF2-40B4-BE49-F238E27FC236}">
                <a16:creationId xmlns:a16="http://schemas.microsoft.com/office/drawing/2014/main" id="{0A01F868-D1C9-4632-BE20-75FAA1148828}"/>
              </a:ext>
            </a:extLst>
          </p:cNvPr>
          <p:cNvSpPr/>
          <p:nvPr/>
        </p:nvSpPr>
        <p:spPr>
          <a:xfrm rot="5400000">
            <a:off x="3451263" y="4006239"/>
            <a:ext cx="204187" cy="690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2573F8F5-63A4-44B6-AAE2-A7E3BF858C5A}"/>
              </a:ext>
            </a:extLst>
          </p:cNvPr>
          <p:cNvSpPr txBox="1"/>
          <p:nvPr/>
        </p:nvSpPr>
        <p:spPr>
          <a:xfrm>
            <a:off x="6676008" y="4292058"/>
            <a:ext cx="5515992" cy="2585323"/>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In the model evaluation, Logistic Regression and Random Forest Classifier performed the best. Both models are chosen for Hyperparameter Tuning via GridsearchCV to determine whether the results may be further improved.</a:t>
            </a:r>
          </a:p>
          <a:p>
            <a:endParaRPr lang="en-SG"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Parameter tuning assist to improve RFC results. Logistic Regression results didn’t improve. This might imply that the base model is doing well enough, or the dataset is small.</a:t>
            </a:r>
            <a:endParaRPr lang="en-SG" dirty="0">
              <a:latin typeface="Calibri" panose="020F0502020204030204" pitchFamily="34" charset="0"/>
              <a:cs typeface="Calibri" panose="020F0502020204030204" pitchFamily="34" charset="0"/>
            </a:endParaRPr>
          </a:p>
        </p:txBody>
      </p:sp>
      <p:pic>
        <p:nvPicPr>
          <p:cNvPr id="4" name="Picture 3" descr="Chart&#10;&#10;Description automatically generated">
            <a:extLst>
              <a:ext uri="{FF2B5EF4-FFF2-40B4-BE49-F238E27FC236}">
                <a16:creationId xmlns:a16="http://schemas.microsoft.com/office/drawing/2014/main" id="{939CB0CF-1379-413D-832E-08578B724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6008" y="2093941"/>
            <a:ext cx="2215767" cy="1890943"/>
          </a:xfrm>
          <a:prstGeom prst="rect">
            <a:avLst/>
          </a:prstGeom>
        </p:spPr>
      </p:pic>
      <p:pic>
        <p:nvPicPr>
          <p:cNvPr id="6" name="Picture 5" descr="Chart&#10;&#10;Description automatically generated">
            <a:extLst>
              <a:ext uri="{FF2B5EF4-FFF2-40B4-BE49-F238E27FC236}">
                <a16:creationId xmlns:a16="http://schemas.microsoft.com/office/drawing/2014/main" id="{0837E1FE-423C-4E11-913F-03E18E677F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5372" y="2090816"/>
            <a:ext cx="2260565" cy="1978744"/>
          </a:xfrm>
          <a:prstGeom prst="rect">
            <a:avLst/>
          </a:prstGeom>
        </p:spPr>
      </p:pic>
      <p:sp>
        <p:nvSpPr>
          <p:cNvPr id="7" name="TextBox 6">
            <a:extLst>
              <a:ext uri="{FF2B5EF4-FFF2-40B4-BE49-F238E27FC236}">
                <a16:creationId xmlns:a16="http://schemas.microsoft.com/office/drawing/2014/main" id="{6DD6787E-482F-4C0E-A3DF-F131C8D0C509}"/>
              </a:ext>
            </a:extLst>
          </p:cNvPr>
          <p:cNvSpPr txBox="1"/>
          <p:nvPr/>
        </p:nvSpPr>
        <p:spPr>
          <a:xfrm>
            <a:off x="6998379" y="4010282"/>
            <a:ext cx="1893396" cy="246221"/>
          </a:xfrm>
          <a:prstGeom prst="rect">
            <a:avLst/>
          </a:prstGeom>
          <a:noFill/>
        </p:spPr>
        <p:txBody>
          <a:bodyPr wrap="square" rtlCol="0">
            <a:spAutoFit/>
          </a:bodyPr>
          <a:lstStyle/>
          <a:p>
            <a:r>
              <a:rPr lang="en-SG" sz="1000" dirty="0"/>
              <a:t>Tuned LR Confusion Matrix</a:t>
            </a:r>
          </a:p>
        </p:txBody>
      </p:sp>
      <p:sp>
        <p:nvSpPr>
          <p:cNvPr id="8" name="TextBox 7">
            <a:extLst>
              <a:ext uri="{FF2B5EF4-FFF2-40B4-BE49-F238E27FC236}">
                <a16:creationId xmlns:a16="http://schemas.microsoft.com/office/drawing/2014/main" id="{732C4ACA-0E5D-406A-8274-279691CBC636}"/>
              </a:ext>
            </a:extLst>
          </p:cNvPr>
          <p:cNvSpPr txBox="1"/>
          <p:nvPr/>
        </p:nvSpPr>
        <p:spPr>
          <a:xfrm>
            <a:off x="9701604" y="4045837"/>
            <a:ext cx="2034333" cy="246221"/>
          </a:xfrm>
          <a:prstGeom prst="rect">
            <a:avLst/>
          </a:prstGeom>
          <a:noFill/>
        </p:spPr>
        <p:txBody>
          <a:bodyPr wrap="square" rtlCol="0">
            <a:spAutoFit/>
          </a:bodyPr>
          <a:lstStyle/>
          <a:p>
            <a:r>
              <a:rPr lang="en-SG" sz="1000" dirty="0"/>
              <a:t>Tuned RFC Confusion Matrix</a:t>
            </a:r>
          </a:p>
        </p:txBody>
      </p:sp>
    </p:spTree>
    <p:extLst>
      <p:ext uri="{BB962C8B-B14F-4D97-AF65-F5344CB8AC3E}">
        <p14:creationId xmlns:p14="http://schemas.microsoft.com/office/powerpoint/2010/main" val="17881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E3F6-E832-4A12-8B44-A561101CAC95}"/>
              </a:ext>
            </a:extLst>
          </p:cNvPr>
          <p:cNvSpPr>
            <a:spLocks noGrp="1"/>
          </p:cNvSpPr>
          <p:nvPr>
            <p:ph type="title"/>
          </p:nvPr>
        </p:nvSpPr>
        <p:spPr/>
        <p:txBody>
          <a:bodyPr/>
          <a:lstStyle/>
          <a:p>
            <a:pPr algn="ctr"/>
            <a:r>
              <a:rPr lang="en-SG" dirty="0"/>
              <a:t>Conclusion </a:t>
            </a:r>
          </a:p>
        </p:txBody>
      </p:sp>
      <p:sp>
        <p:nvSpPr>
          <p:cNvPr id="3" name="Content Placeholder 2">
            <a:extLst>
              <a:ext uri="{FF2B5EF4-FFF2-40B4-BE49-F238E27FC236}">
                <a16:creationId xmlns:a16="http://schemas.microsoft.com/office/drawing/2014/main" id="{B4BA3CDC-0D67-46A4-B1E0-853FC10F5A6F}"/>
              </a:ext>
            </a:extLst>
          </p:cNvPr>
          <p:cNvSpPr>
            <a:spLocks noGrp="1"/>
          </p:cNvSpPr>
          <p:nvPr>
            <p:ph idx="1"/>
          </p:nvPr>
        </p:nvSpPr>
        <p:spPr>
          <a:xfrm>
            <a:off x="1469914" y="2399733"/>
            <a:ext cx="9059003" cy="4249642"/>
          </a:xfrm>
        </p:spPr>
        <p:txBody>
          <a:bodyPr>
            <a:normAutofit fontScale="92500" lnSpcReduction="10000"/>
          </a:bodyPr>
          <a:lstStyle/>
          <a:p>
            <a:r>
              <a:rPr lang="en-US" sz="2000" dirty="0">
                <a:latin typeface="Calibri" panose="020F0502020204030204" pitchFamily="34" charset="0"/>
                <a:cs typeface="Calibri" panose="020F0502020204030204" pitchFamily="34" charset="0"/>
              </a:rPr>
              <a:t>At the end of the notebook, the objective has been accomplished by determining the correlation between key features and the target variable. Starting with an evaluation on the base models, the best model has been selected and used for hyperparameter tunning to see whether the results improve.</a:t>
            </a:r>
          </a:p>
          <a:p>
            <a:pPr marL="0" indent="0">
              <a:buNone/>
            </a:pPr>
            <a:endParaRPr lang="en-SG"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What are indicators of heart disease? Gender and age do have a significant importance but are less important indicators in predicting heart disease than the number of major arteries, forms of chest pain, exercise-induced angina, and Thalassemia, a blood disorder.</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Using internet information such as Google would indicate that cholesterol and age would be key factors in the model to predict heart disease. That was not evident in this dataset's model. Based in this Machine Learning Project, the important indicators were the number of major vessels and the forms of chest pains.</a:t>
            </a:r>
          </a:p>
        </p:txBody>
      </p:sp>
    </p:spTree>
    <p:extLst>
      <p:ext uri="{BB962C8B-B14F-4D97-AF65-F5344CB8AC3E}">
        <p14:creationId xmlns:p14="http://schemas.microsoft.com/office/powerpoint/2010/main" val="37753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3169-B98B-4156-88CB-DF88D4C4FAE2}"/>
              </a:ext>
            </a:extLst>
          </p:cNvPr>
          <p:cNvSpPr>
            <a:spLocks noGrp="1"/>
          </p:cNvSpPr>
          <p:nvPr>
            <p:ph type="title"/>
          </p:nvPr>
        </p:nvSpPr>
        <p:spPr/>
        <p:txBody>
          <a:bodyPr/>
          <a:lstStyle/>
          <a:p>
            <a:pPr algn="ctr"/>
            <a:r>
              <a:rPr lang="en-SG" dirty="0"/>
              <a:t>References </a:t>
            </a:r>
          </a:p>
        </p:txBody>
      </p:sp>
      <p:sp>
        <p:nvSpPr>
          <p:cNvPr id="3" name="Content Placeholder 2">
            <a:extLst>
              <a:ext uri="{FF2B5EF4-FFF2-40B4-BE49-F238E27FC236}">
                <a16:creationId xmlns:a16="http://schemas.microsoft.com/office/drawing/2014/main" id="{F750A7C4-6527-45C1-B1EC-54C8836FEA47}"/>
              </a:ext>
            </a:extLst>
          </p:cNvPr>
          <p:cNvSpPr>
            <a:spLocks noGrp="1"/>
          </p:cNvSpPr>
          <p:nvPr>
            <p:ph idx="1"/>
          </p:nvPr>
        </p:nvSpPr>
        <p:spPr>
          <a:xfrm>
            <a:off x="1219200" y="2248392"/>
            <a:ext cx="8825659" cy="4250062"/>
          </a:xfrm>
        </p:spPr>
        <p:txBody>
          <a:bodyPr>
            <a:normAutofit lnSpcReduction="10000"/>
          </a:bodyPr>
          <a:lstStyle/>
          <a:p>
            <a:r>
              <a:rPr lang="en-SG" b="1" i="0" dirty="0">
                <a:solidFill>
                  <a:schemeClr val="tx1"/>
                </a:solidFill>
                <a:effectLst/>
                <a:latin typeface="Inter"/>
              </a:rPr>
              <a:t>https://archive.ics.uci.edu/ml/datasets/Heart+Disease</a:t>
            </a:r>
          </a:p>
          <a:p>
            <a:r>
              <a:rPr lang="en-SG" dirty="0">
                <a:hlinkClick r:id="rId2"/>
              </a:rPr>
              <a:t>https://seaborn.pydata.org/</a:t>
            </a:r>
            <a:endParaRPr lang="en-SG" dirty="0"/>
          </a:p>
          <a:p>
            <a:r>
              <a:rPr lang="en-SG" dirty="0">
                <a:hlinkClick r:id="rId3"/>
              </a:rPr>
              <a:t>https://scikit-learn.org/stable/modules/generated/sklearn.metrics.classification_report.html</a:t>
            </a:r>
            <a:endParaRPr lang="en-SG" dirty="0"/>
          </a:p>
          <a:p>
            <a:r>
              <a:rPr lang="en-SG" dirty="0">
                <a:hlinkClick r:id="rId4"/>
              </a:rPr>
              <a:t>https://www.kaggle.com/ronitf/heart-disease-uci</a:t>
            </a:r>
            <a:endParaRPr lang="en-SG" dirty="0"/>
          </a:p>
          <a:p>
            <a:r>
              <a:rPr lang="en-SG" dirty="0">
                <a:hlinkClick r:id="rId5"/>
              </a:rPr>
              <a:t>https://www.kaggle.com/faressayah/decision-trees-random-forest-for-beginners</a:t>
            </a:r>
            <a:endParaRPr lang="en-SG" dirty="0"/>
          </a:p>
          <a:p>
            <a:r>
              <a:rPr lang="en-SG" dirty="0"/>
              <a:t>https://scikit-learn.org/stable/modules/ensemble.html</a:t>
            </a:r>
          </a:p>
          <a:p>
            <a:r>
              <a:rPr lang="en-SG" dirty="0">
                <a:hlinkClick r:id="rId6"/>
              </a:rPr>
              <a:t>https://scikit-learn.org/stable/modules/generated/sklearn.preprocessing.StandardScaler.html</a:t>
            </a:r>
            <a:endParaRPr lang="en-SG" dirty="0"/>
          </a:p>
          <a:p>
            <a:r>
              <a:rPr lang="en-SG" dirty="0"/>
              <a:t>https://scikit-learn.org/stable/modules/grid_search.html</a:t>
            </a:r>
          </a:p>
          <a:p>
            <a:endParaRPr lang="en-SG" dirty="0"/>
          </a:p>
        </p:txBody>
      </p:sp>
    </p:spTree>
    <p:extLst>
      <p:ext uri="{BB962C8B-B14F-4D97-AF65-F5344CB8AC3E}">
        <p14:creationId xmlns:p14="http://schemas.microsoft.com/office/powerpoint/2010/main" val="4262487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Organic</Template>
  <TotalTime>14095</TotalTime>
  <Words>998</Words>
  <Application>Microsoft Office PowerPoint</Application>
  <PresentationFormat>Widescreen</PresentationFormat>
  <Paragraphs>181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Inter</vt:lpstr>
      <vt:lpstr>Wingdings 3</vt:lpstr>
      <vt:lpstr>Ion Boardroom</vt:lpstr>
      <vt:lpstr>MLDV Project Report Heart Disease Prediction </vt:lpstr>
      <vt:lpstr>Introduction</vt:lpstr>
      <vt:lpstr>Data Exploration &amp; Data Preparation</vt:lpstr>
      <vt:lpstr>Feature Selection</vt:lpstr>
      <vt:lpstr>Results &amp; Analysis</vt:lpstr>
      <vt:lpstr>Methods &amp; Improvements </vt:lpstr>
      <vt:lpstr>Hyperparameter Tuning</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MLDV Project Report</dc:title>
  <dc:creator>juliuschanjq@outlook.com</dc:creator>
  <cp:lastModifiedBy>juliuschanjq@outlook.com</cp:lastModifiedBy>
  <cp:revision>80</cp:revision>
  <dcterms:created xsi:type="dcterms:W3CDTF">2021-12-24T06:29:07Z</dcterms:created>
  <dcterms:modified xsi:type="dcterms:W3CDTF">2022-01-25T12:28:56Z</dcterms:modified>
</cp:coreProperties>
</file>