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5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D6A348E-D2E9-3DD2-896B-66C351582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3033" r="-1" b="15555"/>
          <a:stretch/>
        </p:blipFill>
        <p:spPr>
          <a:xfrm>
            <a:off x="-18954" y="10"/>
            <a:ext cx="11992551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1EC92-D158-3DFC-D074-193951A2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pPr algn="ctr"/>
            <a:r>
              <a:rPr lang="en-SG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2008-DB47-E41D-CC9E-00510A337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pPr algn="ctr"/>
            <a:endParaRPr lang="en-SG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1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EA74-D694-472C-021A-2F706FC7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45608"/>
            <a:ext cx="10325000" cy="4649562"/>
          </a:xfrm>
        </p:spPr>
        <p:txBody>
          <a:bodyPr/>
          <a:lstStyle/>
          <a:p>
            <a:r>
              <a:rPr lang="en-US" b="1" dirty="0"/>
              <a:t>Cross-validation AUC </a:t>
            </a:r>
            <a:r>
              <a:rPr lang="en-US" dirty="0"/>
              <a:t>was used to the models to determine the average AUC score achieved from </a:t>
            </a:r>
            <a:r>
              <a:rPr lang="en-US" b="1" dirty="0"/>
              <a:t>cross- validation</a:t>
            </a:r>
            <a:r>
              <a:rPr lang="en-US" dirty="0"/>
              <a:t>, a technique used to assess the </a:t>
            </a:r>
            <a:r>
              <a:rPr lang="en-US" b="1" dirty="0"/>
              <a:t>performance</a:t>
            </a:r>
            <a:r>
              <a:rPr lang="en-US" dirty="0"/>
              <a:t> of machine learning models.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the results, we can conclude that </a:t>
            </a:r>
            <a:r>
              <a:rPr lang="en-US" b="1" dirty="0"/>
              <a:t>Random Forest</a:t>
            </a:r>
            <a:r>
              <a:rPr lang="en-US" dirty="0"/>
              <a:t>, with a 97% accuracy, is statistically the best model in terms of </a:t>
            </a:r>
            <a:r>
              <a:rPr lang="en-US" b="1" dirty="0"/>
              <a:t>AUC</a:t>
            </a:r>
            <a:r>
              <a:rPr lang="en-US" dirty="0"/>
              <a:t> in comparison to the test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the classification report. Using the </a:t>
            </a:r>
            <a:r>
              <a:rPr lang="en-US" b="1" dirty="0"/>
              <a:t>word</a:t>
            </a:r>
            <a:r>
              <a:rPr lang="en-US" dirty="0"/>
              <a:t> and </a:t>
            </a:r>
            <a:r>
              <a:rPr lang="en-US" b="1" dirty="0"/>
              <a:t>description</a:t>
            </a:r>
            <a:r>
              <a:rPr lang="en-US" dirty="0"/>
              <a:t>, we identify job posting fraud, and </a:t>
            </a:r>
            <a:r>
              <a:rPr lang="en-US" b="1" dirty="0"/>
              <a:t>recall </a:t>
            </a:r>
            <a:r>
              <a:rPr lang="en-US" dirty="0"/>
              <a:t>is chosen as the performance metric that shows true </a:t>
            </a:r>
            <a:r>
              <a:rPr lang="en-US" b="1" dirty="0"/>
              <a:t>positive</a:t>
            </a:r>
            <a:r>
              <a:rPr lang="en-US" dirty="0"/>
              <a:t> rate. The model's recall guarantees that it detects all cases with a positive target. As a result, </a:t>
            </a:r>
            <a:r>
              <a:rPr lang="en-US" b="1" dirty="0"/>
              <a:t>logistic regression </a:t>
            </a:r>
            <a:r>
              <a:rPr lang="en-US" dirty="0"/>
              <a:t>is the best performance due to its </a:t>
            </a:r>
            <a:r>
              <a:rPr lang="en-US" b="1" dirty="0"/>
              <a:t>high recall score</a:t>
            </a:r>
            <a:r>
              <a:rPr lang="en-US" dirty="0"/>
              <a:t>.</a:t>
            </a:r>
          </a:p>
          <a:p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10FBC-DA2B-01F1-621A-D18F52C8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41532"/>
            <a:ext cx="10325000" cy="1311834"/>
          </a:xfrm>
        </p:spPr>
        <p:txBody>
          <a:bodyPr/>
          <a:lstStyle/>
          <a:p>
            <a:pPr algn="ctr"/>
            <a:r>
              <a:rPr lang="en-SG" dirty="0"/>
              <a:t>Model Comparison </a:t>
            </a:r>
          </a:p>
        </p:txBody>
      </p:sp>
    </p:spTree>
    <p:extLst>
      <p:ext uri="{BB962C8B-B14F-4D97-AF65-F5344CB8AC3E}">
        <p14:creationId xmlns:p14="http://schemas.microsoft.com/office/powerpoint/2010/main" val="162933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2BD4-5B62-7E3F-32CB-9B36ADD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85" y="91469"/>
            <a:ext cx="10325000" cy="1442463"/>
          </a:xfrm>
        </p:spPr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782-8CCA-212C-7F0D-473AB211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813877"/>
            <a:ext cx="10325000" cy="4848180"/>
          </a:xfrm>
        </p:spPr>
        <p:txBody>
          <a:bodyPr>
            <a:normAutofit/>
          </a:bodyPr>
          <a:lstStyle/>
          <a:p>
            <a:r>
              <a:rPr lang="en-US" dirty="0"/>
              <a:t>On the training data, the </a:t>
            </a:r>
            <a:r>
              <a:rPr lang="en-US" b="1" dirty="0"/>
              <a:t>Random Forest </a:t>
            </a:r>
            <a:r>
              <a:rPr lang="en-US" dirty="0"/>
              <a:t>model with the </a:t>
            </a:r>
            <a:r>
              <a:rPr lang="en-US" b="1" dirty="0"/>
              <a:t>top five </a:t>
            </a:r>
            <a:r>
              <a:rPr lang="en-US" dirty="0"/>
              <a:t>features had the greatest </a:t>
            </a:r>
            <a:r>
              <a:rPr lang="en-US" b="1" dirty="0"/>
              <a:t>cross-validation AUC score</a:t>
            </a:r>
            <a:r>
              <a:rPr lang="en-US" dirty="0"/>
              <a:t>. In terms of AUC, it also beat other models such as KNN and Decision Tree.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the test data, however, the </a:t>
            </a:r>
            <a:r>
              <a:rPr lang="en-US" b="1" dirty="0"/>
              <a:t>Logistic Regression </a:t>
            </a:r>
            <a:r>
              <a:rPr lang="en-US" dirty="0"/>
              <a:t>model obtained the </a:t>
            </a:r>
            <a:r>
              <a:rPr lang="en-US" b="1" dirty="0"/>
              <a:t>greatest</a:t>
            </a:r>
            <a:r>
              <a:rPr lang="en-US" dirty="0"/>
              <a:t> recall score. According to the results, the models are resistant to the number of features utilized, and a small number of features were chosen to </a:t>
            </a:r>
            <a:r>
              <a:rPr lang="en-US" b="1" dirty="0"/>
              <a:t>minimize overfitting </a:t>
            </a:r>
            <a:r>
              <a:rPr lang="en-US" dirty="0"/>
              <a:t>and make the models easy to train and interpret. The features were chosen based on the quantity of words they included, with the five chosen features having the </a:t>
            </a:r>
            <a:r>
              <a:rPr lang="en-US" b="1" dirty="0"/>
              <a:t>most words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Overall, the aim of developing a reliable classification model for identifying fake job </a:t>
            </a:r>
            <a:r>
              <a:rPr lang="en-US" b="1" dirty="0"/>
              <a:t>adverts</a:t>
            </a:r>
            <a:r>
              <a:rPr lang="en-US" dirty="0"/>
              <a:t> using words and descriptions was met with </a:t>
            </a:r>
            <a:r>
              <a:rPr lang="en-US" b="1" dirty="0"/>
              <a:t>high accuracy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766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B89-EA6F-46ED-8CB2-B38BEAB1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29208"/>
            <a:ext cx="10325000" cy="928215"/>
          </a:xfrm>
        </p:spPr>
        <p:txBody>
          <a:bodyPr>
            <a:normAutofit/>
          </a:bodyPr>
          <a:lstStyle/>
          <a:p>
            <a:pPr algn="ctr"/>
            <a:r>
              <a:rPr lang="en-SG" sz="28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EC3E-1BEC-8D2E-1196-AB2734F7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49" y="1562872"/>
            <a:ext cx="10325000" cy="2213208"/>
          </a:xfrm>
        </p:spPr>
        <p:txBody>
          <a:bodyPr/>
          <a:lstStyle/>
          <a:p>
            <a:r>
              <a:rPr lang="en-US" sz="2000" dirty="0"/>
              <a:t>Job seekers are increasingly being tricked and deceived by false job postings, risking their safety, security, and well-being. Solutions that can protect innocent job searchers are obviously needed especially when layoffs and a recession cause an increase in the number of people looking for work. Receiving telegram messages about a job opportunity that appears to be from a legitimate recruiter is an example of a problem that is widespread in Singapore or other areas.</a:t>
            </a:r>
            <a:endParaRPr lang="en-S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A8AC48-F600-5F3F-800B-D17A44FD51CD}"/>
              </a:ext>
            </a:extLst>
          </p:cNvPr>
          <p:cNvSpPr txBox="1">
            <a:spLocks/>
          </p:cNvSpPr>
          <p:nvPr/>
        </p:nvSpPr>
        <p:spPr>
          <a:xfrm>
            <a:off x="834149" y="3428999"/>
            <a:ext cx="10325000" cy="1103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800" b="1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502326-23B5-E294-9A26-CFEC372F64CF}"/>
              </a:ext>
            </a:extLst>
          </p:cNvPr>
          <p:cNvSpPr txBox="1">
            <a:spLocks/>
          </p:cNvSpPr>
          <p:nvPr/>
        </p:nvSpPr>
        <p:spPr>
          <a:xfrm>
            <a:off x="834149" y="4594665"/>
            <a:ext cx="10325000" cy="221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project, we will make use of the (EMSCAD) dataset. The Employment Scam Aegean Dataset (EMSCAD) is a freely accessible dataset of 17,880 real-world job advertisements that seeks to give a comprehensive picture of the Employment Scam issue and identify the features that are most useful in determining the sort of fraudulent job offers.</a:t>
            </a:r>
            <a:endParaRPr lang="en-SG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722FF0-994D-DACE-1AB0-E98DFCFA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62" y="221032"/>
            <a:ext cx="1904194" cy="1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79E35-D7EB-EB06-9D37-DD1CFA90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44" y="541980"/>
            <a:ext cx="5818396" cy="1362156"/>
          </a:xfrm>
        </p:spPr>
        <p:txBody>
          <a:bodyPr>
            <a:normAutofit/>
          </a:bodyPr>
          <a:lstStyle/>
          <a:p>
            <a:pPr algn="ctr"/>
            <a:r>
              <a:rPr lang="en-SG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1B0F-15D5-EEE9-F82E-2470F457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5818396" cy="422297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b="1" dirty="0"/>
              <a:t>Data Exploration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Before moving on to the stage of model building, </a:t>
            </a:r>
            <a:r>
              <a:rPr lang="en-US" sz="3400" b="1" dirty="0"/>
              <a:t>exploratory data analysis </a:t>
            </a:r>
            <a:r>
              <a:rPr lang="en-US" sz="3400" dirty="0"/>
              <a:t>(EDA) is required after data collection. This process of data exploration includes finding insights, underlying hidden patterns and imbalanced data.</a:t>
            </a:r>
            <a:br>
              <a:rPr lang="en-US" sz="3400" dirty="0"/>
            </a:br>
            <a:endParaRPr lang="en-US" sz="3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dirty="0"/>
              <a:t>Insights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Bar chart was utilized to see the comparison between legitimate &amp; fraudulent postings. This also indicates the data is </a:t>
            </a:r>
            <a:r>
              <a:rPr lang="en-US" sz="3400" b="1" dirty="0"/>
              <a:t>highly imbalanced </a:t>
            </a:r>
            <a:r>
              <a:rPr lang="en-US" sz="3400" dirty="0"/>
              <a:t>due to the vast difference of the two job postings. 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EDA was also used to find </a:t>
            </a:r>
            <a:r>
              <a:rPr lang="en-US" sz="3400" b="1" dirty="0"/>
              <a:t>various insights </a:t>
            </a:r>
            <a:r>
              <a:rPr lang="en-US" sz="3400" dirty="0"/>
              <a:t>on what are the highly correlated attributes that contributes to fraudulent postings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AA8CD5-9AA3-EF82-0C07-1965177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88" y="2012897"/>
            <a:ext cx="4401655" cy="34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28311-1D7D-676A-2D64-EA0A13D811EA}"/>
              </a:ext>
            </a:extLst>
          </p:cNvPr>
          <p:cNvSpPr txBox="1">
            <a:spLocks/>
          </p:cNvSpPr>
          <p:nvPr/>
        </p:nvSpPr>
        <p:spPr>
          <a:xfrm>
            <a:off x="474456" y="378969"/>
            <a:ext cx="5398648" cy="1878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dirty="0"/>
              <a:t>Textual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564-576A-715D-3917-8E25ADFE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79" y="2593010"/>
            <a:ext cx="5967237" cy="380017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Data Pre-Processing 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After completing EDA and knowing about the </a:t>
            </a:r>
            <a:r>
              <a:rPr lang="en-US" sz="1700" b="1" dirty="0"/>
              <a:t>correlated features. </a:t>
            </a:r>
            <a:r>
              <a:rPr lang="en-US" sz="1700" dirty="0"/>
              <a:t>All the relevant features were combined into a </a:t>
            </a:r>
            <a:r>
              <a:rPr lang="en-US" sz="1700" b="1" dirty="0"/>
              <a:t>data frame </a:t>
            </a:r>
            <a:r>
              <a:rPr lang="en-US" sz="1700" dirty="0"/>
              <a:t>for textual data analysis, while the irrelevant features were removed. </a:t>
            </a:r>
            <a:br>
              <a:rPr lang="en-US" sz="1700" dirty="0"/>
            </a:b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Insights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</a:t>
            </a:r>
            <a:r>
              <a:rPr lang="en-US" sz="1700" b="1" dirty="0"/>
              <a:t>frequency</a:t>
            </a:r>
            <a:r>
              <a:rPr lang="en-US" sz="1700" dirty="0"/>
              <a:t> of word tokens observed in non-fraudulent and fraudulent job postings was represented as a </a:t>
            </a:r>
            <a:r>
              <a:rPr lang="en-US" sz="1700" b="1" dirty="0"/>
              <a:t>word cloud. 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As observed in the word cloud, the most often used words were found in attributes like "title," "company profile," "description," "requirements," and "benefits," bringing us to the f</a:t>
            </a:r>
            <a:r>
              <a:rPr lang="en-US" sz="1700" b="1" dirty="0"/>
              <a:t>eature selection </a:t>
            </a:r>
            <a:r>
              <a:rPr lang="en-US" sz="1700" dirty="0"/>
              <a:t>step.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>
              <a:lnSpc>
                <a:spcPct val="100000"/>
              </a:lnSpc>
            </a:pPr>
            <a:endParaRPr lang="en-US" sz="1100" b="1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6F60AFF-7AE0-6B84-4DD4-11F3D55A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37" y="721082"/>
            <a:ext cx="3357390" cy="263555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A47004-2038-C194-A5B9-412916DB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04" y="3634526"/>
            <a:ext cx="3378911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328311-1D7D-676A-2D64-EA0A13D811EA}"/>
              </a:ext>
            </a:extLst>
          </p:cNvPr>
          <p:cNvSpPr txBox="1">
            <a:spLocks/>
          </p:cNvSpPr>
          <p:nvPr/>
        </p:nvSpPr>
        <p:spPr>
          <a:xfrm>
            <a:off x="647858" y="703516"/>
            <a:ext cx="5398648" cy="663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/>
              <a:t>Data </a:t>
            </a:r>
            <a:r>
              <a:rPr lang="en-US" sz="4000" b="1" dirty="0"/>
              <a:t>Pre-Processing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564-576A-715D-3917-8E25ADFE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15" y="1800354"/>
            <a:ext cx="5728381" cy="465478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Data Pre-Processing 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NLTK</a:t>
            </a:r>
            <a:r>
              <a:rPr lang="en-US" sz="1800" dirty="0"/>
              <a:t> (Natural language toolkit) will be a level library used for removing </a:t>
            </a:r>
            <a:r>
              <a:rPr lang="en-US" sz="1800" b="1" dirty="0" err="1"/>
              <a:t>stopwords</a:t>
            </a:r>
            <a:r>
              <a:rPr lang="en-US" sz="1800" dirty="0"/>
              <a:t>, deleting </a:t>
            </a:r>
            <a:r>
              <a:rPr lang="en-US" sz="1800" b="1" dirty="0"/>
              <a:t>punctuation</a:t>
            </a:r>
            <a:r>
              <a:rPr lang="en-US" sz="1800" dirty="0"/>
              <a:t> such.,! $() *% @ &amp;, and other activities involving natural language.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Techniques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Tokenization</a:t>
            </a:r>
            <a:r>
              <a:rPr lang="en-US" sz="1800" dirty="0"/>
              <a:t> will be used to divide a paragraph or piece of text into tokens, which can be characters or </a:t>
            </a:r>
            <a:r>
              <a:rPr lang="en-US" sz="1800" dirty="0" err="1"/>
              <a:t>subwords</a:t>
            </a:r>
            <a:r>
              <a:rPr lang="en-US" sz="1800" dirty="0"/>
              <a:t>. This is important because the meaning of the text can be easily understood by analyzing the words in the text. </a:t>
            </a:r>
            <a:r>
              <a:rPr lang="en-US" sz="1800" b="1" dirty="0"/>
              <a:t>Punctuation </a:t>
            </a:r>
            <a:r>
              <a:rPr lang="en-US" sz="1800" dirty="0"/>
              <a:t>was removed from the text &amp; combined into a single sentence.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Once done, the data set will be split into 70% training &amp; 30% testing for model classification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1D0CD2-85AD-4B9E-E69A-B5F4434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76" y="1579174"/>
            <a:ext cx="4505237" cy="118471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DFFEEF-7736-F28A-D66E-58378792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41" y="3580990"/>
            <a:ext cx="4505239" cy="1076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49C73-364A-DDBC-9F99-7D3CF278E9E9}"/>
              </a:ext>
            </a:extLst>
          </p:cNvPr>
          <p:cNvSpPr txBox="1"/>
          <p:nvPr/>
        </p:nvSpPr>
        <p:spPr>
          <a:xfrm>
            <a:off x="7889483" y="2816272"/>
            <a:ext cx="276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Before Pre-Processing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D14F3-C06B-2C6E-FB5F-E7AFF9F8565E}"/>
              </a:ext>
            </a:extLst>
          </p:cNvPr>
          <p:cNvSpPr txBox="1"/>
          <p:nvPr/>
        </p:nvSpPr>
        <p:spPr>
          <a:xfrm>
            <a:off x="8084157" y="4701263"/>
            <a:ext cx="2813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After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33516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A81E2-D830-D84F-F5F0-B59E49C9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38" y="92309"/>
            <a:ext cx="5408713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Model Algorithms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095B92-C20F-75C2-5E2F-31D7A0D3ADE5}"/>
              </a:ext>
            </a:extLst>
          </p:cNvPr>
          <p:cNvSpPr txBox="1"/>
          <p:nvPr/>
        </p:nvSpPr>
        <p:spPr>
          <a:xfrm>
            <a:off x="368444" y="1692257"/>
            <a:ext cx="89181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Baseline Models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Logistic Regression, Random Forest Classifier, K-Nearest Neighbor &amp; Decision Tree Classifier were use as the baseline models for results.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Room For Improvements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There is room for improvement in terms of raising accuracy score by utilizing </a:t>
            </a:r>
            <a:r>
              <a:rPr lang="en-US" sz="1800" b="1" dirty="0"/>
              <a:t>grid search </a:t>
            </a:r>
            <a:r>
              <a:rPr lang="en-US" sz="1800" dirty="0"/>
              <a:t>for Logistic Regression, Random Forest Classifier &amp; Decision Tree Classifier. Grid-search would be used to determine the ideal model </a:t>
            </a:r>
            <a:r>
              <a:rPr lang="en-US" sz="1800" b="1" dirty="0"/>
              <a:t>hyperparameters</a:t>
            </a:r>
            <a:r>
              <a:rPr lang="en-US" sz="1800" dirty="0"/>
              <a:t> that result in the more 'accurate' predictions.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K-fold </a:t>
            </a:r>
            <a:r>
              <a:rPr lang="en-US" b="1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cross validation </a:t>
            </a:r>
            <a:r>
              <a:rPr lang="en-US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may be used to tune the KNN model by determining the error rate for a portion of the training set. Cross-validation is a technique for evaluating </a:t>
            </a:r>
            <a:r>
              <a:rPr lang="en-US" b="1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predictive models </a:t>
            </a:r>
            <a:r>
              <a:rPr lang="en-US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that divides the original sample into a training set for training the model and a test set for evaluating it, which reduces </a:t>
            </a:r>
            <a:r>
              <a:rPr lang="en-US" b="1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overfitting</a:t>
            </a:r>
            <a:r>
              <a:rPr lang="en-US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686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E010-C8EE-565B-0BD6-2D2C832A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58" y="190271"/>
            <a:ext cx="5398648" cy="1878413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Oversampling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1CB0-FE7D-18E2-3F52-C7215DC3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8" y="2546898"/>
            <a:ext cx="6117404" cy="32092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Oversampling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Oversampling was a technique used to </a:t>
            </a:r>
            <a:r>
              <a:rPr lang="en-US" sz="1800" b="1" dirty="0"/>
              <a:t>balance</a:t>
            </a:r>
            <a:r>
              <a:rPr lang="en-US" sz="1800" dirty="0"/>
              <a:t> the distribution of </a:t>
            </a:r>
            <a:r>
              <a:rPr lang="en-US" sz="1800" b="1" dirty="0"/>
              <a:t>classes</a:t>
            </a:r>
            <a:r>
              <a:rPr lang="en-US" sz="1800" dirty="0"/>
              <a:t> in a dataset, which was </a:t>
            </a:r>
            <a:r>
              <a:rPr lang="en-US" sz="1800" b="1" dirty="0"/>
              <a:t>significantly imbalanced </a:t>
            </a:r>
            <a:r>
              <a:rPr lang="en-US" sz="1800" dirty="0"/>
              <a:t>in this project.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Fraud</a:t>
            </a:r>
            <a:r>
              <a:rPr lang="en-US" sz="1800" dirty="0"/>
              <a:t> data is oversampled in order to balance the dataset's class distribution. The final dataset will have a more equal distribution of fraud and non-fraud instances after repeating the fraud data </a:t>
            </a:r>
            <a:r>
              <a:rPr lang="en-US" sz="1800" b="1" dirty="0"/>
              <a:t>seven times.</a:t>
            </a:r>
            <a:br>
              <a:rPr lang="en-US" sz="1800" b="1" dirty="0"/>
            </a:b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BD139D-DA99-9560-893C-230F8FDC6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40" y="405346"/>
            <a:ext cx="3003476" cy="263555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5B5E237-2352-6E34-9B04-025D4999F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14" y="3507853"/>
            <a:ext cx="4505239" cy="252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A3BAF-EF63-7571-2DF1-7D37316CCF4A}"/>
              </a:ext>
            </a:extLst>
          </p:cNvPr>
          <p:cNvSpPr txBox="1"/>
          <p:nvPr/>
        </p:nvSpPr>
        <p:spPr>
          <a:xfrm>
            <a:off x="8208443" y="3073613"/>
            <a:ext cx="24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Before Oversampling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A47F5-A879-7970-D06D-65878AC7CE9E}"/>
              </a:ext>
            </a:extLst>
          </p:cNvPr>
          <p:cNvSpPr txBox="1"/>
          <p:nvPr/>
        </p:nvSpPr>
        <p:spPr>
          <a:xfrm>
            <a:off x="8204530" y="6091309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Oversampling</a:t>
            </a:r>
          </a:p>
        </p:txBody>
      </p:sp>
    </p:spTree>
    <p:extLst>
      <p:ext uri="{BB962C8B-B14F-4D97-AF65-F5344CB8AC3E}">
        <p14:creationId xmlns:p14="http://schemas.microsoft.com/office/powerpoint/2010/main" val="33194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A031B-0155-ADA6-D2FF-A6E92259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SG" dirty="0"/>
              <a:t>Oversampling</a:t>
            </a:r>
            <a:br>
              <a:rPr lang="en-SG" dirty="0"/>
            </a:br>
            <a:r>
              <a:rPr lang="en-SG" dirty="0"/>
              <a:t>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DE2B-85C8-A7F1-2115-E4191DBA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Despite oversampling the data, the model accuracy </a:t>
            </a:r>
            <a:r>
              <a:rPr lang="en-US" sz="1700" b="1" dirty="0"/>
              <a:t>increased</a:t>
            </a:r>
            <a:r>
              <a:rPr lang="en-US" sz="1700" dirty="0"/>
              <a:t>, and the confusion matrix showed </a:t>
            </a:r>
            <a:r>
              <a:rPr lang="en-US" sz="1700" b="1" dirty="0"/>
              <a:t>0 false negatives</a:t>
            </a:r>
            <a:r>
              <a:rPr lang="en-US" sz="1700" dirty="0"/>
              <a:t>, which is inconsistent.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This might indicate that </a:t>
            </a:r>
            <a:r>
              <a:rPr lang="en-US" sz="1700" b="1" dirty="0"/>
              <a:t>Overfitting</a:t>
            </a:r>
            <a:r>
              <a:rPr lang="en-US" sz="1700" dirty="0"/>
              <a:t> may occur. If the model is sufficiently sophisticated, it may memorize the </a:t>
            </a:r>
            <a:r>
              <a:rPr lang="en-US" sz="1700" b="1" dirty="0"/>
              <a:t>oversampled data </a:t>
            </a:r>
            <a:r>
              <a:rPr lang="en-US" sz="1700" dirty="0"/>
              <a:t>and fail to generalize effectively to </a:t>
            </a:r>
            <a:r>
              <a:rPr lang="en-US" sz="1700" b="1" dirty="0"/>
              <a:t>new data</a:t>
            </a:r>
            <a:r>
              <a:rPr lang="en-US" sz="1700" dirty="0"/>
              <a:t>. 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As a result, the oversampling technique was </a:t>
            </a:r>
            <a:r>
              <a:rPr lang="en-US" sz="1700" b="1" dirty="0"/>
              <a:t>removed </a:t>
            </a:r>
            <a:r>
              <a:rPr lang="en-US" sz="1700" dirty="0"/>
              <a:t>as it did not seem to aid in a </a:t>
            </a:r>
            <a:r>
              <a:rPr lang="en-US" sz="1700" b="1" dirty="0"/>
              <a:t>realistic </a:t>
            </a:r>
            <a:r>
              <a:rPr lang="en-US" sz="1700" dirty="0"/>
              <a:t>model accuracy.</a:t>
            </a:r>
          </a:p>
          <a:p>
            <a:pPr>
              <a:lnSpc>
                <a:spcPct val="100000"/>
              </a:lnSpc>
            </a:pPr>
            <a:endParaRPr lang="en-SG" sz="1700"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484F55D-AB9A-0794-AAA8-4BFC4AD3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21" y="1692149"/>
            <a:ext cx="4401655" cy="3386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A987C-A6F6-07D4-34BA-CFDA9253C965}"/>
              </a:ext>
            </a:extLst>
          </p:cNvPr>
          <p:cNvSpPr txBox="1"/>
          <p:nvPr/>
        </p:nvSpPr>
        <p:spPr>
          <a:xfrm>
            <a:off x="8042397" y="5086145"/>
            <a:ext cx="297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LR Model after oversampling</a:t>
            </a:r>
          </a:p>
        </p:txBody>
      </p:sp>
    </p:spTree>
    <p:extLst>
      <p:ext uri="{BB962C8B-B14F-4D97-AF65-F5344CB8AC3E}">
        <p14:creationId xmlns:p14="http://schemas.microsoft.com/office/powerpoint/2010/main" val="190093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0E6C-0E2C-EE25-F429-36398876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33" y="67887"/>
            <a:ext cx="10325000" cy="1442463"/>
          </a:xfrm>
        </p:spPr>
        <p:txBody>
          <a:bodyPr/>
          <a:lstStyle/>
          <a:p>
            <a:pPr algn="ctr"/>
            <a:r>
              <a:rPr lang="en-SG" dirty="0"/>
              <a:t>Model Results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1C87852-F19E-38B1-9739-138AE3775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49576"/>
              </p:ext>
            </p:extLst>
          </p:nvPr>
        </p:nvGraphicFramePr>
        <p:xfrm>
          <a:off x="326572" y="2317972"/>
          <a:ext cx="4792872" cy="40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37">
                  <a:extLst>
                    <a:ext uri="{9D8B030D-6E8A-4147-A177-3AD203B41FA5}">
                      <a16:colId xmlns:a16="http://schemas.microsoft.com/office/drawing/2014/main" val="1279972150"/>
                    </a:ext>
                  </a:extLst>
                </a:gridCol>
                <a:gridCol w="1140572">
                  <a:extLst>
                    <a:ext uri="{9D8B030D-6E8A-4147-A177-3AD203B41FA5}">
                      <a16:colId xmlns:a16="http://schemas.microsoft.com/office/drawing/2014/main" val="1404092696"/>
                    </a:ext>
                  </a:extLst>
                </a:gridCol>
                <a:gridCol w="1205046">
                  <a:extLst>
                    <a:ext uri="{9D8B030D-6E8A-4147-A177-3AD203B41FA5}">
                      <a16:colId xmlns:a16="http://schemas.microsoft.com/office/drawing/2014/main" val="2275861640"/>
                    </a:ext>
                  </a:extLst>
                </a:gridCol>
                <a:gridCol w="706314">
                  <a:extLst>
                    <a:ext uri="{9D8B030D-6E8A-4147-A177-3AD203B41FA5}">
                      <a16:colId xmlns:a16="http://schemas.microsoft.com/office/drawing/2014/main" val="2627443810"/>
                    </a:ext>
                  </a:extLst>
                </a:gridCol>
                <a:gridCol w="778003">
                  <a:extLst>
                    <a:ext uri="{9D8B030D-6E8A-4147-A177-3AD203B41FA5}">
                      <a16:colId xmlns:a16="http://schemas.microsoft.com/office/drawing/2014/main" val="512254258"/>
                    </a:ext>
                  </a:extLst>
                </a:gridCol>
              </a:tblGrid>
              <a:tr h="1412447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Accuracy%</a:t>
                      </a:r>
                    </a:p>
                    <a:p>
                      <a:pPr algn="ctr"/>
                      <a:r>
                        <a:rPr lang="en-SG" sz="1400" b="1" dirty="0"/>
                        <a:t>(Train)</a:t>
                      </a:r>
                    </a:p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Precision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Recall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F1-Score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64374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9175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4795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77906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339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E31B6B7-7289-F108-C35C-39D32FA98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639232"/>
              </p:ext>
            </p:extLst>
          </p:nvPr>
        </p:nvGraphicFramePr>
        <p:xfrm>
          <a:off x="6412094" y="2368605"/>
          <a:ext cx="5088906" cy="393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13">
                  <a:extLst>
                    <a:ext uri="{9D8B030D-6E8A-4147-A177-3AD203B41FA5}">
                      <a16:colId xmlns:a16="http://schemas.microsoft.com/office/drawing/2014/main" val="1279972150"/>
                    </a:ext>
                  </a:extLst>
                </a:gridCol>
                <a:gridCol w="1211020">
                  <a:extLst>
                    <a:ext uri="{9D8B030D-6E8A-4147-A177-3AD203B41FA5}">
                      <a16:colId xmlns:a16="http://schemas.microsoft.com/office/drawing/2014/main" val="1404092696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2275861640"/>
                    </a:ext>
                  </a:extLst>
                </a:gridCol>
                <a:gridCol w="749940">
                  <a:extLst>
                    <a:ext uri="{9D8B030D-6E8A-4147-A177-3AD203B41FA5}">
                      <a16:colId xmlns:a16="http://schemas.microsoft.com/office/drawing/2014/main" val="2627443810"/>
                    </a:ext>
                  </a:extLst>
                </a:gridCol>
                <a:gridCol w="826057">
                  <a:extLst>
                    <a:ext uri="{9D8B030D-6E8A-4147-A177-3AD203B41FA5}">
                      <a16:colId xmlns:a16="http://schemas.microsoft.com/office/drawing/2014/main" val="512254258"/>
                    </a:ext>
                  </a:extLst>
                </a:gridCol>
              </a:tblGrid>
              <a:tr h="1311180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Accuracy%</a:t>
                      </a:r>
                    </a:p>
                    <a:p>
                      <a:pPr algn="ctr"/>
                      <a:r>
                        <a:rPr lang="en-SG" sz="1400" b="1" dirty="0"/>
                        <a:t>(Train)</a:t>
                      </a:r>
                    </a:p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Precision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Recall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F1-Score</a:t>
                      </a:r>
                    </a:p>
                    <a:p>
                      <a:pPr algn="ctr"/>
                      <a:r>
                        <a:rPr lang="en-SG" sz="1400" b="1" dirty="0"/>
                        <a:t>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64374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9175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4795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77906"/>
                  </a:ext>
                </a:extLst>
              </a:tr>
              <a:tr h="655590"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339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13FAEF-EBB7-35C7-0FF2-9134943D3934}"/>
              </a:ext>
            </a:extLst>
          </p:cNvPr>
          <p:cNvSpPr txBox="1"/>
          <p:nvPr/>
        </p:nvSpPr>
        <p:spPr>
          <a:xfrm>
            <a:off x="1166328" y="190004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Baseline Model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5E216-3177-A302-D4A4-9CF281D8E038}"/>
              </a:ext>
            </a:extLst>
          </p:cNvPr>
          <p:cNvSpPr txBox="1"/>
          <p:nvPr/>
        </p:nvSpPr>
        <p:spPr>
          <a:xfrm>
            <a:off x="6075784" y="194864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Model Results After Tuning</a:t>
            </a:r>
          </a:p>
        </p:txBody>
      </p:sp>
    </p:spTree>
    <p:extLst>
      <p:ext uri="{BB962C8B-B14F-4D97-AF65-F5344CB8AC3E}">
        <p14:creationId xmlns:p14="http://schemas.microsoft.com/office/powerpoint/2010/main" val="29458022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1113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Grandview</vt:lpstr>
      <vt:lpstr>Wingdings</vt:lpstr>
      <vt:lpstr>CosineVTI</vt:lpstr>
      <vt:lpstr>Text Classification</vt:lpstr>
      <vt:lpstr>Problem Statement</vt:lpstr>
      <vt:lpstr>Data Exploration</vt:lpstr>
      <vt:lpstr>PowerPoint Presentation</vt:lpstr>
      <vt:lpstr>PowerPoint Presentation</vt:lpstr>
      <vt:lpstr>Model Algorithms </vt:lpstr>
      <vt:lpstr>Oversampling Of Data</vt:lpstr>
      <vt:lpstr>Oversampling Removed</vt:lpstr>
      <vt:lpstr>Model Results</vt:lpstr>
      <vt:lpstr>Model Comparison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(CAA1C14) Project Proposal  </dc:title>
  <dc:creator>juliuschanjq@outlook.com</dc:creator>
  <cp:lastModifiedBy>juliuschanjq@outlook.com</cp:lastModifiedBy>
  <cp:revision>14</cp:revision>
  <dcterms:created xsi:type="dcterms:W3CDTF">2022-12-04T19:49:13Z</dcterms:created>
  <dcterms:modified xsi:type="dcterms:W3CDTF">2023-05-23T14:48:48Z</dcterms:modified>
</cp:coreProperties>
</file>