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56" r:id="rId2"/>
    <p:sldId id="257" r:id="rId3"/>
    <p:sldId id="258" r:id="rId4"/>
    <p:sldId id="259" r:id="rId5"/>
    <p:sldId id="264" r:id="rId6"/>
    <p:sldId id="260" r:id="rId7"/>
    <p:sldId id="261" r:id="rId8"/>
    <p:sldId id="262"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FB67F7D-DD74-48AF-8178-F5A5DD7F4768}">
          <p14:sldIdLst>
            <p14:sldId id="256"/>
            <p14:sldId id="257"/>
            <p14:sldId id="258"/>
            <p14:sldId id="259"/>
            <p14:sldId id="264"/>
            <p14:sldId id="260"/>
            <p14:sldId id="261"/>
            <p14:sldId id="262"/>
            <p14:sldId id="263"/>
            <p14:sldId id="2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5" autoAdjust="0"/>
    <p:restoredTop sz="94660"/>
  </p:normalViewPr>
  <p:slideViewPr>
    <p:cSldViewPr snapToGrid="0">
      <p:cViewPr>
        <p:scale>
          <a:sx n="75" d="100"/>
          <a:sy n="75" d="100"/>
        </p:scale>
        <p:origin x="931"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273A60-0A8E-4D31-8C1A-9B25EEAA7ECB}" type="datetimeFigureOut">
              <a:rPr lang="en-SG" smtClean="0"/>
              <a:t>17/2/2023</a:t>
            </a:fld>
            <a:endParaRPr lang="en-SG"/>
          </a:p>
        </p:txBody>
      </p:sp>
      <p:sp>
        <p:nvSpPr>
          <p:cNvPr id="5" name="Footer Placeholder 4"/>
          <p:cNvSpPr>
            <a:spLocks noGrp="1"/>
          </p:cNvSpPr>
          <p:nvPr>
            <p:ph type="ftr" sz="quarter" idx="11"/>
          </p:nvPr>
        </p:nvSpPr>
        <p:spPr>
          <a:xfrm>
            <a:off x="5332412" y="5883275"/>
            <a:ext cx="4324044" cy="365125"/>
          </a:xfrm>
        </p:spPr>
        <p:txBody>
          <a:bodyPr/>
          <a:lstStyle/>
          <a:p>
            <a:endParaRPr lang="en-SG"/>
          </a:p>
        </p:txBody>
      </p:sp>
      <p:sp>
        <p:nvSpPr>
          <p:cNvPr id="6" name="Slide Number Placeholder 5"/>
          <p:cNvSpPr>
            <a:spLocks noGrp="1"/>
          </p:cNvSpPr>
          <p:nvPr>
            <p:ph type="sldNum" sz="quarter" idx="12"/>
          </p:nvPr>
        </p:nvSpPr>
        <p:spPr/>
        <p:txBody>
          <a:bodyPr/>
          <a:lstStyle/>
          <a:p>
            <a:fld id="{CA0B0BE3-0A3F-468A-9D82-31F9B9BCBA34}" type="slidenum">
              <a:rPr lang="en-SG" smtClean="0"/>
              <a:t>‹#›</a:t>
            </a:fld>
            <a:endParaRPr lang="en-SG"/>
          </a:p>
        </p:txBody>
      </p:sp>
    </p:spTree>
    <p:extLst>
      <p:ext uri="{BB962C8B-B14F-4D97-AF65-F5344CB8AC3E}">
        <p14:creationId xmlns:p14="http://schemas.microsoft.com/office/powerpoint/2010/main" val="3558949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273A60-0A8E-4D31-8C1A-9B25EEAA7ECB}" type="datetimeFigureOut">
              <a:rPr lang="en-SG" smtClean="0"/>
              <a:t>17/2/2023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CA0B0BE3-0A3F-468A-9D82-31F9B9BCBA34}" type="slidenum">
              <a:rPr lang="en-SG" smtClean="0"/>
              <a:t>‹#›</a:t>
            </a:fld>
            <a:endParaRPr lang="en-SG"/>
          </a:p>
        </p:txBody>
      </p:sp>
    </p:spTree>
    <p:extLst>
      <p:ext uri="{BB962C8B-B14F-4D97-AF65-F5344CB8AC3E}">
        <p14:creationId xmlns:p14="http://schemas.microsoft.com/office/powerpoint/2010/main" val="1417393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273A60-0A8E-4D31-8C1A-9B25EEAA7ECB}" type="datetimeFigureOut">
              <a:rPr lang="en-SG" smtClean="0"/>
              <a:t>17/2/2023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A0B0BE3-0A3F-468A-9D82-31F9B9BCBA34}" type="slidenum">
              <a:rPr lang="en-SG" smtClean="0"/>
              <a:t>‹#›</a:t>
            </a:fld>
            <a:endParaRPr lang="en-SG"/>
          </a:p>
        </p:txBody>
      </p:sp>
    </p:spTree>
    <p:extLst>
      <p:ext uri="{BB962C8B-B14F-4D97-AF65-F5344CB8AC3E}">
        <p14:creationId xmlns:p14="http://schemas.microsoft.com/office/powerpoint/2010/main" val="39795571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273A60-0A8E-4D31-8C1A-9B25EEAA7ECB}" type="datetimeFigureOut">
              <a:rPr lang="en-SG" smtClean="0"/>
              <a:t>17/2/2023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A0B0BE3-0A3F-468A-9D82-31F9B9BCBA34}" type="slidenum">
              <a:rPr lang="en-SG" smtClean="0"/>
              <a:t>‹#›</a:t>
            </a:fld>
            <a:endParaRPr lang="en-SG"/>
          </a:p>
        </p:txBody>
      </p:sp>
    </p:spTree>
    <p:extLst>
      <p:ext uri="{BB962C8B-B14F-4D97-AF65-F5344CB8AC3E}">
        <p14:creationId xmlns:p14="http://schemas.microsoft.com/office/powerpoint/2010/main" val="2688276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273A60-0A8E-4D31-8C1A-9B25EEAA7ECB}" type="datetimeFigureOut">
              <a:rPr lang="en-SG" smtClean="0"/>
              <a:t>17/2/2023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A0B0BE3-0A3F-468A-9D82-31F9B9BCBA34}" type="slidenum">
              <a:rPr lang="en-SG" smtClean="0"/>
              <a:t>‹#›</a:t>
            </a:fld>
            <a:endParaRPr lang="en-SG"/>
          </a:p>
        </p:txBody>
      </p:sp>
    </p:spTree>
    <p:extLst>
      <p:ext uri="{BB962C8B-B14F-4D97-AF65-F5344CB8AC3E}">
        <p14:creationId xmlns:p14="http://schemas.microsoft.com/office/powerpoint/2010/main" val="14093283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273A60-0A8E-4D31-8C1A-9B25EEAA7ECB}" type="datetimeFigureOut">
              <a:rPr lang="en-SG" smtClean="0"/>
              <a:t>17/2/2023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A0B0BE3-0A3F-468A-9D82-31F9B9BCBA34}" type="slidenum">
              <a:rPr lang="en-SG" smtClean="0"/>
              <a:t>‹#›</a:t>
            </a:fld>
            <a:endParaRPr lang="en-SG"/>
          </a:p>
        </p:txBody>
      </p:sp>
    </p:spTree>
    <p:extLst>
      <p:ext uri="{BB962C8B-B14F-4D97-AF65-F5344CB8AC3E}">
        <p14:creationId xmlns:p14="http://schemas.microsoft.com/office/powerpoint/2010/main" val="459715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273A60-0A8E-4D31-8C1A-9B25EEAA7ECB}" type="datetimeFigureOut">
              <a:rPr lang="en-SG" smtClean="0"/>
              <a:t>17/2/2023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A0B0BE3-0A3F-468A-9D82-31F9B9BCBA34}" type="slidenum">
              <a:rPr lang="en-SG" smtClean="0"/>
              <a:t>‹#›</a:t>
            </a:fld>
            <a:endParaRPr lang="en-SG"/>
          </a:p>
        </p:txBody>
      </p:sp>
    </p:spTree>
    <p:extLst>
      <p:ext uri="{BB962C8B-B14F-4D97-AF65-F5344CB8AC3E}">
        <p14:creationId xmlns:p14="http://schemas.microsoft.com/office/powerpoint/2010/main" val="4073211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273A60-0A8E-4D31-8C1A-9B25EEAA7ECB}" type="datetimeFigureOut">
              <a:rPr lang="en-SG" smtClean="0"/>
              <a:t>17/2/2023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A0B0BE3-0A3F-468A-9D82-31F9B9BCBA34}" type="slidenum">
              <a:rPr lang="en-SG" smtClean="0"/>
              <a:t>‹#›</a:t>
            </a:fld>
            <a:endParaRPr lang="en-SG"/>
          </a:p>
        </p:txBody>
      </p:sp>
    </p:spTree>
    <p:extLst>
      <p:ext uri="{BB962C8B-B14F-4D97-AF65-F5344CB8AC3E}">
        <p14:creationId xmlns:p14="http://schemas.microsoft.com/office/powerpoint/2010/main" val="10865571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273A60-0A8E-4D31-8C1A-9B25EEAA7ECB}" type="datetimeFigureOut">
              <a:rPr lang="en-SG" smtClean="0"/>
              <a:t>17/2/2023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A0B0BE3-0A3F-468A-9D82-31F9B9BCBA34}" type="slidenum">
              <a:rPr lang="en-SG" smtClean="0"/>
              <a:t>‹#›</a:t>
            </a:fld>
            <a:endParaRPr lang="en-SG"/>
          </a:p>
        </p:txBody>
      </p:sp>
    </p:spTree>
    <p:extLst>
      <p:ext uri="{BB962C8B-B14F-4D97-AF65-F5344CB8AC3E}">
        <p14:creationId xmlns:p14="http://schemas.microsoft.com/office/powerpoint/2010/main" val="2753266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273A60-0A8E-4D31-8C1A-9B25EEAA7ECB}" type="datetimeFigureOut">
              <a:rPr lang="en-SG" smtClean="0"/>
              <a:t>17/2/2023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a:xfrm>
            <a:off x="10951856" y="5867131"/>
            <a:ext cx="551167" cy="365125"/>
          </a:xfrm>
        </p:spPr>
        <p:txBody>
          <a:bodyPr/>
          <a:lstStyle/>
          <a:p>
            <a:fld id="{CA0B0BE3-0A3F-468A-9D82-31F9B9BCBA34}" type="slidenum">
              <a:rPr lang="en-SG" smtClean="0"/>
              <a:t>‹#›</a:t>
            </a:fld>
            <a:endParaRPr lang="en-SG"/>
          </a:p>
        </p:txBody>
      </p:sp>
    </p:spTree>
    <p:extLst>
      <p:ext uri="{BB962C8B-B14F-4D97-AF65-F5344CB8AC3E}">
        <p14:creationId xmlns:p14="http://schemas.microsoft.com/office/powerpoint/2010/main" val="3058671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273A60-0A8E-4D31-8C1A-9B25EEAA7ECB}" type="datetimeFigureOut">
              <a:rPr lang="en-SG" smtClean="0"/>
              <a:t>17/2/2023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A0B0BE3-0A3F-468A-9D82-31F9B9BCBA34}" type="slidenum">
              <a:rPr lang="en-SG" smtClean="0"/>
              <a:t>‹#›</a:t>
            </a:fld>
            <a:endParaRPr lang="en-SG"/>
          </a:p>
        </p:txBody>
      </p:sp>
    </p:spTree>
    <p:extLst>
      <p:ext uri="{BB962C8B-B14F-4D97-AF65-F5344CB8AC3E}">
        <p14:creationId xmlns:p14="http://schemas.microsoft.com/office/powerpoint/2010/main" val="153725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273A60-0A8E-4D31-8C1A-9B25EEAA7ECB}" type="datetimeFigureOut">
              <a:rPr lang="en-SG" smtClean="0"/>
              <a:t>17/2/2023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CA0B0BE3-0A3F-468A-9D82-31F9B9BCBA34}" type="slidenum">
              <a:rPr lang="en-SG" smtClean="0"/>
              <a:t>‹#›</a:t>
            </a:fld>
            <a:endParaRPr lang="en-SG"/>
          </a:p>
        </p:txBody>
      </p:sp>
    </p:spTree>
    <p:extLst>
      <p:ext uri="{BB962C8B-B14F-4D97-AF65-F5344CB8AC3E}">
        <p14:creationId xmlns:p14="http://schemas.microsoft.com/office/powerpoint/2010/main" val="1404394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273A60-0A8E-4D31-8C1A-9B25EEAA7ECB}" type="datetimeFigureOut">
              <a:rPr lang="en-SG" smtClean="0"/>
              <a:t>17/2/2023</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CA0B0BE3-0A3F-468A-9D82-31F9B9BCBA34}" type="slidenum">
              <a:rPr lang="en-SG" smtClean="0"/>
              <a:t>‹#›</a:t>
            </a:fld>
            <a:endParaRPr lang="en-SG"/>
          </a:p>
        </p:txBody>
      </p:sp>
    </p:spTree>
    <p:extLst>
      <p:ext uri="{BB962C8B-B14F-4D97-AF65-F5344CB8AC3E}">
        <p14:creationId xmlns:p14="http://schemas.microsoft.com/office/powerpoint/2010/main" val="860377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273A60-0A8E-4D31-8C1A-9B25EEAA7ECB}" type="datetimeFigureOut">
              <a:rPr lang="en-SG" smtClean="0"/>
              <a:t>17/2/2023</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CA0B0BE3-0A3F-468A-9D82-31F9B9BCBA34}" type="slidenum">
              <a:rPr lang="en-SG" smtClean="0"/>
              <a:t>‹#›</a:t>
            </a:fld>
            <a:endParaRPr lang="en-SG"/>
          </a:p>
        </p:txBody>
      </p:sp>
    </p:spTree>
    <p:extLst>
      <p:ext uri="{BB962C8B-B14F-4D97-AF65-F5344CB8AC3E}">
        <p14:creationId xmlns:p14="http://schemas.microsoft.com/office/powerpoint/2010/main" val="2119483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273A60-0A8E-4D31-8C1A-9B25EEAA7ECB}" type="datetimeFigureOut">
              <a:rPr lang="en-SG" smtClean="0"/>
              <a:t>17/2/2023</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CA0B0BE3-0A3F-468A-9D82-31F9B9BCBA34}" type="slidenum">
              <a:rPr lang="en-SG" smtClean="0"/>
              <a:t>‹#›</a:t>
            </a:fld>
            <a:endParaRPr lang="en-SG"/>
          </a:p>
        </p:txBody>
      </p:sp>
    </p:spTree>
    <p:extLst>
      <p:ext uri="{BB962C8B-B14F-4D97-AF65-F5344CB8AC3E}">
        <p14:creationId xmlns:p14="http://schemas.microsoft.com/office/powerpoint/2010/main" val="1076383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273A60-0A8E-4D31-8C1A-9B25EEAA7ECB}" type="datetimeFigureOut">
              <a:rPr lang="en-SG" smtClean="0"/>
              <a:t>17/2/2023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CA0B0BE3-0A3F-468A-9D82-31F9B9BCBA34}" type="slidenum">
              <a:rPr lang="en-SG" smtClean="0"/>
              <a:t>‹#›</a:t>
            </a:fld>
            <a:endParaRPr lang="en-SG"/>
          </a:p>
        </p:txBody>
      </p:sp>
    </p:spTree>
    <p:extLst>
      <p:ext uri="{BB962C8B-B14F-4D97-AF65-F5344CB8AC3E}">
        <p14:creationId xmlns:p14="http://schemas.microsoft.com/office/powerpoint/2010/main" val="2501676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273A60-0A8E-4D31-8C1A-9B25EEAA7ECB}" type="datetimeFigureOut">
              <a:rPr lang="en-SG" smtClean="0"/>
              <a:t>17/2/2023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CA0B0BE3-0A3F-468A-9D82-31F9B9BCBA34}" type="slidenum">
              <a:rPr lang="en-SG" smtClean="0"/>
              <a:t>‹#›</a:t>
            </a:fld>
            <a:endParaRPr lang="en-SG"/>
          </a:p>
        </p:txBody>
      </p:sp>
    </p:spTree>
    <p:extLst>
      <p:ext uri="{BB962C8B-B14F-4D97-AF65-F5344CB8AC3E}">
        <p14:creationId xmlns:p14="http://schemas.microsoft.com/office/powerpoint/2010/main" val="2122143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4273A60-0A8E-4D31-8C1A-9B25EEAA7ECB}" type="datetimeFigureOut">
              <a:rPr lang="en-SG" smtClean="0"/>
              <a:t>17/2/2023</a:t>
            </a:fld>
            <a:endParaRPr lang="en-SG"/>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SG"/>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A0B0BE3-0A3F-468A-9D82-31F9B9BCBA34}" type="slidenum">
              <a:rPr lang="en-SG" smtClean="0"/>
              <a:t>‹#›</a:t>
            </a:fld>
            <a:endParaRPr lang="en-SG"/>
          </a:p>
        </p:txBody>
      </p:sp>
    </p:spTree>
    <p:extLst>
      <p:ext uri="{BB962C8B-B14F-4D97-AF65-F5344CB8AC3E}">
        <p14:creationId xmlns:p14="http://schemas.microsoft.com/office/powerpoint/2010/main" val="1781953509"/>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60299-8FCB-DB0C-C4AF-9F9B4169BCF1}"/>
              </a:ext>
            </a:extLst>
          </p:cNvPr>
          <p:cNvSpPr>
            <a:spLocks noGrp="1"/>
          </p:cNvSpPr>
          <p:nvPr>
            <p:ph type="ctrTitle"/>
          </p:nvPr>
        </p:nvSpPr>
        <p:spPr>
          <a:xfrm>
            <a:off x="1276882" y="1380068"/>
            <a:ext cx="8574622" cy="2616199"/>
          </a:xfrm>
        </p:spPr>
        <p:txBody>
          <a:bodyPr>
            <a:noAutofit/>
          </a:bodyPr>
          <a:lstStyle/>
          <a:p>
            <a:pPr algn="ctr"/>
            <a:r>
              <a:rPr lang="en-SG" sz="4400" b="1" dirty="0"/>
              <a:t>Virtual Assistant Development </a:t>
            </a:r>
            <a:br>
              <a:rPr lang="en-SG" sz="4400" b="1" dirty="0"/>
            </a:br>
            <a:r>
              <a:rPr lang="en-SG" sz="4400" b="1" dirty="0"/>
              <a:t>(CAA1C13)</a:t>
            </a:r>
            <a:br>
              <a:rPr lang="en-SG" sz="4400" b="1" dirty="0"/>
            </a:br>
            <a:r>
              <a:rPr lang="en-SG" sz="4400" b="1" dirty="0"/>
              <a:t>Project Report </a:t>
            </a:r>
            <a:endParaRPr lang="en-SG" sz="4400" dirty="0"/>
          </a:p>
        </p:txBody>
      </p:sp>
      <p:sp>
        <p:nvSpPr>
          <p:cNvPr id="3" name="Subtitle 2">
            <a:extLst>
              <a:ext uri="{FF2B5EF4-FFF2-40B4-BE49-F238E27FC236}">
                <a16:creationId xmlns:a16="http://schemas.microsoft.com/office/drawing/2014/main" id="{EFA7DF2A-4667-9B3F-A27C-530BF6E0E88C}"/>
              </a:ext>
            </a:extLst>
          </p:cNvPr>
          <p:cNvSpPr>
            <a:spLocks noGrp="1"/>
          </p:cNvSpPr>
          <p:nvPr>
            <p:ph type="subTitle" idx="1"/>
          </p:nvPr>
        </p:nvSpPr>
        <p:spPr>
          <a:xfrm>
            <a:off x="2397329" y="4285516"/>
            <a:ext cx="6987645" cy="1388534"/>
          </a:xfrm>
        </p:spPr>
        <p:txBody>
          <a:bodyPr/>
          <a:lstStyle/>
          <a:p>
            <a:pPr marL="0" indent="0" algn="ctr">
              <a:buNone/>
            </a:pPr>
            <a:r>
              <a:rPr lang="en-SG" sz="2400" b="1" dirty="0"/>
              <a:t>Chan Jun Qi, Julius</a:t>
            </a:r>
          </a:p>
          <a:p>
            <a:pPr marL="0" indent="0" algn="ctr">
              <a:buNone/>
            </a:pPr>
            <a:r>
              <a:rPr lang="en-SG" sz="2400" b="1" dirty="0"/>
              <a:t>2082753a</a:t>
            </a:r>
          </a:p>
          <a:p>
            <a:pPr algn="ctr"/>
            <a:endParaRPr lang="en-SG" dirty="0"/>
          </a:p>
        </p:txBody>
      </p:sp>
    </p:spTree>
    <p:extLst>
      <p:ext uri="{BB962C8B-B14F-4D97-AF65-F5344CB8AC3E}">
        <p14:creationId xmlns:p14="http://schemas.microsoft.com/office/powerpoint/2010/main" val="3316170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ADE6F-030A-E4F7-43FC-F4C532D82D9E}"/>
              </a:ext>
            </a:extLst>
          </p:cNvPr>
          <p:cNvSpPr>
            <a:spLocks noGrp="1"/>
          </p:cNvSpPr>
          <p:nvPr>
            <p:ph type="title"/>
          </p:nvPr>
        </p:nvSpPr>
        <p:spPr>
          <a:xfrm>
            <a:off x="1297697" y="-248039"/>
            <a:ext cx="10018713" cy="1752599"/>
          </a:xfrm>
        </p:spPr>
        <p:txBody>
          <a:bodyPr/>
          <a:lstStyle/>
          <a:p>
            <a:r>
              <a:rPr lang="en-SG" b="1" dirty="0"/>
              <a:t>Conclusion</a:t>
            </a:r>
          </a:p>
        </p:txBody>
      </p:sp>
      <p:sp>
        <p:nvSpPr>
          <p:cNvPr id="3" name="Content Placeholder 2">
            <a:extLst>
              <a:ext uri="{FF2B5EF4-FFF2-40B4-BE49-F238E27FC236}">
                <a16:creationId xmlns:a16="http://schemas.microsoft.com/office/drawing/2014/main" id="{7570E6FC-2DDF-BCDA-2A9B-34A2DA223103}"/>
              </a:ext>
            </a:extLst>
          </p:cNvPr>
          <p:cNvSpPr>
            <a:spLocks noGrp="1"/>
          </p:cNvSpPr>
          <p:nvPr>
            <p:ph idx="1"/>
          </p:nvPr>
        </p:nvSpPr>
        <p:spPr>
          <a:xfrm>
            <a:off x="1524949" y="1186180"/>
            <a:ext cx="10018713" cy="5671820"/>
          </a:xfrm>
        </p:spPr>
        <p:txBody>
          <a:bodyPr>
            <a:normAutofit/>
          </a:bodyPr>
          <a:lstStyle/>
          <a:p>
            <a:r>
              <a:rPr lang="en-US" dirty="0">
                <a:latin typeface="Söhne"/>
              </a:rPr>
              <a:t>Creating a large library of replies that can properly and effectively respond to client enquiries is one of the challenges but researching what are the FAQs that customers asked gave an idea.</a:t>
            </a:r>
            <a:br>
              <a:rPr lang="en-US" dirty="0">
                <a:latin typeface="Söhne"/>
              </a:rPr>
            </a:br>
            <a:br>
              <a:rPr lang="en-US" dirty="0">
                <a:latin typeface="Söhne"/>
              </a:rPr>
            </a:br>
            <a:r>
              <a:rPr lang="en-US" dirty="0">
                <a:latin typeface="Söhne"/>
              </a:rPr>
              <a:t>It is also crucial to make sure that the chatbot is both engaging and user-friendly. It should also be periodically review and updated especially when it comes to menu items &amp; events so a lookout on the website information is needed.</a:t>
            </a:r>
            <a:br>
              <a:rPr lang="en-US" dirty="0">
                <a:latin typeface="Söhne"/>
              </a:rPr>
            </a:br>
            <a:endParaRPr lang="en-US" dirty="0">
              <a:latin typeface="Söhne"/>
            </a:endParaRPr>
          </a:p>
          <a:p>
            <a:r>
              <a:rPr lang="en-US" dirty="0">
                <a:latin typeface="Söhne"/>
              </a:rPr>
              <a:t>Another difficulty was the chatbot's backend, which required careful attention to all parameters, including </a:t>
            </a:r>
            <a:r>
              <a:rPr lang="en-US" dirty="0" err="1">
                <a:latin typeface="Söhne"/>
              </a:rPr>
              <a:t>timezone</a:t>
            </a:r>
            <a:r>
              <a:rPr lang="en-US" dirty="0">
                <a:latin typeface="Söhne"/>
              </a:rPr>
              <a:t> and date, in order to guarantee real-time availability and immediately update the system as bookings were made.</a:t>
            </a:r>
          </a:p>
          <a:p>
            <a:endParaRPr lang="en-US" dirty="0">
              <a:latin typeface="Söhne"/>
            </a:endParaRPr>
          </a:p>
          <a:p>
            <a:endParaRPr lang="en-SG" dirty="0">
              <a:latin typeface="Söhne"/>
            </a:endParaRPr>
          </a:p>
        </p:txBody>
      </p:sp>
    </p:spTree>
    <p:extLst>
      <p:ext uri="{BB962C8B-B14F-4D97-AF65-F5344CB8AC3E}">
        <p14:creationId xmlns:p14="http://schemas.microsoft.com/office/powerpoint/2010/main" val="1270946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several&#10;&#10;Description automatically generated">
            <a:extLst>
              <a:ext uri="{FF2B5EF4-FFF2-40B4-BE49-F238E27FC236}">
                <a16:creationId xmlns:a16="http://schemas.microsoft.com/office/drawing/2014/main" id="{2CF2E16F-D36F-C31A-8CE3-F37596C13F42}"/>
              </a:ext>
            </a:extLst>
          </p:cNvPr>
          <p:cNvPicPr>
            <a:picLocks noChangeAspect="1"/>
          </p:cNvPicPr>
          <p:nvPr/>
        </p:nvPicPr>
        <p:blipFill rotWithShape="1">
          <a:blip r:embed="rId3">
            <a:extLst>
              <a:ext uri="{28A0092B-C50C-407E-A947-70E740481C1C}">
                <a14:useLocalDpi xmlns:a14="http://schemas.microsoft.com/office/drawing/2010/main" val="0"/>
              </a:ext>
            </a:extLst>
          </a:blip>
          <a:srcRect r="2" b="2291"/>
          <a:stretch/>
        </p:blipFill>
        <p:spPr>
          <a:xfrm>
            <a:off x="6782598" y="26204"/>
            <a:ext cx="5399315"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12" name="Group 11">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13"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42BE4358-99B3-5A6A-E5F7-F77D352F654A}"/>
              </a:ext>
            </a:extLst>
          </p:cNvPr>
          <p:cNvSpPr>
            <a:spLocks noGrp="1"/>
          </p:cNvSpPr>
          <p:nvPr>
            <p:ph type="title"/>
          </p:nvPr>
        </p:nvSpPr>
        <p:spPr>
          <a:xfrm>
            <a:off x="972080" y="685800"/>
            <a:ext cx="5260680" cy="1752599"/>
          </a:xfrm>
        </p:spPr>
        <p:txBody>
          <a:bodyPr>
            <a:normAutofit/>
          </a:bodyPr>
          <a:lstStyle/>
          <a:p>
            <a:r>
              <a:rPr lang="en-SG" b="1" dirty="0"/>
              <a:t>Background</a:t>
            </a:r>
          </a:p>
        </p:txBody>
      </p:sp>
      <p:sp>
        <p:nvSpPr>
          <p:cNvPr id="3" name="Content Placeholder 2">
            <a:extLst>
              <a:ext uri="{FF2B5EF4-FFF2-40B4-BE49-F238E27FC236}">
                <a16:creationId xmlns:a16="http://schemas.microsoft.com/office/drawing/2014/main" id="{42F64F12-AF59-C0AD-8490-6A16BE3E7DE2}"/>
              </a:ext>
            </a:extLst>
          </p:cNvPr>
          <p:cNvSpPr>
            <a:spLocks noGrp="1"/>
          </p:cNvSpPr>
          <p:nvPr>
            <p:ph idx="1"/>
          </p:nvPr>
        </p:nvSpPr>
        <p:spPr>
          <a:xfrm>
            <a:off x="643468" y="2584580"/>
            <a:ext cx="5260680" cy="3713583"/>
          </a:xfrm>
        </p:spPr>
        <p:txBody>
          <a:bodyPr>
            <a:normAutofit/>
          </a:bodyPr>
          <a:lstStyle/>
          <a:p>
            <a:pPr>
              <a:lnSpc>
                <a:spcPct val="90000"/>
              </a:lnSpc>
            </a:pPr>
            <a:r>
              <a:rPr lang="en-US" sz="1900" dirty="0"/>
              <a:t>Diner was developed using Ce La Vi restaurant as a project sample. The chatbot helps to easily make a reservation while giving  all the information you need about the restaurant.</a:t>
            </a:r>
          </a:p>
          <a:p>
            <a:pPr>
              <a:lnSpc>
                <a:spcPct val="90000"/>
              </a:lnSpc>
            </a:pPr>
            <a:endParaRPr lang="en-US" sz="1900" dirty="0"/>
          </a:p>
          <a:p>
            <a:pPr>
              <a:lnSpc>
                <a:spcPct val="90000"/>
              </a:lnSpc>
            </a:pPr>
            <a:r>
              <a:rPr lang="en-US" sz="1900" dirty="0"/>
              <a:t>The chatbot is prepared to respond to the inquiries and give more information to help customers to make the most of their visit. It attempts to address general topics like "menu“, "hours of operation," or "the atmosphere of restaurant”.</a:t>
            </a:r>
            <a:endParaRPr lang="en-SG" sz="1900" dirty="0"/>
          </a:p>
        </p:txBody>
      </p:sp>
      <p:sp>
        <p:nvSpPr>
          <p:cNvPr id="7" name="TextBox 6">
            <a:extLst>
              <a:ext uri="{FF2B5EF4-FFF2-40B4-BE49-F238E27FC236}">
                <a16:creationId xmlns:a16="http://schemas.microsoft.com/office/drawing/2014/main" id="{B69F9A82-02E0-CC10-E3FC-27451D12B6B2}"/>
              </a:ext>
            </a:extLst>
          </p:cNvPr>
          <p:cNvSpPr txBox="1"/>
          <p:nvPr/>
        </p:nvSpPr>
        <p:spPr>
          <a:xfrm>
            <a:off x="4940065" y="6121178"/>
            <a:ext cx="2279002" cy="646331"/>
          </a:xfrm>
          <a:prstGeom prst="rect">
            <a:avLst/>
          </a:prstGeom>
          <a:noFill/>
        </p:spPr>
        <p:txBody>
          <a:bodyPr wrap="square">
            <a:spAutoFit/>
          </a:bodyPr>
          <a:lstStyle/>
          <a:p>
            <a:r>
              <a:rPr lang="en-SG" b="1" dirty="0">
                <a:highlight>
                  <a:srgbClr val="FF00FF"/>
                </a:highlight>
              </a:rPr>
              <a:t>Telegram @restaurantclv_bot</a:t>
            </a:r>
          </a:p>
        </p:txBody>
      </p:sp>
    </p:spTree>
    <p:extLst>
      <p:ext uri="{BB962C8B-B14F-4D97-AF65-F5344CB8AC3E}">
        <p14:creationId xmlns:p14="http://schemas.microsoft.com/office/powerpoint/2010/main" val="2369885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4C077-7BD9-0D4B-1A72-D01939D04486}"/>
              </a:ext>
            </a:extLst>
          </p:cNvPr>
          <p:cNvSpPr>
            <a:spLocks noGrp="1"/>
          </p:cNvSpPr>
          <p:nvPr>
            <p:ph type="title"/>
          </p:nvPr>
        </p:nvSpPr>
        <p:spPr>
          <a:xfrm>
            <a:off x="2325811" y="-116506"/>
            <a:ext cx="2812386" cy="1752599"/>
          </a:xfrm>
        </p:spPr>
        <p:txBody>
          <a:bodyPr>
            <a:normAutofit/>
          </a:bodyPr>
          <a:lstStyle/>
          <a:p>
            <a:r>
              <a:rPr lang="en-SG" sz="3200" b="1" dirty="0"/>
              <a:t>Features</a:t>
            </a:r>
          </a:p>
        </p:txBody>
      </p:sp>
      <p:sp>
        <p:nvSpPr>
          <p:cNvPr id="3" name="Content Placeholder 2">
            <a:extLst>
              <a:ext uri="{FF2B5EF4-FFF2-40B4-BE49-F238E27FC236}">
                <a16:creationId xmlns:a16="http://schemas.microsoft.com/office/drawing/2014/main" id="{B6EBC502-FF42-694A-F942-DA47B59BE26C}"/>
              </a:ext>
            </a:extLst>
          </p:cNvPr>
          <p:cNvSpPr>
            <a:spLocks noGrp="1"/>
          </p:cNvSpPr>
          <p:nvPr>
            <p:ph idx="1"/>
          </p:nvPr>
        </p:nvSpPr>
        <p:spPr>
          <a:xfrm>
            <a:off x="1099953" y="1463041"/>
            <a:ext cx="5749294" cy="4872446"/>
          </a:xfrm>
        </p:spPr>
        <p:txBody>
          <a:bodyPr>
            <a:normAutofit/>
          </a:bodyPr>
          <a:lstStyle/>
          <a:p>
            <a:pPr>
              <a:lnSpc>
                <a:spcPct val="90000"/>
              </a:lnSpc>
            </a:pPr>
            <a:r>
              <a:rPr lang="en-US" sz="1800" dirty="0"/>
              <a:t>The restaurant chatbot is available 24/7 as its integrated with the telegram channel , reservations can be made which saves the reservation date to google calendar and inform customers if there is another booking on the selected date.</a:t>
            </a:r>
            <a:br>
              <a:rPr lang="en-US" sz="1800" dirty="0"/>
            </a:br>
            <a:endParaRPr lang="en-US" sz="1800" dirty="0"/>
          </a:p>
          <a:p>
            <a:pPr>
              <a:lnSpc>
                <a:spcPct val="90000"/>
              </a:lnSpc>
            </a:pPr>
            <a:r>
              <a:rPr lang="en-US" sz="1800" dirty="0"/>
              <a:t>The chatbot is always up-to-date with the latest menu items and specials, ensuring that you have access to the most current information.</a:t>
            </a:r>
            <a:br>
              <a:rPr lang="en-US" sz="1800" dirty="0"/>
            </a:br>
            <a:endParaRPr lang="en-US" sz="1800" dirty="0"/>
          </a:p>
          <a:p>
            <a:pPr>
              <a:lnSpc>
                <a:spcPct val="90000"/>
              </a:lnSpc>
            </a:pPr>
            <a:r>
              <a:rPr lang="en-US" sz="1800" dirty="0"/>
              <a:t>The productivity of the restaurant employees will rise as a result of the virtual assistant, which is another perk. The chatbot handle answering frequently asked questions instead of requiring assistance from each of the restaurant employees.</a:t>
            </a:r>
          </a:p>
          <a:p>
            <a:pPr>
              <a:lnSpc>
                <a:spcPct val="90000"/>
              </a:lnSpc>
            </a:pPr>
            <a:endParaRPr lang="en-SG" sz="1800" dirty="0"/>
          </a:p>
        </p:txBody>
      </p:sp>
      <p:pic>
        <p:nvPicPr>
          <p:cNvPr id="7" name="Picture 6" descr="Graphical user interface, text, application&#10;&#10;Description automatically generated">
            <a:extLst>
              <a:ext uri="{FF2B5EF4-FFF2-40B4-BE49-F238E27FC236}">
                <a16:creationId xmlns:a16="http://schemas.microsoft.com/office/drawing/2014/main" id="{4292D653-5312-F27C-2913-0EBBB38AFD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7796" y="3154852"/>
            <a:ext cx="3850479" cy="2443609"/>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5" name="Picture 4" descr="Graphical user interface, text, application, email&#10;&#10;Description automatically generated">
            <a:extLst>
              <a:ext uri="{FF2B5EF4-FFF2-40B4-BE49-F238E27FC236}">
                <a16:creationId xmlns:a16="http://schemas.microsoft.com/office/drawing/2014/main" id="{07963B19-53DF-F69E-15B1-0ECA19952C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7024" y="1107321"/>
            <a:ext cx="2609165" cy="1585067"/>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13" name="Picture 12" descr="Text&#10;&#10;Description automatically generated">
            <a:extLst>
              <a:ext uri="{FF2B5EF4-FFF2-40B4-BE49-F238E27FC236}">
                <a16:creationId xmlns:a16="http://schemas.microsoft.com/office/drawing/2014/main" id="{F7077EA1-DA6C-7826-0829-521C737CD8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13818" y="615014"/>
            <a:ext cx="1556457" cy="2297353"/>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959458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4" name="Group 13">
            <a:extLst>
              <a:ext uri="{FF2B5EF4-FFF2-40B4-BE49-F238E27FC236}">
                <a16:creationId xmlns:a16="http://schemas.microsoft.com/office/drawing/2014/main" id="{DD58CC35-7270-4AD2-8792-2D2E934CD6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5" name="Freeform 6">
              <a:extLst>
                <a:ext uri="{FF2B5EF4-FFF2-40B4-BE49-F238E27FC236}">
                  <a16:creationId xmlns:a16="http://schemas.microsoft.com/office/drawing/2014/main" id="{03BC05D6-945D-49D6-AD12-785A6998C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6" name="Freeform 7">
              <a:extLst>
                <a:ext uri="{FF2B5EF4-FFF2-40B4-BE49-F238E27FC236}">
                  <a16:creationId xmlns:a16="http://schemas.microsoft.com/office/drawing/2014/main" id="{6A42BEE3-F173-4D31-9A98-D9577034AD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7" name="Freeform 9">
              <a:extLst>
                <a:ext uri="{FF2B5EF4-FFF2-40B4-BE49-F238E27FC236}">
                  <a16:creationId xmlns:a16="http://schemas.microsoft.com/office/drawing/2014/main" id="{BD131322-78B2-4EAC-961C-DC16216EC6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8" name="Freeform 10">
              <a:extLst>
                <a:ext uri="{FF2B5EF4-FFF2-40B4-BE49-F238E27FC236}">
                  <a16:creationId xmlns:a16="http://schemas.microsoft.com/office/drawing/2014/main" id="{5A685BC6-9921-44E3-86D9-D15AB6393D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9" name="Freeform 11">
              <a:extLst>
                <a:ext uri="{FF2B5EF4-FFF2-40B4-BE49-F238E27FC236}">
                  <a16:creationId xmlns:a16="http://schemas.microsoft.com/office/drawing/2014/main" id="{99E9A136-C426-4D4A-9ACE-AA69BB7FD8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0" name="Freeform 12">
              <a:extLst>
                <a:ext uri="{FF2B5EF4-FFF2-40B4-BE49-F238E27FC236}">
                  <a16:creationId xmlns:a16="http://schemas.microsoft.com/office/drawing/2014/main" id="{D55B2D10-C6DF-4033-940F-915CFDAE5C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00C3A24B-DE87-C6F0-8C8C-E87DA088D268}"/>
              </a:ext>
            </a:extLst>
          </p:cNvPr>
          <p:cNvSpPr>
            <a:spLocks noGrp="1"/>
          </p:cNvSpPr>
          <p:nvPr>
            <p:ph type="title"/>
          </p:nvPr>
        </p:nvSpPr>
        <p:spPr>
          <a:xfrm>
            <a:off x="2047875" y="344021"/>
            <a:ext cx="7954301" cy="607961"/>
          </a:xfrm>
        </p:spPr>
        <p:txBody>
          <a:bodyPr vert="horz" lIns="91440" tIns="45720" rIns="91440" bIns="45720" rtlCol="0" anchor="b">
            <a:noAutofit/>
          </a:bodyPr>
          <a:lstStyle/>
          <a:p>
            <a:r>
              <a:rPr lang="en-US" b="1" dirty="0"/>
              <a:t>Scenario (Reservation)</a:t>
            </a:r>
          </a:p>
        </p:txBody>
      </p:sp>
      <p:pic>
        <p:nvPicPr>
          <p:cNvPr id="9" name="Picture 8" descr="Graphical user interface&#10;&#10;Description automatically generated with medium confidence">
            <a:extLst>
              <a:ext uri="{FF2B5EF4-FFF2-40B4-BE49-F238E27FC236}">
                <a16:creationId xmlns:a16="http://schemas.microsoft.com/office/drawing/2014/main" id="{A1A729E5-1C98-F24B-C16F-5B488640E9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0351" y="4999677"/>
            <a:ext cx="2519400" cy="177690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5" name="Picture 4" descr="A screenshot of a computer&#10;&#10;Description automatically generated with medium confidence">
            <a:extLst>
              <a:ext uri="{FF2B5EF4-FFF2-40B4-BE49-F238E27FC236}">
                <a16:creationId xmlns:a16="http://schemas.microsoft.com/office/drawing/2014/main" id="{465A808C-F007-8BCB-BC4C-46598D8022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61" y="1000270"/>
            <a:ext cx="4458072" cy="3849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7" name="Picture 6" descr="A screenshot of a computer&#10;&#10;Description automatically generated with medium confidence">
            <a:extLst>
              <a:ext uri="{FF2B5EF4-FFF2-40B4-BE49-F238E27FC236}">
                <a16:creationId xmlns:a16="http://schemas.microsoft.com/office/drawing/2014/main" id="{05F89A3E-6E4B-1905-9F57-176781E20B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2194" y="1000270"/>
            <a:ext cx="5067439" cy="3866243"/>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10" name="Arrow: Right 9">
            <a:extLst>
              <a:ext uri="{FF2B5EF4-FFF2-40B4-BE49-F238E27FC236}">
                <a16:creationId xmlns:a16="http://schemas.microsoft.com/office/drawing/2014/main" id="{ECB694FE-B59F-1FFF-2D91-82247B03C10F}"/>
              </a:ext>
            </a:extLst>
          </p:cNvPr>
          <p:cNvSpPr/>
          <p:nvPr/>
        </p:nvSpPr>
        <p:spPr>
          <a:xfrm>
            <a:off x="4901207" y="3094230"/>
            <a:ext cx="1091648" cy="4991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Arrow: Down 12">
            <a:extLst>
              <a:ext uri="{FF2B5EF4-FFF2-40B4-BE49-F238E27FC236}">
                <a16:creationId xmlns:a16="http://schemas.microsoft.com/office/drawing/2014/main" id="{060ADA61-E22E-7686-4DFB-F5334EBCA2E4}"/>
              </a:ext>
            </a:extLst>
          </p:cNvPr>
          <p:cNvSpPr/>
          <p:nvPr/>
        </p:nvSpPr>
        <p:spPr>
          <a:xfrm rot="5400000">
            <a:off x="7753864" y="5629720"/>
            <a:ext cx="419877" cy="9180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Arrow: Down 38">
            <a:extLst>
              <a:ext uri="{FF2B5EF4-FFF2-40B4-BE49-F238E27FC236}">
                <a16:creationId xmlns:a16="http://schemas.microsoft.com/office/drawing/2014/main" id="{D864EC42-D7DD-F7A2-8FD1-84D098C4D687}"/>
              </a:ext>
            </a:extLst>
          </p:cNvPr>
          <p:cNvSpPr/>
          <p:nvPr/>
        </p:nvSpPr>
        <p:spPr>
          <a:xfrm>
            <a:off x="8975913" y="5131837"/>
            <a:ext cx="448005" cy="6438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963166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6B03F-A717-C68A-2460-710B89A6AF63}"/>
              </a:ext>
            </a:extLst>
          </p:cNvPr>
          <p:cNvSpPr>
            <a:spLocks noGrp="1"/>
          </p:cNvSpPr>
          <p:nvPr>
            <p:ph type="title"/>
          </p:nvPr>
        </p:nvSpPr>
        <p:spPr>
          <a:xfrm>
            <a:off x="1316358" y="144625"/>
            <a:ext cx="10018713" cy="1752599"/>
          </a:xfrm>
        </p:spPr>
        <p:txBody>
          <a:bodyPr/>
          <a:lstStyle/>
          <a:p>
            <a:r>
              <a:rPr lang="en-SG" b="1" dirty="0"/>
              <a:t>Scenario (Feedback, Facilities &amp; Events)</a:t>
            </a:r>
            <a:endParaRPr lang="en-SG" dirty="0"/>
          </a:p>
        </p:txBody>
      </p:sp>
      <p:pic>
        <p:nvPicPr>
          <p:cNvPr id="5" name="Picture 4" descr="A screenshot of a computer&#10;&#10;Description automatically generated with medium confidence">
            <a:extLst>
              <a:ext uri="{FF2B5EF4-FFF2-40B4-BE49-F238E27FC236}">
                <a16:creationId xmlns:a16="http://schemas.microsoft.com/office/drawing/2014/main" id="{972B0713-FF82-82FC-884B-7130AD68C8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932" y="1640631"/>
            <a:ext cx="3598012" cy="4570251"/>
          </a:xfrm>
          <a:prstGeom prst="rect">
            <a:avLst/>
          </a:prstGeom>
        </p:spPr>
      </p:pic>
      <p:pic>
        <p:nvPicPr>
          <p:cNvPr id="7" name="Picture 6" descr="A screenshot of a video game&#10;&#10;Description automatically generated">
            <a:extLst>
              <a:ext uri="{FF2B5EF4-FFF2-40B4-BE49-F238E27FC236}">
                <a16:creationId xmlns:a16="http://schemas.microsoft.com/office/drawing/2014/main" id="{57D1B053-15C1-3CE0-8561-82CBFC8F7E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8973" y="1640631"/>
            <a:ext cx="4050811" cy="4570251"/>
          </a:xfrm>
          <a:prstGeom prst="rect">
            <a:avLst/>
          </a:prstGeom>
        </p:spPr>
      </p:pic>
    </p:spTree>
    <p:extLst>
      <p:ext uri="{BB962C8B-B14F-4D97-AF65-F5344CB8AC3E}">
        <p14:creationId xmlns:p14="http://schemas.microsoft.com/office/powerpoint/2010/main" val="2443719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D0950-8C63-B47A-BA90-5E5E00BD123E}"/>
              </a:ext>
            </a:extLst>
          </p:cNvPr>
          <p:cNvSpPr>
            <a:spLocks noGrp="1"/>
          </p:cNvSpPr>
          <p:nvPr>
            <p:ph type="title"/>
          </p:nvPr>
        </p:nvSpPr>
        <p:spPr>
          <a:xfrm>
            <a:off x="1381674" y="190500"/>
            <a:ext cx="10018713" cy="1752599"/>
          </a:xfrm>
        </p:spPr>
        <p:txBody>
          <a:bodyPr/>
          <a:lstStyle/>
          <a:p>
            <a:r>
              <a:rPr lang="en-SG" b="1" dirty="0"/>
              <a:t>Scenario (General Questions)</a:t>
            </a:r>
          </a:p>
        </p:txBody>
      </p:sp>
      <p:pic>
        <p:nvPicPr>
          <p:cNvPr id="11" name="Picture 10" descr="A screenshot of a computer&#10;&#10;Description automatically generated with medium confidence">
            <a:extLst>
              <a:ext uri="{FF2B5EF4-FFF2-40B4-BE49-F238E27FC236}">
                <a16:creationId xmlns:a16="http://schemas.microsoft.com/office/drawing/2014/main" id="{0457236D-D11E-14CE-2B89-6ACF660CE2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75" y="1680812"/>
            <a:ext cx="3603683" cy="4791909"/>
          </a:xfrm>
          <a:prstGeom prst="rect">
            <a:avLst/>
          </a:prstGeom>
        </p:spPr>
      </p:pic>
      <p:pic>
        <p:nvPicPr>
          <p:cNvPr id="13" name="Picture 12" descr="A restaurant with tables and chairs&#10;&#10;Description automatically generated with low confidence">
            <a:extLst>
              <a:ext uri="{FF2B5EF4-FFF2-40B4-BE49-F238E27FC236}">
                <a16:creationId xmlns:a16="http://schemas.microsoft.com/office/drawing/2014/main" id="{CD91581C-8A35-93BE-3DBD-E936BB2129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0000" y="1704140"/>
            <a:ext cx="4191999" cy="4582360"/>
          </a:xfrm>
          <a:prstGeom prst="rect">
            <a:avLst/>
          </a:prstGeom>
        </p:spPr>
      </p:pic>
      <p:pic>
        <p:nvPicPr>
          <p:cNvPr id="23" name="Picture 22" descr="A screenshot of a computer&#10;&#10;Description automatically generated with low confidence">
            <a:extLst>
              <a:ext uri="{FF2B5EF4-FFF2-40B4-BE49-F238E27FC236}">
                <a16:creationId xmlns:a16="http://schemas.microsoft.com/office/drawing/2014/main" id="{DBF678FB-C19F-622B-68A3-B87ECAA39C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91341" y="1712759"/>
            <a:ext cx="3401482" cy="4582361"/>
          </a:xfrm>
          <a:prstGeom prst="rect">
            <a:avLst/>
          </a:prstGeom>
        </p:spPr>
      </p:pic>
    </p:spTree>
    <p:extLst>
      <p:ext uri="{BB962C8B-B14F-4D97-AF65-F5344CB8AC3E}">
        <p14:creationId xmlns:p14="http://schemas.microsoft.com/office/powerpoint/2010/main" val="1496678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CF0C4-46E4-3C0D-EA9B-2D9212209382}"/>
              </a:ext>
            </a:extLst>
          </p:cNvPr>
          <p:cNvSpPr>
            <a:spLocks noGrp="1"/>
          </p:cNvSpPr>
          <p:nvPr>
            <p:ph type="title"/>
          </p:nvPr>
        </p:nvSpPr>
        <p:spPr>
          <a:xfrm>
            <a:off x="1325691" y="149291"/>
            <a:ext cx="10018713" cy="1222310"/>
          </a:xfrm>
        </p:spPr>
        <p:txBody>
          <a:bodyPr/>
          <a:lstStyle/>
          <a:p>
            <a:r>
              <a:rPr lang="en-SG" b="1" dirty="0"/>
              <a:t>Assumptions</a:t>
            </a:r>
          </a:p>
        </p:txBody>
      </p:sp>
      <p:sp>
        <p:nvSpPr>
          <p:cNvPr id="3" name="Content Placeholder 2">
            <a:extLst>
              <a:ext uri="{FF2B5EF4-FFF2-40B4-BE49-F238E27FC236}">
                <a16:creationId xmlns:a16="http://schemas.microsoft.com/office/drawing/2014/main" id="{CFACB51D-D369-5BF2-3297-C0715A4702FE}"/>
              </a:ext>
            </a:extLst>
          </p:cNvPr>
          <p:cNvSpPr>
            <a:spLocks noGrp="1"/>
          </p:cNvSpPr>
          <p:nvPr>
            <p:ph idx="1"/>
          </p:nvPr>
        </p:nvSpPr>
        <p:spPr>
          <a:xfrm>
            <a:off x="1400335" y="1649963"/>
            <a:ext cx="10018713" cy="4722845"/>
          </a:xfrm>
        </p:spPr>
        <p:txBody>
          <a:bodyPr>
            <a:normAutofit/>
          </a:bodyPr>
          <a:lstStyle/>
          <a:p>
            <a:r>
              <a:rPr lang="en-US" dirty="0"/>
              <a:t>When customers reserve a date, the reservation intent will be validated with the restaurant's Google calendar to check for availability, informing them of the date's availability. Another validation step is to make sure the consumer has entered all the necessary data, such as a valid email address and an 8-digit phone number.</a:t>
            </a:r>
            <a:br>
              <a:rPr lang="en-US" dirty="0"/>
            </a:br>
            <a:endParaRPr lang="en-US" dirty="0"/>
          </a:p>
          <a:p>
            <a:r>
              <a:rPr lang="en-US" dirty="0"/>
              <a:t>The restaurant's feedback intent is more of a sentiment analysis. Using the message entity, it will divide the input into either positive or negative comments. To keep customers, the restaurant will filter and highlight the bad reviews and implement service recovery.</a:t>
            </a:r>
          </a:p>
          <a:p>
            <a:endParaRPr lang="en-US" dirty="0"/>
          </a:p>
          <a:p>
            <a:endParaRPr lang="en-SG" dirty="0"/>
          </a:p>
        </p:txBody>
      </p:sp>
    </p:spTree>
    <p:extLst>
      <p:ext uri="{BB962C8B-B14F-4D97-AF65-F5344CB8AC3E}">
        <p14:creationId xmlns:p14="http://schemas.microsoft.com/office/powerpoint/2010/main" val="2170616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68DBB-AD53-71A5-3826-FCE1D97ECECB}"/>
              </a:ext>
            </a:extLst>
          </p:cNvPr>
          <p:cNvSpPr>
            <a:spLocks noGrp="1"/>
          </p:cNvSpPr>
          <p:nvPr>
            <p:ph type="title"/>
          </p:nvPr>
        </p:nvSpPr>
        <p:spPr>
          <a:xfrm>
            <a:off x="1185731" y="87864"/>
            <a:ext cx="10018713" cy="1752599"/>
          </a:xfrm>
        </p:spPr>
        <p:txBody>
          <a:bodyPr/>
          <a:lstStyle/>
          <a:p>
            <a:r>
              <a:rPr lang="en-SG" b="1" dirty="0">
                <a:solidFill>
                  <a:srgbClr val="202122"/>
                </a:solidFill>
                <a:latin typeface="Lato" panose="020F0502020204030203" pitchFamily="34" charset="0"/>
              </a:rPr>
              <a:t>P</a:t>
            </a:r>
            <a:r>
              <a:rPr lang="en-SG" b="1" i="0" dirty="0">
                <a:solidFill>
                  <a:srgbClr val="202122"/>
                </a:solidFill>
                <a:effectLst/>
                <a:latin typeface="Lato" panose="020F0502020204030203" pitchFamily="34" charset="0"/>
              </a:rPr>
              <a:t>roposed </a:t>
            </a:r>
            <a:r>
              <a:rPr lang="en-SG" b="1" dirty="0">
                <a:solidFill>
                  <a:srgbClr val="202122"/>
                </a:solidFill>
                <a:latin typeface="Lato" panose="020F0502020204030203" pitchFamily="34" charset="0"/>
              </a:rPr>
              <a:t>F</a:t>
            </a:r>
            <a:r>
              <a:rPr lang="en-SG" b="1" i="0" dirty="0">
                <a:solidFill>
                  <a:srgbClr val="202122"/>
                </a:solidFill>
                <a:effectLst/>
                <a:latin typeface="Lato" panose="020F0502020204030203" pitchFamily="34" charset="0"/>
              </a:rPr>
              <a:t>unctions</a:t>
            </a:r>
            <a:endParaRPr lang="en-SG" b="1" dirty="0"/>
          </a:p>
        </p:txBody>
      </p:sp>
      <p:sp>
        <p:nvSpPr>
          <p:cNvPr id="3" name="Content Placeholder 2">
            <a:extLst>
              <a:ext uri="{FF2B5EF4-FFF2-40B4-BE49-F238E27FC236}">
                <a16:creationId xmlns:a16="http://schemas.microsoft.com/office/drawing/2014/main" id="{49B2BE3D-4028-6188-E300-101749A618E5}"/>
              </a:ext>
            </a:extLst>
          </p:cNvPr>
          <p:cNvSpPr>
            <a:spLocks noGrp="1"/>
          </p:cNvSpPr>
          <p:nvPr>
            <p:ph idx="1"/>
          </p:nvPr>
        </p:nvSpPr>
        <p:spPr>
          <a:xfrm>
            <a:off x="1316359" y="1840462"/>
            <a:ext cx="10018713" cy="4317741"/>
          </a:xfrm>
        </p:spPr>
        <p:txBody>
          <a:bodyPr>
            <a:normAutofit/>
          </a:bodyPr>
          <a:lstStyle/>
          <a:p>
            <a:r>
              <a:rPr lang="en-US" b="0" i="0" dirty="0">
                <a:effectLst/>
                <a:latin typeface="Söhne"/>
              </a:rPr>
              <a:t>The "Order Taking" intent where you can take orders and track status was initially supposed to be used for this </a:t>
            </a:r>
            <a:r>
              <a:rPr lang="en-US" dirty="0">
                <a:latin typeface="Söhne"/>
              </a:rPr>
              <a:t>P</a:t>
            </a:r>
            <a:r>
              <a:rPr lang="en-US" b="0" i="0" dirty="0">
                <a:effectLst/>
                <a:latin typeface="Söhne"/>
              </a:rPr>
              <a:t>roject, however it may not be appropriate given that the restaurant that is  created is based on a fine-dining establishment and not a fast-food restaurant.</a:t>
            </a:r>
            <a:br>
              <a:rPr lang="en-US" b="0" i="0" dirty="0">
                <a:effectLst/>
                <a:latin typeface="Söhne"/>
              </a:rPr>
            </a:br>
            <a:endParaRPr lang="en-US" b="0" i="0" dirty="0">
              <a:effectLst/>
              <a:latin typeface="Söhne"/>
            </a:endParaRPr>
          </a:p>
          <a:p>
            <a:r>
              <a:rPr lang="en-US" b="0" i="0" dirty="0">
                <a:effectLst/>
                <a:latin typeface="Söhne"/>
              </a:rPr>
              <a:t>Initially, using Google Maps API for the project was also planned, however this information can be easily found online using the direct text response on the virtual assistant.</a:t>
            </a:r>
          </a:p>
          <a:p>
            <a:endParaRPr lang="en-SG" dirty="0"/>
          </a:p>
        </p:txBody>
      </p:sp>
    </p:spTree>
    <p:extLst>
      <p:ext uri="{BB962C8B-B14F-4D97-AF65-F5344CB8AC3E}">
        <p14:creationId xmlns:p14="http://schemas.microsoft.com/office/powerpoint/2010/main" val="3019768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ED15F-E870-AE72-1A65-830F9A350E9F}"/>
              </a:ext>
            </a:extLst>
          </p:cNvPr>
          <p:cNvSpPr>
            <a:spLocks noGrp="1"/>
          </p:cNvSpPr>
          <p:nvPr>
            <p:ph type="title"/>
          </p:nvPr>
        </p:nvSpPr>
        <p:spPr>
          <a:xfrm>
            <a:off x="1232384" y="464563"/>
            <a:ext cx="10018713" cy="1290734"/>
          </a:xfrm>
        </p:spPr>
        <p:txBody>
          <a:bodyPr/>
          <a:lstStyle/>
          <a:p>
            <a:r>
              <a:rPr lang="en-SG" b="1" dirty="0"/>
              <a:t>Improvements</a:t>
            </a:r>
          </a:p>
        </p:txBody>
      </p:sp>
      <p:sp>
        <p:nvSpPr>
          <p:cNvPr id="3" name="Content Placeholder 2">
            <a:extLst>
              <a:ext uri="{FF2B5EF4-FFF2-40B4-BE49-F238E27FC236}">
                <a16:creationId xmlns:a16="http://schemas.microsoft.com/office/drawing/2014/main" id="{7E901FDF-82DF-DC9C-59DB-B2D3450C7BF4}"/>
              </a:ext>
            </a:extLst>
          </p:cNvPr>
          <p:cNvSpPr>
            <a:spLocks noGrp="1"/>
          </p:cNvSpPr>
          <p:nvPr>
            <p:ph idx="1"/>
          </p:nvPr>
        </p:nvSpPr>
        <p:spPr>
          <a:xfrm>
            <a:off x="1147665" y="1962540"/>
            <a:ext cx="10336697" cy="3981060"/>
          </a:xfrm>
        </p:spPr>
        <p:txBody>
          <a:bodyPr>
            <a:normAutofit/>
          </a:bodyPr>
          <a:lstStyle/>
          <a:p>
            <a:r>
              <a:rPr lang="en-US" sz="2000" dirty="0"/>
              <a:t>One of the features improved was adding validation for the reservation intent integrated with the Google Calendar API. The validation ensures that customers input all necessary and accurate information; otherwise, reservations cannot be made.</a:t>
            </a:r>
          </a:p>
          <a:p>
            <a:r>
              <a:rPr lang="en-US" sz="2000" dirty="0"/>
              <a:t>Including recommendation chips and responses for specific topics also enables customers to understand what is available at the restaurant without having to physically type it in.</a:t>
            </a:r>
          </a:p>
          <a:p>
            <a:r>
              <a:rPr lang="en-US" sz="2000" dirty="0"/>
              <a:t>A positive user experience may also be achieved by reducing the number of follow-ups in the process flow to 1 or 2, since this eliminates the need for the customers to keep typing.</a:t>
            </a:r>
          </a:p>
          <a:p>
            <a:endParaRPr lang="en-US" sz="2000" dirty="0"/>
          </a:p>
          <a:p>
            <a:endParaRPr lang="en-US" sz="2000" dirty="0"/>
          </a:p>
          <a:p>
            <a:endParaRPr lang="en-US" sz="2000" dirty="0"/>
          </a:p>
          <a:p>
            <a:endParaRPr lang="en-US" sz="2000" dirty="0"/>
          </a:p>
          <a:p>
            <a:endParaRPr lang="en-SG" sz="2000" dirty="0"/>
          </a:p>
        </p:txBody>
      </p:sp>
      <p:pic>
        <p:nvPicPr>
          <p:cNvPr id="11" name="Picture 10" descr="A screenshot of a computer&#10;&#10;Description automatically generated with medium confidence">
            <a:extLst>
              <a:ext uri="{FF2B5EF4-FFF2-40B4-BE49-F238E27FC236}">
                <a16:creationId xmlns:a16="http://schemas.microsoft.com/office/drawing/2014/main" id="{DDD83868-3103-534F-DEA5-7FCB8F5D20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0324" y="4541310"/>
            <a:ext cx="3383572" cy="1852127"/>
          </a:xfrm>
          <a:prstGeom prst="rect">
            <a:avLst/>
          </a:prstGeom>
        </p:spPr>
      </p:pic>
      <p:pic>
        <p:nvPicPr>
          <p:cNvPr id="13" name="Picture 12" descr="A screenshot of a computer&#10;&#10;Description automatically generated with medium confidence">
            <a:extLst>
              <a:ext uri="{FF2B5EF4-FFF2-40B4-BE49-F238E27FC236}">
                <a16:creationId xmlns:a16="http://schemas.microsoft.com/office/drawing/2014/main" id="{BBF4113C-1429-159C-498B-BE8E844F60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3117" y="4617923"/>
            <a:ext cx="4492883" cy="1698903"/>
          </a:xfrm>
          <a:prstGeom prst="rect">
            <a:avLst/>
          </a:prstGeom>
        </p:spPr>
      </p:pic>
    </p:spTree>
    <p:extLst>
      <p:ext uri="{BB962C8B-B14F-4D97-AF65-F5344CB8AC3E}">
        <p14:creationId xmlns:p14="http://schemas.microsoft.com/office/powerpoint/2010/main" val="4812504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3033</TotalTime>
  <Words>627</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Corbel</vt:lpstr>
      <vt:lpstr>Lato</vt:lpstr>
      <vt:lpstr>Söhne</vt:lpstr>
      <vt:lpstr>Parallax</vt:lpstr>
      <vt:lpstr>Virtual Assistant Development  (CAA1C13) Project Report </vt:lpstr>
      <vt:lpstr>Background</vt:lpstr>
      <vt:lpstr>Features</vt:lpstr>
      <vt:lpstr>Scenario (Reservation)</vt:lpstr>
      <vt:lpstr>Scenario (Feedback, Facilities &amp; Events)</vt:lpstr>
      <vt:lpstr>Scenario (General Questions)</vt:lpstr>
      <vt:lpstr>Assumptions</vt:lpstr>
      <vt:lpstr>Proposed Functions</vt:lpstr>
      <vt:lpstr>Improvements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Assistant Development  (CAA1C13) Project Report </dc:title>
  <dc:creator>juliuschanjq@outlook.com</dc:creator>
  <cp:lastModifiedBy>juliuschanjq@outlook.com</cp:lastModifiedBy>
  <cp:revision>10</cp:revision>
  <dcterms:created xsi:type="dcterms:W3CDTF">2023-02-17T00:31:12Z</dcterms:created>
  <dcterms:modified xsi:type="dcterms:W3CDTF">2023-02-19T03:04:49Z</dcterms:modified>
</cp:coreProperties>
</file>