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8" r:id="rId4"/>
    <p:sldId id="280" r:id="rId5"/>
    <p:sldId id="282" r:id="rId6"/>
    <p:sldId id="281" r:id="rId7"/>
    <p:sldId id="283" r:id="rId8"/>
    <p:sldId id="279" r:id="rId9"/>
    <p:sldId id="284" r:id="rId10"/>
    <p:sldId id="27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5CD"/>
    <a:srgbClr val="003C6B"/>
    <a:srgbClr val="FCCE46"/>
    <a:srgbClr val="BACDAC"/>
    <a:srgbClr val="F9C137"/>
    <a:srgbClr val="F5F2A6"/>
    <a:srgbClr val="F3F4F9"/>
    <a:srgbClr val="EEB839"/>
    <a:srgbClr val="A1CECB"/>
    <a:srgbClr val="FB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640" autoAdjust="0"/>
  </p:normalViewPr>
  <p:slideViewPr>
    <p:cSldViewPr snapToGrid="0">
      <p:cViewPr varScale="1">
        <p:scale>
          <a:sx n="82" d="100"/>
          <a:sy n="82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3361C-01E0-40E0-899F-6DA883CAF13F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CD43-072E-4CFB-A7AE-D128C0641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97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22959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02634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F3177A-8BCF-418A-B2B9-5177DF651B61}" type="datetimeFigureOut">
              <a:rPr lang="zh-TW" altLang="en-US" smtClean="0"/>
              <a:pPr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E3B80B2-C2ED-4CAA-A558-635755D385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/>
          <a:srcRect l="-1" t="6241" r="465"/>
          <a:stretch/>
        </p:blipFill>
        <p:spPr>
          <a:xfrm>
            <a:off x="0" y="15104"/>
            <a:ext cx="12192000" cy="1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9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/>
          <a:srcRect l="-1" t="6241" r="465"/>
          <a:stretch/>
        </p:blipFill>
        <p:spPr>
          <a:xfrm>
            <a:off x="0" y="15104"/>
            <a:ext cx="12192000" cy="12576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155649"/>
            <a:ext cx="5292634" cy="976585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F3177A-8BCF-418A-B2B9-5177DF651B61}" type="datetimeFigureOut">
              <a:rPr lang="zh-TW" altLang="en-US" smtClean="0"/>
              <a:pPr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E3B80B2-C2ED-4CAA-A558-635755D385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/>
          <a:srcRect l="-1" t="6241" r="465"/>
          <a:stretch/>
        </p:blipFill>
        <p:spPr>
          <a:xfrm>
            <a:off x="0" y="15104"/>
            <a:ext cx="12192000" cy="12576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F3177A-8BCF-418A-B2B9-5177DF651B61}" type="datetimeFigureOut">
              <a:rPr lang="zh-TW" altLang="en-US" smtClean="0"/>
              <a:pPr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E3B80B2-C2ED-4CAA-A558-635755D385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6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/>
          <a:srcRect l="-1" t="6241" r="465"/>
          <a:stretch/>
        </p:blipFill>
        <p:spPr>
          <a:xfrm>
            <a:off x="0" y="15104"/>
            <a:ext cx="12192000" cy="12576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0114"/>
            <a:ext cx="5405846" cy="907655"/>
          </a:xfrm>
        </p:spPr>
        <p:txBody>
          <a:bodyPr>
            <a:normAutofit/>
          </a:bodyPr>
          <a:lstStyle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F3177A-8BCF-418A-B2B9-5177DF651B61}" type="datetimeFigureOut">
              <a:rPr lang="zh-TW" altLang="en-US" smtClean="0"/>
              <a:pPr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E3B80B2-C2ED-4CAA-A558-635755D385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/>
          <a:srcRect l="-1" t="6241" r="465"/>
          <a:stretch/>
        </p:blipFill>
        <p:spPr>
          <a:xfrm>
            <a:off x="0" y="15104"/>
            <a:ext cx="12192000" cy="12576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5071533" cy="1325563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EF3177A-8BCF-418A-B2B9-5177DF651B61}" type="datetimeFigureOut">
              <a:rPr lang="zh-TW" altLang="en-US" smtClean="0"/>
              <a:pPr/>
              <a:t>2022/4/13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E3B80B2-C2ED-4CAA-A558-635755D385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4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42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7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2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177A-8BCF-418A-B2B9-5177DF651B61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80B2-C2ED-4CAA-A558-635755D385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4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複合</a:t>
            </a:r>
            <a:r>
              <a:rPr lang="en-US" altLang="zh-TW" dirty="0" smtClean="0"/>
              <a:t>Key</a:t>
            </a:r>
            <a:r>
              <a:rPr lang="zh-TW" altLang="en-US" dirty="0" smtClean="0"/>
              <a:t>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4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610472"/>
            <a:ext cx="10515600" cy="4351338"/>
          </a:xfrm>
        </p:spPr>
        <p:txBody>
          <a:bodyPr/>
          <a:lstStyle/>
          <a:p>
            <a:r>
              <a:rPr lang="zh-TW" altLang="en-US" dirty="0"/>
              <a:t>情境說明</a:t>
            </a:r>
            <a:r>
              <a:rPr lang="en-US" altLang="zh-TW" dirty="0"/>
              <a:t>:</a:t>
            </a:r>
            <a:r>
              <a:rPr lang="zh-TW" altLang="en-US" dirty="0"/>
              <a:t> 資料攤平轉換巢</a:t>
            </a:r>
            <a:r>
              <a:rPr lang="zh-TW" altLang="en-US" dirty="0" smtClean="0"/>
              <a:t>狀</a:t>
            </a:r>
            <a:endParaRPr lang="en-US" altLang="zh-TW" dirty="0" smtClean="0"/>
          </a:p>
          <a:p>
            <a:r>
              <a:rPr lang="zh-TW" altLang="en-US" dirty="0"/>
              <a:t>程式說明</a:t>
            </a:r>
            <a:r>
              <a:rPr lang="en-US" altLang="zh-TW" dirty="0"/>
              <a:t>: </a:t>
            </a:r>
            <a:r>
              <a:rPr lang="zh-TW" altLang="en-US" dirty="0"/>
              <a:t>物件 </a:t>
            </a:r>
            <a:r>
              <a:rPr lang="en-US" altLang="zh-TW" dirty="0"/>
              <a:t>equals 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/>
              <a:t>程式說明</a:t>
            </a:r>
            <a:r>
              <a:rPr lang="en-US" altLang="zh-TW" dirty="0"/>
              <a:t>: collection</a:t>
            </a:r>
            <a:r>
              <a:rPr lang="zh-TW" altLang="en-US" dirty="0"/>
              <a:t> </a:t>
            </a:r>
            <a:r>
              <a:rPr lang="en-US" altLang="zh-TW" dirty="0" err="1" smtClean="0"/>
              <a:t>groupby</a:t>
            </a:r>
            <a:endParaRPr lang="en-US" altLang="zh-TW" dirty="0" smtClean="0"/>
          </a:p>
          <a:p>
            <a:r>
              <a:rPr lang="zh-TW" altLang="en-US" dirty="0"/>
              <a:t>資料攤平轉換巢狀</a:t>
            </a:r>
            <a:r>
              <a:rPr lang="en-US" altLang="zh-TW" dirty="0"/>
              <a:t>-</a:t>
            </a:r>
            <a:r>
              <a:rPr lang="zh-TW" altLang="en-US" dirty="0"/>
              <a:t>程式說明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6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情境說明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資料攤平轉換巢狀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02206"/>
              </p:ext>
            </p:extLst>
          </p:nvPr>
        </p:nvGraphicFramePr>
        <p:xfrm>
          <a:off x="6266330" y="1387475"/>
          <a:ext cx="4616823" cy="22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739">
                  <a:extLst>
                    <a:ext uri="{9D8B030D-6E8A-4147-A177-3AD203B41FA5}">
                      <a16:colId xmlns:a16="http://schemas.microsoft.com/office/drawing/2014/main" val="1090789516"/>
                    </a:ext>
                  </a:extLst>
                </a:gridCol>
                <a:gridCol w="1271028">
                  <a:extLst>
                    <a:ext uri="{9D8B030D-6E8A-4147-A177-3AD203B41FA5}">
                      <a16:colId xmlns:a16="http://schemas.microsoft.com/office/drawing/2014/main" val="1254494846"/>
                    </a:ext>
                  </a:extLst>
                </a:gridCol>
                <a:gridCol w="934580">
                  <a:extLst>
                    <a:ext uri="{9D8B030D-6E8A-4147-A177-3AD203B41FA5}">
                      <a16:colId xmlns:a16="http://schemas.microsoft.com/office/drawing/2014/main" val="2428163059"/>
                    </a:ext>
                  </a:extLst>
                </a:gridCol>
                <a:gridCol w="1607476">
                  <a:extLst>
                    <a:ext uri="{9D8B030D-6E8A-4147-A177-3AD203B41FA5}">
                      <a16:colId xmlns:a16="http://schemas.microsoft.com/office/drawing/2014/main" val="4793085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catalog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eventName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company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registers__userId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84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97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11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70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01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24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0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752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8773"/>
              </p:ext>
            </p:extLst>
          </p:nvPr>
        </p:nvGraphicFramePr>
        <p:xfrm>
          <a:off x="766483" y="1387475"/>
          <a:ext cx="4253753" cy="22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113">
                  <a:extLst>
                    <a:ext uri="{9D8B030D-6E8A-4147-A177-3AD203B41FA5}">
                      <a16:colId xmlns:a16="http://schemas.microsoft.com/office/drawing/2014/main" val="4010785180"/>
                    </a:ext>
                  </a:extLst>
                </a:gridCol>
                <a:gridCol w="1351659">
                  <a:extLst>
                    <a:ext uri="{9D8B030D-6E8A-4147-A177-3AD203B41FA5}">
                      <a16:colId xmlns:a16="http://schemas.microsoft.com/office/drawing/2014/main" val="3383197346"/>
                    </a:ext>
                  </a:extLst>
                </a:gridCol>
                <a:gridCol w="993868">
                  <a:extLst>
                    <a:ext uri="{9D8B030D-6E8A-4147-A177-3AD203B41FA5}">
                      <a16:colId xmlns:a16="http://schemas.microsoft.com/office/drawing/2014/main" val="556784855"/>
                    </a:ext>
                  </a:extLst>
                </a:gridCol>
                <a:gridCol w="954113">
                  <a:extLst>
                    <a:ext uri="{9D8B030D-6E8A-4147-A177-3AD203B41FA5}">
                      <a16:colId xmlns:a16="http://schemas.microsoft.com/office/drawing/2014/main" val="691037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catalog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company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userId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6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24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996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86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55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01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BACD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0650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60" y="3905856"/>
            <a:ext cx="2507197" cy="22709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35" y="3975297"/>
            <a:ext cx="490770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: 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equals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– Set, Map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3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: collection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groupby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3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資料攤平轉換巢狀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Download Bucket Icon | Retinaicons Lineal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75" y="3469388"/>
            <a:ext cx="1943569" cy="19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Group By 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1026" name="Picture 2" descr="Download Bucket Icon | Retinaicons Lineal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5" y="3460377"/>
            <a:ext cx="1943569" cy="19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362987" y="5448767"/>
            <a:ext cx="1091966" cy="923330"/>
          </a:xfrm>
          <a:prstGeom prst="rect">
            <a:avLst/>
          </a:prstGeom>
          <a:solidFill>
            <a:srgbClr val="FCCE46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Big Data/</a:t>
            </a:r>
          </a:p>
          <a:p>
            <a:r>
              <a:rPr lang="en-US" altLang="zh-TW" dirty="0" smtClean="0"/>
              <a:t>Hadoop/</a:t>
            </a:r>
          </a:p>
          <a:p>
            <a:r>
              <a:rPr lang="en-US" altLang="zh-TW" dirty="0" err="1" smtClean="0"/>
              <a:t>Chipbond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45457" y="5448767"/>
            <a:ext cx="1091966" cy="923330"/>
          </a:xfrm>
          <a:prstGeom prst="rect">
            <a:avLst/>
          </a:prstGeom>
          <a:solidFill>
            <a:srgbClr val="FCCE46"/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Big Data/</a:t>
            </a:r>
          </a:p>
          <a:p>
            <a:r>
              <a:rPr lang="en-US" altLang="zh-TW" dirty="0"/>
              <a:t>Hadoop/</a:t>
            </a:r>
          </a:p>
          <a:p>
            <a:r>
              <a:rPr lang="en-US" altLang="zh-TW" dirty="0"/>
              <a:t>TSMC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81081" y="5448767"/>
            <a:ext cx="1495089" cy="923330"/>
          </a:xfrm>
          <a:prstGeom prst="rect">
            <a:avLst/>
          </a:prstGeom>
          <a:solidFill>
            <a:srgbClr val="FCCE46"/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 smtClean="0"/>
              <a:t>ML/</a:t>
            </a:r>
            <a:endParaRPr lang="en-US" altLang="zh-TW" dirty="0"/>
          </a:p>
          <a:p>
            <a:r>
              <a:rPr lang="en-US" altLang="zh-TW" dirty="0" smtClean="0"/>
              <a:t>Classification/</a:t>
            </a:r>
            <a:endParaRPr lang="en-US" altLang="zh-TW" dirty="0"/>
          </a:p>
          <a:p>
            <a:r>
              <a:rPr lang="en-US" altLang="zh-TW" dirty="0" err="1" smtClean="0"/>
              <a:t>Chipbond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31683" y="5448767"/>
            <a:ext cx="1495089" cy="923330"/>
          </a:xfrm>
          <a:prstGeom prst="rect">
            <a:avLst/>
          </a:prstGeom>
          <a:solidFill>
            <a:srgbClr val="FCCE46"/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 smtClean="0"/>
              <a:t>ML/</a:t>
            </a:r>
            <a:endParaRPr lang="en-US" altLang="zh-TW" dirty="0"/>
          </a:p>
          <a:p>
            <a:r>
              <a:rPr lang="en-US" altLang="zh-TW" dirty="0" smtClean="0"/>
              <a:t>Classification/</a:t>
            </a:r>
            <a:endParaRPr lang="en-US" altLang="zh-TW" dirty="0"/>
          </a:p>
          <a:p>
            <a:r>
              <a:rPr lang="en-US" altLang="zh-TW" dirty="0"/>
              <a:t>TSMC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2" y="4746721"/>
            <a:ext cx="2514600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62" y="4841007"/>
            <a:ext cx="2552700" cy="381000"/>
          </a:xfrm>
          <a:prstGeom prst="rect">
            <a:avLst/>
          </a:prstGeom>
        </p:spPr>
      </p:pic>
      <p:pic>
        <p:nvPicPr>
          <p:cNvPr id="17" name="Picture 2" descr="Download Bucket Icon | Retinaicons Lineal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0" y="3460377"/>
            <a:ext cx="1943569" cy="19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wnload Bucket Icon | Retinaicons Lineal Sty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42" y="3460376"/>
            <a:ext cx="1943569" cy="19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586" y="4821957"/>
            <a:ext cx="2571750" cy="4191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305" y="4793382"/>
            <a:ext cx="2571750" cy="42862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94" y="1486680"/>
            <a:ext cx="2705100" cy="161925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314" y="1354605"/>
            <a:ext cx="4549534" cy="186706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939721" y="6375212"/>
            <a:ext cx="2196948" cy="338554"/>
          </a:xfrm>
          <a:prstGeom prst="rect">
            <a:avLst/>
          </a:prstGeom>
          <a:solidFill>
            <a:srgbClr val="003C6B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EventRegisterGroupKey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05875" y="6375212"/>
            <a:ext cx="2196948" cy="338554"/>
          </a:xfrm>
          <a:prstGeom prst="rect">
            <a:avLst/>
          </a:prstGeom>
          <a:solidFill>
            <a:srgbClr val="003C6B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EventRegisterGroupKey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956840" y="6375212"/>
            <a:ext cx="2196948" cy="338554"/>
          </a:xfrm>
          <a:prstGeom prst="rect">
            <a:avLst/>
          </a:prstGeom>
          <a:solidFill>
            <a:srgbClr val="003C6B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EventRegisterGroupKey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436253" y="6375212"/>
            <a:ext cx="2196948" cy="338554"/>
          </a:xfrm>
          <a:prstGeom prst="rect">
            <a:avLst/>
          </a:prstGeom>
          <a:solidFill>
            <a:srgbClr val="003C6B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EventRegisterGroupKey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1326" y="4467807"/>
            <a:ext cx="1076192" cy="276999"/>
          </a:xfrm>
          <a:prstGeom prst="rect">
            <a:avLst/>
          </a:prstGeom>
          <a:solidFill>
            <a:srgbClr val="88D5CD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EventRegister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41608" y="4579478"/>
            <a:ext cx="1076192" cy="276999"/>
          </a:xfrm>
          <a:prstGeom prst="rect">
            <a:avLst/>
          </a:prstGeom>
          <a:solidFill>
            <a:srgbClr val="88D5CD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EventRegister</a:t>
            </a:r>
            <a:endParaRPr lang="zh-TW" altLang="en-US" sz="1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819734" y="4552365"/>
            <a:ext cx="1076192" cy="276999"/>
          </a:xfrm>
          <a:prstGeom prst="rect">
            <a:avLst/>
          </a:prstGeom>
          <a:solidFill>
            <a:srgbClr val="88D5CD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EventRegister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538040" y="4544958"/>
            <a:ext cx="1076192" cy="276999"/>
          </a:xfrm>
          <a:prstGeom prst="rect">
            <a:avLst/>
          </a:prstGeom>
          <a:solidFill>
            <a:srgbClr val="88D5CD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:</a:t>
            </a:r>
            <a:r>
              <a:rPr lang="en-US" altLang="zh-TW" sz="1200" dirty="0" err="1" smtClean="0"/>
              <a:t>EventRegister</a:t>
            </a:r>
            <a:endParaRPr lang="zh-TW" altLang="en-US" sz="1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797" y="3239366"/>
            <a:ext cx="632343" cy="9305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8268" y="3221667"/>
            <a:ext cx="626343" cy="9292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151" y="3267167"/>
            <a:ext cx="605176" cy="883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894" y="3267167"/>
            <a:ext cx="609946" cy="9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資料攤平轉換巢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 </a:t>
            </a:r>
            <a:br>
              <a:rPr lang="en-US" altLang="zh-TW" dirty="0" smtClean="0"/>
            </a:br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44" y="1341530"/>
            <a:ext cx="5421174" cy="47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產生符合前端資料結構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4" y="4309024"/>
            <a:ext cx="4618120" cy="224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8" y="1319765"/>
            <a:ext cx="8789201" cy="2646941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491"/>
              </p:ext>
            </p:extLst>
          </p:nvPr>
        </p:nvGraphicFramePr>
        <p:xfrm>
          <a:off x="6130835" y="4293979"/>
          <a:ext cx="4616823" cy="22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739">
                  <a:extLst>
                    <a:ext uri="{9D8B030D-6E8A-4147-A177-3AD203B41FA5}">
                      <a16:colId xmlns:a16="http://schemas.microsoft.com/office/drawing/2014/main" val="1090789516"/>
                    </a:ext>
                  </a:extLst>
                </a:gridCol>
                <a:gridCol w="1271028">
                  <a:extLst>
                    <a:ext uri="{9D8B030D-6E8A-4147-A177-3AD203B41FA5}">
                      <a16:colId xmlns:a16="http://schemas.microsoft.com/office/drawing/2014/main" val="1254494846"/>
                    </a:ext>
                  </a:extLst>
                </a:gridCol>
                <a:gridCol w="934580">
                  <a:extLst>
                    <a:ext uri="{9D8B030D-6E8A-4147-A177-3AD203B41FA5}">
                      <a16:colId xmlns:a16="http://schemas.microsoft.com/office/drawing/2014/main" val="2428163059"/>
                    </a:ext>
                  </a:extLst>
                </a:gridCol>
                <a:gridCol w="1607476">
                  <a:extLst>
                    <a:ext uri="{9D8B030D-6E8A-4147-A177-3AD203B41FA5}">
                      <a16:colId xmlns:a16="http://schemas.microsoft.com/office/drawing/2014/main" val="4793085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catalog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eventName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company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registers__userId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84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97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11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BigData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Hadoop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70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Chipbond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01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24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8301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u="none" strike="noStrike" dirty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9C1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2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211</Words>
  <Application>Microsoft Office PowerPoint</Application>
  <PresentationFormat>寬螢幕</PresentationFormat>
  <Paragraphs>118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複合Key資料處理</vt:lpstr>
      <vt:lpstr>大綱</vt:lpstr>
      <vt:lpstr>情境說明: 資料攤平轉換巢狀</vt:lpstr>
      <vt:lpstr>程式說明: 物件 equals 使用 – Set, Map</vt:lpstr>
      <vt:lpstr>程式說明: collection groupby</vt:lpstr>
      <vt:lpstr>資料攤平轉換巢狀-程式說明</vt:lpstr>
      <vt:lpstr>Group By 示意圖</vt:lpstr>
      <vt:lpstr>資料攤平轉換巢狀-  Class Diagram</vt:lpstr>
      <vt:lpstr>產生符合前端資料結構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周丸生(SamChou)</dc:creator>
  <cp:lastModifiedBy>周丸生(SamChou)</cp:lastModifiedBy>
  <cp:revision>227</cp:revision>
  <dcterms:created xsi:type="dcterms:W3CDTF">2022-01-20T09:26:20Z</dcterms:created>
  <dcterms:modified xsi:type="dcterms:W3CDTF">2022-04-13T08:59:19Z</dcterms:modified>
</cp:coreProperties>
</file>