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71" r:id="rId8"/>
    <p:sldId id="272" r:id="rId9"/>
    <p:sldId id="273" r:id="rId10"/>
    <p:sldId id="277" r:id="rId11"/>
    <p:sldId id="278" r:id="rId12"/>
    <p:sldId id="280" r:id="rId13"/>
    <p:sldId id="265" r:id="rId14"/>
    <p:sldId id="279" r:id="rId15"/>
    <p:sldId id="281" r:id="rId16"/>
    <p:sldId id="266" r:id="rId17"/>
    <p:sldId id="262" r:id="rId18"/>
    <p:sldId id="263" r:id="rId19"/>
    <p:sldId id="282" r:id="rId20"/>
    <p:sldId id="284" r:id="rId21"/>
    <p:sldId id="264" r:id="rId22"/>
    <p:sldId id="261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 snapToGrid="0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5CE8E-EB19-466C-9282-53517B280D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DE63D6-F7AD-4B2D-AEB6-68DBC47F11ED}">
      <dgm:prSet/>
      <dgm:spPr/>
      <dgm:t>
        <a:bodyPr/>
        <a:lstStyle/>
        <a:p>
          <a:r>
            <a:rPr lang="en-US"/>
            <a:t>Recency?</a:t>
          </a:r>
        </a:p>
      </dgm:t>
    </dgm:pt>
    <dgm:pt modelId="{FC5059B5-0C81-4980-BD7C-071ED44A0F1D}" type="parTrans" cxnId="{44431FD2-B0B7-447C-AF77-1E2109BF07B2}">
      <dgm:prSet/>
      <dgm:spPr/>
      <dgm:t>
        <a:bodyPr/>
        <a:lstStyle/>
        <a:p>
          <a:endParaRPr lang="en-US"/>
        </a:p>
      </dgm:t>
    </dgm:pt>
    <dgm:pt modelId="{2FEB4502-D7D5-4947-9380-DDE61B4EB818}" type="sibTrans" cxnId="{44431FD2-B0B7-447C-AF77-1E2109BF07B2}">
      <dgm:prSet/>
      <dgm:spPr/>
      <dgm:t>
        <a:bodyPr/>
        <a:lstStyle/>
        <a:p>
          <a:endParaRPr lang="en-US"/>
        </a:p>
      </dgm:t>
    </dgm:pt>
    <dgm:pt modelId="{BE886FD8-10C1-4F13-B4B8-B272C871060F}">
      <dgm:prSet/>
      <dgm:spPr/>
      <dgm:t>
        <a:bodyPr/>
        <a:lstStyle/>
        <a:p>
          <a:r>
            <a:rPr lang="en-US"/>
            <a:t>Frequency?</a:t>
          </a:r>
        </a:p>
      </dgm:t>
    </dgm:pt>
    <dgm:pt modelId="{60DC3069-2F65-485D-B87F-EC19CB35D25E}" type="parTrans" cxnId="{C42EF4A9-0984-4EE2-9BA4-9A6F71576F95}">
      <dgm:prSet/>
      <dgm:spPr/>
      <dgm:t>
        <a:bodyPr/>
        <a:lstStyle/>
        <a:p>
          <a:endParaRPr lang="en-US"/>
        </a:p>
      </dgm:t>
    </dgm:pt>
    <dgm:pt modelId="{CBB0BD46-C2F5-4C0C-B408-270C0D8EF7F2}" type="sibTrans" cxnId="{C42EF4A9-0984-4EE2-9BA4-9A6F71576F95}">
      <dgm:prSet/>
      <dgm:spPr/>
      <dgm:t>
        <a:bodyPr/>
        <a:lstStyle/>
        <a:p>
          <a:endParaRPr lang="en-US"/>
        </a:p>
      </dgm:t>
    </dgm:pt>
    <dgm:pt modelId="{BBD32C09-DD74-4289-AA9A-D82C4073C839}">
      <dgm:prSet/>
      <dgm:spPr/>
      <dgm:t>
        <a:bodyPr/>
        <a:lstStyle/>
        <a:p>
          <a:r>
            <a:rPr lang="en-US"/>
            <a:t>Monetary?</a:t>
          </a:r>
        </a:p>
      </dgm:t>
    </dgm:pt>
    <dgm:pt modelId="{1BD7AC72-D436-40C9-A092-5C3F7996CBD7}" type="parTrans" cxnId="{D712B352-1133-49C9-879E-BC83FF365E8B}">
      <dgm:prSet/>
      <dgm:spPr/>
      <dgm:t>
        <a:bodyPr/>
        <a:lstStyle/>
        <a:p>
          <a:endParaRPr lang="en-US"/>
        </a:p>
      </dgm:t>
    </dgm:pt>
    <dgm:pt modelId="{B985B587-048D-4FCA-9CB9-25378181539B}" type="sibTrans" cxnId="{D712B352-1133-49C9-879E-BC83FF365E8B}">
      <dgm:prSet/>
      <dgm:spPr/>
      <dgm:t>
        <a:bodyPr/>
        <a:lstStyle/>
        <a:p>
          <a:endParaRPr lang="en-US"/>
        </a:p>
      </dgm:t>
    </dgm:pt>
    <dgm:pt modelId="{3DFB7204-B5CF-9742-9F1A-AEB0C418AD24}" type="pres">
      <dgm:prSet presAssocID="{0D35CE8E-EB19-466C-9282-53517B280DD6}" presName="linear" presStyleCnt="0">
        <dgm:presLayoutVars>
          <dgm:animLvl val="lvl"/>
          <dgm:resizeHandles val="exact"/>
        </dgm:presLayoutVars>
      </dgm:prSet>
      <dgm:spPr/>
    </dgm:pt>
    <dgm:pt modelId="{AEA7F9C5-7A62-124B-A81C-2ACCCB0ABB01}" type="pres">
      <dgm:prSet presAssocID="{49DE63D6-F7AD-4B2D-AEB6-68DBC47F11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9C2532-9B07-854C-B222-28252E59F46F}" type="pres">
      <dgm:prSet presAssocID="{2FEB4502-D7D5-4947-9380-DDE61B4EB818}" presName="spacer" presStyleCnt="0"/>
      <dgm:spPr/>
    </dgm:pt>
    <dgm:pt modelId="{280DAD97-F7A4-1E4D-9EBC-E3E409687088}" type="pres">
      <dgm:prSet presAssocID="{BE886FD8-10C1-4F13-B4B8-B272C87106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07ADCA-316E-7E4E-A43A-B470FF71F482}" type="pres">
      <dgm:prSet presAssocID="{CBB0BD46-C2F5-4C0C-B408-270C0D8EF7F2}" presName="spacer" presStyleCnt="0"/>
      <dgm:spPr/>
    </dgm:pt>
    <dgm:pt modelId="{F2B9A3E5-F197-E047-AEC8-F6D2B5F279D0}" type="pres">
      <dgm:prSet presAssocID="{BBD32C09-DD74-4289-AA9A-D82C4073C83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CED12D-67E4-E74C-B6F9-199BD10F1B60}" type="presOf" srcId="{BE886FD8-10C1-4F13-B4B8-B272C871060F}" destId="{280DAD97-F7A4-1E4D-9EBC-E3E409687088}" srcOrd="0" destOrd="0" presId="urn:microsoft.com/office/officeart/2005/8/layout/vList2"/>
    <dgm:cxn modelId="{0DB8933A-286D-9D4A-AEFE-7B753EAA1068}" type="presOf" srcId="{49DE63D6-F7AD-4B2D-AEB6-68DBC47F11ED}" destId="{AEA7F9C5-7A62-124B-A81C-2ACCCB0ABB01}" srcOrd="0" destOrd="0" presId="urn:microsoft.com/office/officeart/2005/8/layout/vList2"/>
    <dgm:cxn modelId="{D712B352-1133-49C9-879E-BC83FF365E8B}" srcId="{0D35CE8E-EB19-466C-9282-53517B280DD6}" destId="{BBD32C09-DD74-4289-AA9A-D82C4073C839}" srcOrd="2" destOrd="0" parTransId="{1BD7AC72-D436-40C9-A092-5C3F7996CBD7}" sibTransId="{B985B587-048D-4FCA-9CB9-25378181539B}"/>
    <dgm:cxn modelId="{773BB460-CFEB-8040-8284-D5D4859E845A}" type="presOf" srcId="{0D35CE8E-EB19-466C-9282-53517B280DD6}" destId="{3DFB7204-B5CF-9742-9F1A-AEB0C418AD24}" srcOrd="0" destOrd="0" presId="urn:microsoft.com/office/officeart/2005/8/layout/vList2"/>
    <dgm:cxn modelId="{C42EF4A9-0984-4EE2-9BA4-9A6F71576F95}" srcId="{0D35CE8E-EB19-466C-9282-53517B280DD6}" destId="{BE886FD8-10C1-4F13-B4B8-B272C871060F}" srcOrd="1" destOrd="0" parTransId="{60DC3069-2F65-485D-B87F-EC19CB35D25E}" sibTransId="{CBB0BD46-C2F5-4C0C-B408-270C0D8EF7F2}"/>
    <dgm:cxn modelId="{44431FD2-B0B7-447C-AF77-1E2109BF07B2}" srcId="{0D35CE8E-EB19-466C-9282-53517B280DD6}" destId="{49DE63D6-F7AD-4B2D-AEB6-68DBC47F11ED}" srcOrd="0" destOrd="0" parTransId="{FC5059B5-0C81-4980-BD7C-071ED44A0F1D}" sibTransId="{2FEB4502-D7D5-4947-9380-DDE61B4EB818}"/>
    <dgm:cxn modelId="{E1A881DF-27B1-7D49-8746-3C737D3E609D}" type="presOf" srcId="{BBD32C09-DD74-4289-AA9A-D82C4073C839}" destId="{F2B9A3E5-F197-E047-AEC8-F6D2B5F279D0}" srcOrd="0" destOrd="0" presId="urn:microsoft.com/office/officeart/2005/8/layout/vList2"/>
    <dgm:cxn modelId="{E45CCB55-BED5-4547-9F12-694542F334FB}" type="presParOf" srcId="{3DFB7204-B5CF-9742-9F1A-AEB0C418AD24}" destId="{AEA7F9C5-7A62-124B-A81C-2ACCCB0ABB01}" srcOrd="0" destOrd="0" presId="urn:microsoft.com/office/officeart/2005/8/layout/vList2"/>
    <dgm:cxn modelId="{E3A056FA-2C1C-BF47-8667-4ABC6FD43EA5}" type="presParOf" srcId="{3DFB7204-B5CF-9742-9F1A-AEB0C418AD24}" destId="{929C2532-9B07-854C-B222-28252E59F46F}" srcOrd="1" destOrd="0" presId="urn:microsoft.com/office/officeart/2005/8/layout/vList2"/>
    <dgm:cxn modelId="{9BBE828B-733C-4B4F-9801-3FC2A55E664B}" type="presParOf" srcId="{3DFB7204-B5CF-9742-9F1A-AEB0C418AD24}" destId="{280DAD97-F7A4-1E4D-9EBC-E3E409687088}" srcOrd="2" destOrd="0" presId="urn:microsoft.com/office/officeart/2005/8/layout/vList2"/>
    <dgm:cxn modelId="{CD309D28-EC33-5F47-AD33-A417C667220B}" type="presParOf" srcId="{3DFB7204-B5CF-9742-9F1A-AEB0C418AD24}" destId="{3007ADCA-316E-7E4E-A43A-B470FF71F482}" srcOrd="3" destOrd="0" presId="urn:microsoft.com/office/officeart/2005/8/layout/vList2"/>
    <dgm:cxn modelId="{E62E17FD-FD3D-8E46-A4CA-22B026C8130A}" type="presParOf" srcId="{3DFB7204-B5CF-9742-9F1A-AEB0C418AD24}" destId="{F2B9A3E5-F197-E047-AEC8-F6D2B5F279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7F9C5-7A62-124B-A81C-2ACCCB0ABB01}">
      <dsp:nvSpPr>
        <dsp:cNvPr id="0" name=""/>
        <dsp:cNvSpPr/>
      </dsp:nvSpPr>
      <dsp:spPr>
        <a:xfrm>
          <a:off x="0" y="263182"/>
          <a:ext cx="6967728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Recency?</a:t>
          </a:r>
        </a:p>
      </dsp:txBody>
      <dsp:txXfrm>
        <a:off x="76105" y="339287"/>
        <a:ext cx="6815518" cy="1406815"/>
      </dsp:txXfrm>
    </dsp:sp>
    <dsp:sp modelId="{280DAD97-F7A4-1E4D-9EBC-E3E409687088}">
      <dsp:nvSpPr>
        <dsp:cNvPr id="0" name=""/>
        <dsp:cNvSpPr/>
      </dsp:nvSpPr>
      <dsp:spPr>
        <a:xfrm>
          <a:off x="0" y="2009407"/>
          <a:ext cx="6967728" cy="1559025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Frequency?</a:t>
          </a:r>
        </a:p>
      </dsp:txBody>
      <dsp:txXfrm>
        <a:off x="76105" y="2085512"/>
        <a:ext cx="6815518" cy="1406815"/>
      </dsp:txXfrm>
    </dsp:sp>
    <dsp:sp modelId="{F2B9A3E5-F197-E047-AEC8-F6D2B5F279D0}">
      <dsp:nvSpPr>
        <dsp:cNvPr id="0" name=""/>
        <dsp:cNvSpPr/>
      </dsp:nvSpPr>
      <dsp:spPr>
        <a:xfrm>
          <a:off x="0" y="3755632"/>
          <a:ext cx="6967728" cy="1559025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Monetary?</a:t>
          </a:r>
        </a:p>
      </dsp:txBody>
      <dsp:txXfrm>
        <a:off x="76105" y="3831737"/>
        <a:ext cx="6815518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6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34" r:id="rId6"/>
    <p:sldLayoutId id="2147483829" r:id="rId7"/>
    <p:sldLayoutId id="2147483830" r:id="rId8"/>
    <p:sldLayoutId id="2147483831" r:id="rId9"/>
    <p:sldLayoutId id="2147483833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5" name="Rectangle 109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3 Essential Digital Marketing Tactics For E-Commerce Growth">
            <a:extLst>
              <a:ext uri="{FF2B5EF4-FFF2-40B4-BE49-F238E27FC236}">
                <a16:creationId xmlns:a16="http://schemas.microsoft.com/office/drawing/2014/main" id="{1167188C-0732-F2EC-3170-C6F9F4ECB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 bwMode="auto">
          <a:xfrm>
            <a:off x="0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Rectangle 109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B6D93-5691-A1E6-1CC9-D7A828ED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794" y="1188898"/>
            <a:ext cx="4445924" cy="3204134"/>
          </a:xfrm>
        </p:spPr>
        <p:txBody>
          <a:bodyPr anchor="b">
            <a:normAutofit/>
          </a:bodyPr>
          <a:lstStyle/>
          <a:p>
            <a:pPr algn="r"/>
            <a:r>
              <a:rPr lang="en-PH" sz="4400" i="0" u="none" strike="noStrik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Optimizing </a:t>
            </a:r>
            <a:br>
              <a:rPr lang="en-PH" sz="4400" i="0" u="none" strike="noStrik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PH" sz="4400" i="0" u="none" strike="noStrik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E-Commerce Strategies through RFM Analysis: </a:t>
            </a:r>
            <a:endParaRPr lang="en-US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A77C1-7C8B-02A4-E3F6-35ECC6EC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063" y="4633703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PH" sz="2000" i="0" u="none" strike="noStrik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Machine Learning Approach to Classify Customer Segments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D07AC-6E25-6736-898A-8F0183961200}"/>
              </a:ext>
            </a:extLst>
          </p:cNvPr>
          <p:cNvSpPr txBox="1"/>
          <p:nvPr/>
        </p:nvSpPr>
        <p:spPr>
          <a:xfrm>
            <a:off x="8418211" y="5806909"/>
            <a:ext cx="320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Julius Cris Salinas MSDS 2025 PT-A</a:t>
            </a:r>
          </a:p>
        </p:txBody>
      </p:sp>
    </p:spTree>
    <p:extLst>
      <p:ext uri="{BB962C8B-B14F-4D97-AF65-F5344CB8AC3E}">
        <p14:creationId xmlns:p14="http://schemas.microsoft.com/office/powerpoint/2010/main" val="36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Deriving Target Variable (Customer Segment)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5DFD23-DE6D-1AD1-F4B0-11A2A35A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3" t="14837" r="83" b="1107"/>
          <a:stretch/>
        </p:blipFill>
        <p:spPr>
          <a:xfrm>
            <a:off x="489527" y="2451829"/>
            <a:ext cx="11194474" cy="440617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146371-668B-712B-B33E-06B8B9566FFE}"/>
              </a:ext>
            </a:extLst>
          </p:cNvPr>
          <p:cNvSpPr txBox="1">
            <a:spLocks/>
          </p:cNvSpPr>
          <p:nvPr/>
        </p:nvSpPr>
        <p:spPr>
          <a:xfrm>
            <a:off x="7781638" y="1474932"/>
            <a:ext cx="6802579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RFM Data for Customers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12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Deriving Target Variable (Customer Segment)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146371-668B-712B-B33E-06B8B9566FFE}"/>
              </a:ext>
            </a:extLst>
          </p:cNvPr>
          <p:cNvSpPr txBox="1">
            <a:spLocks/>
          </p:cNvSpPr>
          <p:nvPr/>
        </p:nvSpPr>
        <p:spPr>
          <a:xfrm>
            <a:off x="6192983" y="1484168"/>
            <a:ext cx="6802579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ffectLst/>
              </a:rPr>
              <a:t>Customer Segment Based on RFM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EF33D-0D1F-E9B2-7F12-B37E961E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2707772"/>
            <a:ext cx="10194636" cy="37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146371-668B-712B-B33E-06B8B9566FFE}"/>
              </a:ext>
            </a:extLst>
          </p:cNvPr>
          <p:cNvSpPr txBox="1">
            <a:spLocks/>
          </p:cNvSpPr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>
                <a:effectLst/>
              </a:rPr>
              <a:t>Distribution of Customer Segments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EF33D-0D1F-E9B2-7F12-B37E961EC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6" b="22537"/>
          <a:stretch/>
        </p:blipFill>
        <p:spPr>
          <a:xfrm>
            <a:off x="490408" y="1620786"/>
            <a:ext cx="11231455" cy="4872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/>
              <a:t>Deriving Target Variable (Customer Segment)</a:t>
            </a:r>
          </a:p>
        </p:txBody>
      </p:sp>
    </p:spTree>
    <p:extLst>
      <p:ext uri="{BB962C8B-B14F-4D97-AF65-F5344CB8AC3E}">
        <p14:creationId xmlns:p14="http://schemas.microsoft.com/office/powerpoint/2010/main" val="61329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Exploratory Data Analysis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456223E-0CC4-0F7C-BCFE-B62F6034229F}"/>
              </a:ext>
            </a:extLst>
          </p:cNvPr>
          <p:cNvSpPr txBox="1">
            <a:spLocks/>
          </p:cNvSpPr>
          <p:nvPr/>
        </p:nvSpPr>
        <p:spPr>
          <a:xfrm>
            <a:off x="3128772" y="412454"/>
            <a:ext cx="3272028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>
                <a:effectLst/>
              </a:rPr>
              <a:t>2019 Monthly Total Sales by Customer Segment</a:t>
            </a:r>
            <a:endParaRPr lang="en-US" sz="1800" b="1">
              <a:effectLst/>
            </a:endParaRPr>
          </a:p>
        </p:txBody>
      </p:sp>
      <p:pic>
        <p:nvPicPr>
          <p:cNvPr id="19" name="Picture 1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28A5303-3D47-7308-5558-A604D435D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" r="244" b="1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17" name="Content Placeholder 1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4034A6DB-4F71-0489-C443-C36C94BAE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45" t="-24293" r="-3677" b="-43752"/>
          <a:stretch/>
        </p:blipFill>
        <p:spPr>
          <a:xfrm>
            <a:off x="6591299" y="452389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Feature Selection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146371-668B-712B-B33E-06B8B9566FFE}"/>
              </a:ext>
            </a:extLst>
          </p:cNvPr>
          <p:cNvSpPr txBox="1">
            <a:spLocks/>
          </p:cNvSpPr>
          <p:nvPr/>
        </p:nvSpPr>
        <p:spPr>
          <a:xfrm>
            <a:off x="618837" y="2370858"/>
            <a:ext cx="3269673" cy="291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ffectLst/>
              </a:rPr>
              <a:t>Only Numeric Features were retained </a:t>
            </a:r>
            <a:r>
              <a:rPr lang="en-US" sz="1800" b="1" dirty="0"/>
              <a:t>to simplify the model. </a:t>
            </a:r>
          </a:p>
          <a:p>
            <a:pPr marL="0" indent="0">
              <a:buNone/>
            </a:pPr>
            <a:r>
              <a:rPr lang="en-US" sz="1800" b="1" dirty="0" err="1">
                <a:effectLst/>
              </a:rPr>
              <a:t>Average_Spend</a:t>
            </a:r>
            <a:r>
              <a:rPr lang="en-US" sz="1800" b="1" dirty="0">
                <a:effectLst/>
              </a:rPr>
              <a:t> has a high correlation with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BA4C4-D0DB-6CBB-D1F3-6D4C00C0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07" y="0"/>
            <a:ext cx="7605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Feature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BB371-3C88-0F5B-F47D-7AD6FB76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369" y="0"/>
            <a:ext cx="7605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9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332D9-8A00-BB40-76A6-FA40B7B9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300" dirty="0"/>
              <a:t>WHICH FEATURE DO YOU THINK WOULD BE THE MOST IMPORTANT?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8DE41BF-3702-1AD6-C5F5-8817D9834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12974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35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02F32-ACA7-DF6E-3671-920EF575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7"/>
            <a:ext cx="3438906" cy="2930421"/>
          </a:xfrm>
        </p:spPr>
        <p:txBody>
          <a:bodyPr anchor="b">
            <a:normAutofit/>
          </a:bodyPr>
          <a:lstStyle/>
          <a:p>
            <a:r>
              <a:rPr lang="en-US" sz="3600" dirty="0"/>
              <a:t>Feature Importance For Gradient Boosting Method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D674-36A8-F30A-2280-8738B06D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PH" sz="1700" dirty="0"/>
          </a:p>
          <a:p>
            <a:endParaRPr lang="en-PH" sz="1700" dirty="0"/>
          </a:p>
          <a:p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005F0-BE23-26E5-A933-DAB4BD642479}"/>
              </a:ext>
            </a:extLst>
          </p:cNvPr>
          <p:cNvSpPr txBox="1"/>
          <p:nvPr/>
        </p:nvSpPr>
        <p:spPr>
          <a:xfrm>
            <a:off x="3048000" y="3232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F30EB-3778-7D10-3938-57816E344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3"/>
          <a:stretch/>
        </p:blipFill>
        <p:spPr>
          <a:xfrm>
            <a:off x="3991356" y="1293091"/>
            <a:ext cx="7772399" cy="47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02F32-ACA7-DF6E-3671-920EF575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906" cy="2267712"/>
          </a:xfrm>
        </p:spPr>
        <p:txBody>
          <a:bodyPr anchor="b">
            <a:normAutofit/>
          </a:bodyPr>
          <a:lstStyle/>
          <a:p>
            <a:r>
              <a:rPr lang="en-US" sz="3600" dirty="0"/>
              <a:t>Feature Importance for Random Forest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D674-36A8-F30A-2280-8738B06D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PH" sz="1700" dirty="0"/>
          </a:p>
          <a:p>
            <a:endParaRPr lang="en-PH" sz="1700" dirty="0"/>
          </a:p>
          <a:p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005F0-BE23-26E5-A933-DAB4BD642479}"/>
              </a:ext>
            </a:extLst>
          </p:cNvPr>
          <p:cNvSpPr txBox="1"/>
          <p:nvPr/>
        </p:nvSpPr>
        <p:spPr>
          <a:xfrm>
            <a:off x="3048000" y="3232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pic>
        <p:nvPicPr>
          <p:cNvPr id="9" name="Picture 8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64DF30EB-3778-7D10-3938-57816E344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0"/>
          <a:stretch/>
        </p:blipFill>
        <p:spPr>
          <a:xfrm>
            <a:off x="3991356" y="1256145"/>
            <a:ext cx="7772400" cy="47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Model Evaluation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B1420-FC80-AFD4-C2E0-2C0F6B05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15" y="1788742"/>
            <a:ext cx="7416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5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ABAB6-7CB2-9E7E-2F06-31125987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Outline</a:t>
            </a:r>
          </a:p>
        </p:txBody>
      </p:sp>
      <p:pic>
        <p:nvPicPr>
          <p:cNvPr id="2056" name="Picture 8" descr="What is RFM Analysis? | Peel Insights">
            <a:extLst>
              <a:ext uri="{FF2B5EF4-FFF2-40B4-BE49-F238E27FC236}">
                <a16:creationId xmlns:a16="http://schemas.microsoft.com/office/drawing/2014/main" id="{A4A4B56D-B681-F183-AB18-7B4D15F70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4"/>
          <a:stretch/>
        </p:blipFill>
        <p:spPr bwMode="auto">
          <a:xfrm>
            <a:off x="20" y="10"/>
            <a:ext cx="450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3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450AC-4A28-1F6B-A29D-910BD6D6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/>
              <a:t>Problem Statement</a:t>
            </a:r>
          </a:p>
          <a:p>
            <a:r>
              <a:rPr lang="en-US" sz="1800" dirty="0"/>
              <a:t>What is RFM Analysis?</a:t>
            </a:r>
          </a:p>
          <a:p>
            <a:r>
              <a:rPr lang="en-US" sz="1800" dirty="0"/>
              <a:t>Methodology Overview</a:t>
            </a:r>
          </a:p>
          <a:p>
            <a:r>
              <a:rPr lang="en-US" sz="1800" dirty="0"/>
              <a:t>Exploratory Data Analysis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2073332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Model Evaluation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AC408-9339-4D34-D4E6-D488911F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044286"/>
            <a:ext cx="11371988" cy="10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7AED0-5F9B-0EFB-4534-35F2F339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What to do with this?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5F204ED6-82D3-7E7D-F767-C103EF90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2" r="47885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411E-1ACA-C96C-52A8-53568BAA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PH" sz="1800" b="1" i="0" u="none" strike="noStrike">
                <a:effectLst/>
                <a:latin typeface="Söhne"/>
              </a:rPr>
              <a:t>Personalized Communication</a:t>
            </a:r>
            <a:r>
              <a:rPr lang="en-PH" sz="1800" b="0" i="0" u="none" strike="noStrike">
                <a:effectLst/>
                <a:latin typeface="Söhne"/>
              </a:rPr>
              <a:t>:</a:t>
            </a:r>
          </a:p>
          <a:p>
            <a:r>
              <a:rPr lang="en-PH" sz="1800" b="1" i="0" u="none" strike="noStrike">
                <a:effectLst/>
                <a:latin typeface="Söhne"/>
              </a:rPr>
              <a:t>Targeted Advertising</a:t>
            </a:r>
          </a:p>
          <a:p>
            <a:r>
              <a:rPr lang="en-PH" sz="1800" b="1" i="0" u="none" strike="noStrike">
                <a:effectLst/>
                <a:latin typeface="Söhne"/>
              </a:rPr>
              <a:t>Product Development and Innovation</a:t>
            </a:r>
            <a:r>
              <a:rPr lang="en-PH" sz="1800" b="0" i="0" u="none" strike="noStrike">
                <a:effectLst/>
                <a:latin typeface="Söhne"/>
              </a:rPr>
              <a:t>:</a:t>
            </a:r>
            <a:endParaRPr lang="en-PH" sz="1800" b="1">
              <a:latin typeface="Söhne"/>
            </a:endParaRPr>
          </a:p>
          <a:p>
            <a:r>
              <a:rPr lang="en-PH" sz="1800" b="1" i="0" u="none" strike="noStrike">
                <a:effectLst/>
                <a:latin typeface="Söhne"/>
              </a:rPr>
              <a:t>Customer Loyalty and Retention</a:t>
            </a:r>
            <a:r>
              <a:rPr lang="en-PH" sz="1800" b="0" i="0" u="none" strike="noStrike">
                <a:effectLst/>
                <a:latin typeface="Söhne"/>
              </a:rPr>
              <a:t>:</a:t>
            </a:r>
            <a:endParaRPr lang="en-PH" sz="1800" b="1" i="0" u="none" strike="noStrike">
              <a:effectLst/>
              <a:latin typeface="Söhne"/>
            </a:endParaRPr>
          </a:p>
          <a:p>
            <a:r>
              <a:rPr lang="en-PH" sz="1800" b="1" i="0" u="none" strike="noStrike">
                <a:effectLst/>
                <a:latin typeface="Söhne"/>
              </a:rPr>
              <a:t>Cross-Selling and Up-Selling Opportunities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0715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E9CFF-51B4-DE05-44F3-1ADB91EB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Now What?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8BC5D2C2-1E33-E02D-186F-3B20C1B45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041" y="4107978"/>
            <a:ext cx="2309647" cy="230964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CFAB2-E79D-5714-6DD1-742856C8A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7" r="6283" b="-3"/>
          <a:stretch/>
        </p:blipFill>
        <p:spPr>
          <a:xfrm>
            <a:off x="6158682" y="0"/>
            <a:ext cx="5828145" cy="3630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13B8F-5679-1B68-C9E4-03A96736C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313" y="3588078"/>
            <a:ext cx="5949374" cy="3063927"/>
          </a:xfrm>
          <a:prstGeom prst="rect">
            <a:avLst/>
          </a:prstGeom>
        </p:spPr>
      </p:pic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60EEDAF-B56F-A1B1-95B8-1EAC508A2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458" y="202459"/>
            <a:ext cx="2309647" cy="2309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67607A-3250-DEF7-8ED5-C00499B3222F}"/>
              </a:ext>
            </a:extLst>
          </p:cNvPr>
          <p:cNvSpPr txBox="1"/>
          <p:nvPr/>
        </p:nvSpPr>
        <p:spPr>
          <a:xfrm>
            <a:off x="438913" y="2512106"/>
            <a:ext cx="274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my goals is to fully integrate this model to our company’s ecommerce stores </a:t>
            </a:r>
            <a:r>
              <a:rPr lang="en-US" dirty="0" err="1"/>
              <a:t>mangkosme.com</a:t>
            </a:r>
            <a:r>
              <a:rPr lang="en-US" dirty="0"/>
              <a:t> and </a:t>
            </a:r>
            <a:r>
              <a:rPr lang="en-US" dirty="0" err="1"/>
              <a:t>concepstore.com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95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44EDE-1524-6428-7867-595888C7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8078863" cy="4426712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D109-E472-7C3F-2CEF-00BB6E6D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44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56021-8683-8A05-374C-22131D70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Problem Statement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4B4A74B-042E-8A42-4A55-B5CE4DFAB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48" r="775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9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6D12-C112-BABB-5E91-17803D1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041122"/>
            <a:ext cx="6474475" cy="27364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800" b="0" i="0" dirty="0">
                <a:effectLst/>
                <a:latin typeface="Söhne"/>
              </a:rPr>
              <a:t>This project aims to optimize e-commerce customer segmentation by combining RFM analysis and machine learning to accurately classify customer segments, thereby optimizing marketing strategies and driving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12051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Rectangle 41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28" name="Rectangle 41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0187-2452-F1D4-9712-54A53DCF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is RFM Analysis?</a:t>
            </a:r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he Link Between RFM &amp; NPS in Ecommerce Growth">
            <a:extLst>
              <a:ext uri="{FF2B5EF4-FFF2-40B4-BE49-F238E27FC236}">
                <a16:creationId xmlns:a16="http://schemas.microsoft.com/office/drawing/2014/main" id="{8FFD7192-83A4-EC1B-0253-F1E3C425D8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/>
          <a:stretch/>
        </p:blipFill>
        <p:spPr bwMode="auto">
          <a:xfrm>
            <a:off x="4864608" y="1125975"/>
            <a:ext cx="6846363" cy="44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6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60" name="Rectangle 415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0187-2452-F1D4-9712-54A53DCF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What is RFM Analysis?</a:t>
            </a:r>
          </a:p>
        </p:txBody>
      </p:sp>
      <p:pic>
        <p:nvPicPr>
          <p:cNvPr id="4147" name="Picture 4146" descr="Magnifying glass on clear background">
            <a:extLst>
              <a:ext uri="{FF2B5EF4-FFF2-40B4-BE49-F238E27FC236}">
                <a16:creationId xmlns:a16="http://schemas.microsoft.com/office/drawing/2014/main" id="{8E33787E-FB56-A70A-FF67-E2B902561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16" r="15033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416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4" name="Rectangle 416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8BE1-07C6-1E39-ABD0-1659BD41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5" y="3149415"/>
            <a:ext cx="6465239" cy="3027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800" b="1" i="0" u="none" strike="noStrike" dirty="0">
                <a:effectLst/>
                <a:latin typeface="system-ui"/>
              </a:rPr>
              <a:t>RFM can help you answer these questions: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b="0" i="0" u="none" strike="noStrike" dirty="0">
                <a:effectLst/>
                <a:latin typeface="system-ui"/>
              </a:rPr>
              <a:t>Who can you upsell higher-value products to?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b="0" i="0" u="none" strike="noStrike" dirty="0">
                <a:effectLst/>
                <a:latin typeface="system-ui"/>
              </a:rPr>
              <a:t>Who can you send personalized messages to keep them from churning?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b="0" i="0" u="none" strike="noStrike" dirty="0">
                <a:effectLst/>
                <a:latin typeface="system-ui"/>
              </a:rPr>
              <a:t>Who is most likely to engage with your brand?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b="0" i="0" u="none" strike="noStrike" dirty="0">
                <a:effectLst/>
                <a:latin typeface="system-ui"/>
              </a:rPr>
              <a:t>Who can you offer limited-time offers to and try to reactivate?</a:t>
            </a:r>
          </a:p>
        </p:txBody>
      </p:sp>
    </p:spTree>
    <p:extLst>
      <p:ext uri="{BB962C8B-B14F-4D97-AF65-F5344CB8AC3E}">
        <p14:creationId xmlns:p14="http://schemas.microsoft.com/office/powerpoint/2010/main" val="238390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17734-507C-741B-7009-524F6B8A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Methodology Overview</a:t>
            </a:r>
          </a:p>
        </p:txBody>
      </p:sp>
      <p:pic>
        <p:nvPicPr>
          <p:cNvPr id="18" name="Picture 17" descr="Magnifying glass showing decling performance">
            <a:extLst>
              <a:ext uri="{FF2B5EF4-FFF2-40B4-BE49-F238E27FC236}">
                <a16:creationId xmlns:a16="http://schemas.microsoft.com/office/drawing/2014/main" id="{2ACDF85D-C7F5-4C51-2B14-1BF425958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4" r="44334" b="-1"/>
          <a:stretch/>
        </p:blipFill>
        <p:spPr>
          <a:xfrm>
            <a:off x="0" y="10"/>
            <a:ext cx="4505305" cy="6857990"/>
          </a:xfrm>
          <a:prstGeom prst="rect">
            <a:avLst/>
          </a:prstGeom>
        </p:spPr>
      </p:pic>
      <p:sp>
        <p:nvSpPr>
          <p:cNvPr id="25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79DD-1344-E8EA-A94D-F67BF629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316" y="3112354"/>
            <a:ext cx="6400584" cy="32414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EDA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Outlier Removal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Deriving Target Variable from RFM Analysis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Feature Selection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Standardization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Hyperparameter Tuning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Model Evaluation and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219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showing a diagram&#10;&#10;Description automatically generated with medium confidence">
            <a:extLst>
              <a:ext uri="{FF2B5EF4-FFF2-40B4-BE49-F238E27FC236}">
                <a16:creationId xmlns:a16="http://schemas.microsoft.com/office/drawing/2014/main" id="{2E27F3A2-4D71-5344-6B68-3995EB7BA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27"/>
          <a:stretch/>
        </p:blipFill>
        <p:spPr>
          <a:xfrm>
            <a:off x="1265030" y="1227223"/>
            <a:ext cx="10012569" cy="56307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456223E-0CC4-0F7C-BCFE-B62F6034229F}"/>
              </a:ext>
            </a:extLst>
          </p:cNvPr>
          <p:cNvSpPr txBox="1">
            <a:spLocks/>
          </p:cNvSpPr>
          <p:nvPr/>
        </p:nvSpPr>
        <p:spPr>
          <a:xfrm>
            <a:off x="8144117" y="320090"/>
            <a:ext cx="3272028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/>
              <a:t>Daily Online Sales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688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7F3A2-4D71-5344-6B68-3995EB7BA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1" t="11504" r="3741"/>
          <a:stretch/>
        </p:blipFill>
        <p:spPr>
          <a:xfrm>
            <a:off x="1265030" y="1874982"/>
            <a:ext cx="10012569" cy="49830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456223E-0CC4-0F7C-BCFE-B62F6034229F}"/>
              </a:ext>
            </a:extLst>
          </p:cNvPr>
          <p:cNvSpPr txBox="1">
            <a:spLocks/>
          </p:cNvSpPr>
          <p:nvPr/>
        </p:nvSpPr>
        <p:spPr>
          <a:xfrm>
            <a:off x="7405208" y="301617"/>
            <a:ext cx="3272028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/>
              <a:t>Histogram of Total Sales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19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7F3A2-4D71-5344-6B68-3995EB7BA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0" t="11746" r="110" b="3269"/>
          <a:stretch/>
        </p:blipFill>
        <p:spPr>
          <a:xfrm>
            <a:off x="914223" y="1524847"/>
            <a:ext cx="9883085" cy="52439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Outlier Removal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456223E-0CC4-0F7C-BCFE-B62F6034229F}"/>
              </a:ext>
            </a:extLst>
          </p:cNvPr>
          <p:cNvSpPr txBox="1">
            <a:spLocks/>
          </p:cNvSpPr>
          <p:nvPr/>
        </p:nvSpPr>
        <p:spPr>
          <a:xfrm>
            <a:off x="7405208" y="301617"/>
            <a:ext cx="3272028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/>
              <a:t>Histogram of Total Sales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09022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323</Words>
  <Application>Microsoft Macintosh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Neue Haas Grotesk Text Pro</vt:lpstr>
      <vt:lpstr>Söhne</vt:lpstr>
      <vt:lpstr>system-ui</vt:lpstr>
      <vt:lpstr>AccentBoxVTI</vt:lpstr>
      <vt:lpstr>Optimizing  E-Commerce Strategies through RFM Analysis: </vt:lpstr>
      <vt:lpstr>Outline</vt:lpstr>
      <vt:lpstr>Problem Statement</vt:lpstr>
      <vt:lpstr>What is RFM Analysis?</vt:lpstr>
      <vt:lpstr>What is RFM Analysis?</vt:lpstr>
      <vt:lpstr>Methodology Overview</vt:lpstr>
      <vt:lpstr>Exploratory Data Analysis</vt:lpstr>
      <vt:lpstr>Exploratory Data Analysis</vt:lpstr>
      <vt:lpstr>Outlier Removal </vt:lpstr>
      <vt:lpstr>Deriving Target Variable (Customer Segment)</vt:lpstr>
      <vt:lpstr>Deriving Target Variable (Customer Segment)</vt:lpstr>
      <vt:lpstr>Deriving Target Variable (Customer Segment)</vt:lpstr>
      <vt:lpstr>Exploratory Data Analysis</vt:lpstr>
      <vt:lpstr>Feature Selection</vt:lpstr>
      <vt:lpstr>Feature Selection</vt:lpstr>
      <vt:lpstr>WHICH FEATURE DO YOU THINK WOULD BE THE MOST IMPORTANT?</vt:lpstr>
      <vt:lpstr>Feature Importance For Gradient Boosting Method</vt:lpstr>
      <vt:lpstr>Feature Importance for Random Forest </vt:lpstr>
      <vt:lpstr>Model Evaluation</vt:lpstr>
      <vt:lpstr>Model Evaluation</vt:lpstr>
      <vt:lpstr>What to do with this?</vt:lpstr>
      <vt:lpstr>Now What?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E-Commerce Strategies with RFM Analysis:  A Machine Learning Approach to Classify Customer Segments</dc:title>
  <dc:creator>Julius Cris V. Salinas</dc:creator>
  <cp:lastModifiedBy>Julius Cris V. Salinas</cp:lastModifiedBy>
  <cp:revision>6</cp:revision>
  <dcterms:created xsi:type="dcterms:W3CDTF">2024-03-07T16:59:20Z</dcterms:created>
  <dcterms:modified xsi:type="dcterms:W3CDTF">2024-03-08T16:47:30Z</dcterms:modified>
</cp:coreProperties>
</file>