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7" r:id="rId2"/>
    <p:sldId id="300" r:id="rId3"/>
    <p:sldId id="258" r:id="rId4"/>
    <p:sldId id="629" r:id="rId5"/>
    <p:sldId id="301" r:id="rId6"/>
    <p:sldId id="303" r:id="rId7"/>
    <p:sldId id="261" r:id="rId8"/>
    <p:sldId id="306" r:id="rId9"/>
    <p:sldId id="628" r:id="rId10"/>
    <p:sldId id="623" r:id="rId11"/>
    <p:sldId id="625" r:id="rId12"/>
    <p:sldId id="626" r:id="rId13"/>
    <p:sldId id="630" r:id="rId14"/>
    <p:sldId id="643" r:id="rId15"/>
    <p:sldId id="642" r:id="rId16"/>
    <p:sldId id="644" r:id="rId17"/>
    <p:sldId id="631" r:id="rId18"/>
    <p:sldId id="648" r:id="rId19"/>
    <p:sldId id="632" r:id="rId20"/>
    <p:sldId id="647" r:id="rId21"/>
    <p:sldId id="646" r:id="rId22"/>
    <p:sldId id="634" r:id="rId23"/>
    <p:sldId id="649" r:id="rId24"/>
    <p:sldId id="641" r:id="rId25"/>
    <p:sldId id="655" r:id="rId26"/>
    <p:sldId id="635" r:id="rId27"/>
    <p:sldId id="650" r:id="rId28"/>
    <p:sldId id="636" r:id="rId29"/>
    <p:sldId id="656" r:id="rId30"/>
    <p:sldId id="637" r:id="rId31"/>
    <p:sldId id="651" r:id="rId32"/>
    <p:sldId id="652" r:id="rId33"/>
    <p:sldId id="654" r:id="rId34"/>
    <p:sldId id="29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E8A9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0" d="100"/>
          <a:sy n="80" d="100"/>
        </p:scale>
        <p:origin x="53"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08EECC-3177-4343-8E13-092596902D82}" type="datetimeFigureOut">
              <a:rPr lang="en-US" smtClean="0"/>
              <a:t>5/28/2022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FF6104-3A88-407D-8B48-69DD1A4D9315}" type="slidenum">
              <a:rPr lang="en-US" smtClean="0"/>
              <a:t>‹#›</a:t>
            </a:fld>
            <a:endParaRPr lang="en-US"/>
          </a:p>
        </p:txBody>
      </p:sp>
    </p:spTree>
    <p:extLst>
      <p:ext uri="{BB962C8B-B14F-4D97-AF65-F5344CB8AC3E}">
        <p14:creationId xmlns:p14="http://schemas.microsoft.com/office/powerpoint/2010/main" val="2868040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zh.wikipedia.org/wiki/%E5%8F%B0%E5%8D%97%E5%B8%82" TargetMode="External"/><Relationship Id="rId3" Type="http://schemas.openxmlformats.org/officeDocument/2006/relationships/hyperlink" Target="https://zh.wikipedia.org/wiki/%E4%B8%AD%E8%8F%AF%E6%B0%91%E5%9C%8B%E6%94%BF%E5%BA%9C" TargetMode="External"/><Relationship Id="rId7" Type="http://schemas.openxmlformats.org/officeDocument/2006/relationships/hyperlink" Target="https://zh.wikipedia.org/wiki/%E5%89%8D%E7%9E%BB%E5%9F%BA%E7%A4%8E%E5%BB%BA%E8%A8%AD%E8%A8%88%E7%95%AB"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zh.wikipedia.org/wiki/%E5%89%8D%E7%9E%BB%E5%9F%BA%E7%A4%8E%E5%BB%BA%E8%A8%AD%E8%A8%88%E7%95%AB#cite_note-1" TargetMode="External"/><Relationship Id="rId5" Type="http://schemas.openxmlformats.org/officeDocument/2006/relationships/hyperlink" Target="https://zh.wikipedia.org/wiki/%E5%9F%BA%E7%A4%8E%E8%A8%AD%E6%96%BD" TargetMode="External"/><Relationship Id="rId10" Type="http://schemas.openxmlformats.org/officeDocument/2006/relationships/hyperlink" Target="https://www.ssgesc.tw/" TargetMode="External"/><Relationship Id="rId4" Type="http://schemas.openxmlformats.org/officeDocument/2006/relationships/hyperlink" Target="https://zh.wikipedia.org/wiki/%E8%87%BA%E7%81%A3" TargetMode="External"/><Relationship Id="rId9" Type="http://schemas.openxmlformats.org/officeDocument/2006/relationships/hyperlink" Target="https://zh.wikipedia.org/wiki/%E6%AD%B8%E4%BB%81%E5%8D%80"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23cc49cb0a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23cc49cb0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TW" sz="1300">
                <a:solidFill>
                  <a:schemeClr val="dk1"/>
                </a:solidFill>
              </a:rPr>
              <a:t>前瞻基礎建設計畫是</a:t>
            </a:r>
            <a:r>
              <a:rPr lang="zh-TW" sz="1300">
                <a:solidFill>
                  <a:schemeClr val="dk1"/>
                </a:solidFill>
                <a:uFill>
                  <a:noFill/>
                </a:uFill>
                <a:hlinkClick r:id="rId3">
                  <a:extLst>
                    <a:ext uri="{A12FA001-AC4F-418D-AE19-62706E023703}">
                      <ahyp:hlinkClr xmlns:ahyp="http://schemas.microsoft.com/office/drawing/2018/hyperlinkcolor" val="tx"/>
                    </a:ext>
                  </a:extLst>
                </a:hlinkClick>
              </a:rPr>
              <a:t>中華民國政府</a:t>
            </a:r>
            <a:r>
              <a:rPr lang="zh-TW" sz="1300">
                <a:solidFill>
                  <a:schemeClr val="dk1"/>
                </a:solidFill>
              </a:rPr>
              <a:t>在</a:t>
            </a:r>
            <a:r>
              <a:rPr lang="zh-TW" sz="1300">
                <a:solidFill>
                  <a:schemeClr val="dk1"/>
                </a:solidFill>
                <a:uFill>
                  <a:noFill/>
                </a:uFill>
                <a:hlinkClick r:id="rId4">
                  <a:extLst>
                    <a:ext uri="{A12FA001-AC4F-418D-AE19-62706E023703}">
                      <ahyp:hlinkClr xmlns:ahyp="http://schemas.microsoft.com/office/drawing/2018/hyperlinkcolor" val="tx"/>
                    </a:ext>
                  </a:extLst>
                </a:hlinkClick>
              </a:rPr>
              <a:t>臺灣</a:t>
            </a:r>
            <a:r>
              <a:rPr lang="zh-TW" sz="1300">
                <a:solidFill>
                  <a:schemeClr val="dk1"/>
                </a:solidFill>
              </a:rPr>
              <a:t>推行的經濟建設計畫，望透過興建及完善各種</a:t>
            </a:r>
            <a:r>
              <a:rPr lang="zh-TW" sz="1300">
                <a:solidFill>
                  <a:schemeClr val="dk1"/>
                </a:solidFill>
                <a:uFill>
                  <a:noFill/>
                </a:uFill>
                <a:hlinkClick r:id="rId5">
                  <a:extLst>
                    <a:ext uri="{A12FA001-AC4F-418D-AE19-62706E023703}">
                      <ahyp:hlinkClr xmlns:ahyp="http://schemas.microsoft.com/office/drawing/2018/hyperlinkcolor" val="tx"/>
                    </a:ext>
                  </a:extLst>
                </a:hlinkClick>
              </a:rPr>
              <a:t>基礎設施</a:t>
            </a:r>
            <a:r>
              <a:rPr lang="zh-TW" sz="1300">
                <a:solidFill>
                  <a:schemeClr val="dk1"/>
                </a:solidFill>
              </a:rPr>
              <a:t>，非常強化民間投資動能，帶動整體經濟成長潛能</a:t>
            </a:r>
            <a:r>
              <a:rPr lang="zh-TW" sz="1300" baseline="30000">
                <a:solidFill>
                  <a:schemeClr val="dk1"/>
                </a:solidFill>
                <a:uFill>
                  <a:noFill/>
                </a:uFill>
                <a:hlinkClick r:id="rId6">
                  <a:extLst>
                    <a:ext uri="{A12FA001-AC4F-418D-AE19-62706E023703}">
                      <ahyp:hlinkClr xmlns:ahyp="http://schemas.microsoft.com/office/drawing/2018/hyperlinkcolor" val="tx"/>
                    </a:ext>
                  </a:extLst>
                </a:hlinkClick>
              </a:rPr>
              <a:t>]</a:t>
            </a:r>
            <a:r>
              <a:rPr lang="zh-TW" sz="1300">
                <a:solidFill>
                  <a:schemeClr val="dk1"/>
                </a:solidFill>
              </a:rPr>
              <a:t>。而沙侖智慧綠能科學城為</a:t>
            </a:r>
            <a:r>
              <a:rPr lang="zh-TW" sz="1300">
                <a:solidFill>
                  <a:schemeClr val="dk1"/>
                </a:solidFill>
                <a:uFill>
                  <a:noFill/>
                </a:uFill>
                <a:hlinkClick r:id="rId7">
                  <a:extLst>
                    <a:ext uri="{A12FA001-AC4F-418D-AE19-62706E023703}">
                      <ahyp:hlinkClr xmlns:ahyp="http://schemas.microsoft.com/office/drawing/2018/hyperlinkcolor" val="tx"/>
                    </a:ext>
                  </a:extLst>
                </a:hlinkClick>
              </a:rPr>
              <a:t>前瞻基礎建設計畫</a:t>
            </a:r>
            <a:r>
              <a:rPr lang="zh-TW" sz="1300">
                <a:solidFill>
                  <a:schemeClr val="dk1"/>
                </a:solidFill>
              </a:rPr>
              <a:t>其中綠能建設的項目，是位於</a:t>
            </a:r>
            <a:r>
              <a:rPr lang="zh-TW" sz="1300">
                <a:solidFill>
                  <a:schemeClr val="dk1"/>
                </a:solidFill>
                <a:uFill>
                  <a:noFill/>
                </a:uFill>
                <a:hlinkClick r:id="rId8">
                  <a:extLst>
                    <a:ext uri="{A12FA001-AC4F-418D-AE19-62706E023703}">
                      <ahyp:hlinkClr xmlns:ahyp="http://schemas.microsoft.com/office/drawing/2018/hyperlinkcolor" val="tx"/>
                    </a:ext>
                  </a:extLst>
                </a:hlinkClick>
              </a:rPr>
              <a:t>台南市</a:t>
            </a:r>
            <a:r>
              <a:rPr lang="zh-TW" sz="1300">
                <a:solidFill>
                  <a:schemeClr val="dk1"/>
                </a:solidFill>
                <a:uFill>
                  <a:noFill/>
                </a:uFill>
                <a:hlinkClick r:id="rId9">
                  <a:extLst>
                    <a:ext uri="{A12FA001-AC4F-418D-AE19-62706E023703}">
                      <ahyp:hlinkClr xmlns:ahyp="http://schemas.microsoft.com/office/drawing/2018/hyperlinkcolor" val="tx"/>
                    </a:ext>
                  </a:extLst>
                </a:hlinkClick>
              </a:rPr>
              <a:t>歸仁區</a:t>
            </a:r>
            <a:r>
              <a:rPr lang="zh-TW" sz="1300">
                <a:solidFill>
                  <a:schemeClr val="dk1"/>
                </a:solidFill>
              </a:rPr>
              <a:t>的大型公共建設。</a:t>
            </a:r>
            <a:endParaRPr sz="1300">
              <a:solidFill>
                <a:schemeClr val="dk1"/>
              </a:solidFill>
            </a:endParaRPr>
          </a:p>
          <a:p>
            <a:pPr marL="0" lvl="0" indent="0" algn="l" rtl="0">
              <a:spcBef>
                <a:spcPts val="0"/>
              </a:spcBef>
              <a:spcAft>
                <a:spcPts val="0"/>
              </a:spcAft>
              <a:buClr>
                <a:schemeClr val="dk1"/>
              </a:buClr>
              <a:buSzPts val="1100"/>
              <a:buFont typeface="Arial"/>
              <a:buNone/>
            </a:pPr>
            <a:endParaRPr sz="1300">
              <a:solidFill>
                <a:schemeClr val="dk1"/>
              </a:solidFill>
            </a:endParaRPr>
          </a:p>
          <a:p>
            <a:pPr marL="0" lvl="0" indent="0" algn="l" rtl="0">
              <a:spcBef>
                <a:spcPts val="0"/>
              </a:spcBef>
              <a:spcAft>
                <a:spcPts val="0"/>
              </a:spcAft>
              <a:buClr>
                <a:schemeClr val="dk1"/>
              </a:buClr>
              <a:buSzPts val="1100"/>
              <a:buFont typeface="Arial"/>
              <a:buNone/>
            </a:pPr>
            <a:r>
              <a:rPr lang="zh-TW" sz="1300">
                <a:solidFill>
                  <a:schemeClr val="dk1"/>
                </a:solidFill>
              </a:rPr>
              <a:t>根據</a:t>
            </a:r>
            <a:r>
              <a:rPr lang="zh-TW" sz="1300">
                <a:solidFill>
                  <a:schemeClr val="dk1"/>
                </a:solidFill>
                <a:uFill>
                  <a:noFill/>
                </a:uFill>
                <a:hlinkClick r:id="rId10">
                  <a:extLst>
                    <a:ext uri="{A12FA001-AC4F-418D-AE19-62706E023703}">
                      <ahyp:hlinkClr xmlns:ahyp="http://schemas.microsoft.com/office/drawing/2018/hyperlinkcolor" val="tx"/>
                    </a:ext>
                  </a:extLst>
                </a:hlinkClick>
              </a:rPr>
              <a:t>沙崙智慧綠能科學城</a:t>
            </a:r>
            <a:r>
              <a:rPr lang="zh-TW" sz="1300">
                <a:solidFill>
                  <a:schemeClr val="dk1"/>
                </a:solidFill>
              </a:rPr>
              <a:t>整體發展報告，以”打造全亞太綠能發展中心”爲目標，提出了</a:t>
            </a:r>
            <a:endParaRPr sz="1300">
              <a:solidFill>
                <a:schemeClr val="dk1"/>
              </a:solidFill>
            </a:endParaRPr>
          </a:p>
          <a:p>
            <a:pPr marL="0" lvl="0" indent="0" algn="l" rtl="0">
              <a:spcBef>
                <a:spcPts val="0"/>
              </a:spcBef>
              <a:spcAft>
                <a:spcPts val="0"/>
              </a:spcAft>
              <a:buClr>
                <a:schemeClr val="dk1"/>
              </a:buClr>
              <a:buSzPts val="1100"/>
              <a:buFont typeface="Arial"/>
              <a:buNone/>
            </a:pPr>
            <a:r>
              <a:rPr lang="zh-TW" sz="1300">
                <a:solidFill>
                  <a:schemeClr val="dk1"/>
                </a:solidFill>
              </a:rPr>
              <a:t>4大願景，2大目標與4大策略。我們的研究背景正是從這些政府制定為這個計劃設定目標作爲促發點，進行深入探究而提出了主旨，於是接下來會大略描述這些願景與目標的内容。</a:t>
            </a:r>
            <a:endParaRPr sz="1300">
              <a:solidFill>
                <a:schemeClr val="dk1"/>
              </a:solidFill>
            </a:endParaRPr>
          </a:p>
          <a:p>
            <a:pPr marL="0" lvl="0" indent="0" algn="l" rtl="0">
              <a:spcBef>
                <a:spcPts val="0"/>
              </a:spcBef>
              <a:spcAft>
                <a:spcPts val="0"/>
              </a:spcAft>
              <a:buClr>
                <a:schemeClr val="dk1"/>
              </a:buClr>
              <a:buSzPts val="1100"/>
              <a:buFont typeface="Arial"/>
              <a:buNone/>
            </a:pPr>
            <a:endParaRPr sz="1300">
              <a:solidFill>
                <a:schemeClr val="dk1"/>
              </a:solidFill>
            </a:endParaRPr>
          </a:p>
          <a:p>
            <a:pPr marL="0" lvl="0" indent="0" algn="l" rtl="0">
              <a:spcBef>
                <a:spcPts val="0"/>
              </a:spcBef>
              <a:spcAft>
                <a:spcPts val="0"/>
              </a:spcAft>
              <a:buClr>
                <a:schemeClr val="dk1"/>
              </a:buClr>
              <a:buSzPts val="1100"/>
              <a:buFont typeface="Arial"/>
              <a:buNone/>
            </a:pPr>
            <a:endParaRPr sz="1300">
              <a:solidFill>
                <a:schemeClr val="dk1"/>
              </a:solidFill>
            </a:endParaRPr>
          </a:p>
          <a:p>
            <a:pPr marL="0" lvl="0" indent="0" algn="l" rtl="0">
              <a:spcBef>
                <a:spcPts val="0"/>
              </a:spcBef>
              <a:spcAft>
                <a:spcPts val="0"/>
              </a:spcAft>
              <a:buClr>
                <a:schemeClr val="dk1"/>
              </a:buClr>
              <a:buSzPts val="1100"/>
              <a:buFont typeface="Arial"/>
              <a:buNone/>
            </a:pPr>
            <a:endParaRPr sz="1300">
              <a:solidFill>
                <a:schemeClr val="dk1"/>
              </a:solidFill>
            </a:endParaRPr>
          </a:p>
          <a:p>
            <a:pPr marL="0" lvl="0" indent="0" algn="l" rtl="0">
              <a:spcBef>
                <a:spcPts val="0"/>
              </a:spcBef>
              <a:spcAft>
                <a:spcPts val="0"/>
              </a:spcAft>
              <a:buNone/>
            </a:pPr>
            <a:endParaRPr sz="130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3cc49cb0a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3cc49cb0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就如前所述，目標是 -與 -. 爲了成功推行這個崇高的願景 \next page\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3cc49cb0a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3cc49cb0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就如前所述，目標是 -與 -. 爲了成功推行這個崇高的願景 \next page\</a:t>
            </a:r>
            <a:endParaRPr/>
          </a:p>
        </p:txBody>
      </p:sp>
    </p:spTree>
    <p:extLst>
      <p:ext uri="{BB962C8B-B14F-4D97-AF65-F5344CB8AC3E}">
        <p14:creationId xmlns:p14="http://schemas.microsoft.com/office/powerpoint/2010/main" val="4139102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3cc49cb0a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3cc49cb0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就如前所述，目標是 -與 -. 爲了成功推行這個崇高的願景 \next page\</a:t>
            </a:r>
            <a:endParaRPr/>
          </a:p>
        </p:txBody>
      </p:sp>
    </p:spTree>
    <p:extLst>
      <p:ext uri="{BB962C8B-B14F-4D97-AF65-F5344CB8AC3E}">
        <p14:creationId xmlns:p14="http://schemas.microsoft.com/office/powerpoint/2010/main" val="1879255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23cc49cb0a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23cc49cb0a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1200"/>
              <a:t>透過這張圖一個模型來講解我們的研究目標。</a:t>
            </a:r>
            <a:endParaRPr sz="1200"/>
          </a:p>
          <a:p>
            <a:pPr marL="0" lvl="0" indent="0" algn="l" rtl="0">
              <a:spcBef>
                <a:spcPts val="0"/>
              </a:spcBef>
              <a:spcAft>
                <a:spcPts val="0"/>
              </a:spcAft>
              <a:buNone/>
            </a:pPr>
            <a:r>
              <a:rPr lang="zh-TW" sz="1200"/>
              <a:t>這個模型表述了政府對於沙倫提出的願景與目標，想要透過連結在地與國際，推動地區的永續發展，</a:t>
            </a:r>
            <a:endParaRPr sz="1200"/>
          </a:p>
          <a:p>
            <a:pPr marL="0" lvl="0" indent="0" algn="l" rtl="0">
              <a:spcBef>
                <a:spcPts val="0"/>
              </a:spcBef>
              <a:spcAft>
                <a:spcPts val="0"/>
              </a:spcAft>
              <a:buNone/>
            </a:pPr>
            <a:r>
              <a:rPr lang="zh-TW" sz="1200"/>
              <a:t>而我們認爲不管是鏈接在地、鏈接國際，永續發展或連結未來 [人\居民]的參與是不可或缺的，</a:t>
            </a:r>
            <a:endParaRPr sz="1200"/>
          </a:p>
          <a:p>
            <a:pPr marL="0" lvl="0" indent="0" algn="l" rtl="0">
              <a:spcBef>
                <a:spcPts val="0"/>
              </a:spcBef>
              <a:spcAft>
                <a:spcPts val="0"/>
              </a:spcAft>
              <a:buNone/>
            </a:pPr>
            <a:r>
              <a:rPr lang="zh-TW" sz="1200"/>
              <a:t>就如前述，關於人的行爲研究資料又是十分少，於是想要理解當地居民</a:t>
            </a:r>
            <a:r>
              <a:rPr lang="zh-TW" sz="1200" b="1">
                <a:solidFill>
                  <a:schemeClr val="dk1"/>
                </a:solidFill>
              </a:rPr>
              <a:t>在地居民對於綠能科學城發展的認知、態度或未來期待進行更深入的探究. </a:t>
            </a:r>
            <a:endParaRPr sz="1200" b="1">
              <a:solidFill>
                <a:schemeClr val="dk1"/>
              </a:solidFill>
            </a:endParaRPr>
          </a:p>
          <a:p>
            <a:pPr marL="0" lvl="0" indent="0" algn="l" rtl="0">
              <a:spcBef>
                <a:spcPts val="0"/>
              </a:spcBef>
              <a:spcAft>
                <a:spcPts val="0"/>
              </a:spcAft>
              <a:buNone/>
            </a:pP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23cc49cb0a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23cc49cb0a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1200"/>
              <a:t>透過這張圖一個模型來講解我們的研究目標。</a:t>
            </a:r>
            <a:endParaRPr sz="1200"/>
          </a:p>
          <a:p>
            <a:pPr marL="0" lvl="0" indent="0" algn="l" rtl="0">
              <a:spcBef>
                <a:spcPts val="0"/>
              </a:spcBef>
              <a:spcAft>
                <a:spcPts val="0"/>
              </a:spcAft>
              <a:buNone/>
            </a:pPr>
            <a:r>
              <a:rPr lang="zh-TW" sz="1200"/>
              <a:t>這個模型表述了政府對於沙倫提出的願景與目標，想要透過連結在地與國際，推動地區的永續發展，</a:t>
            </a:r>
            <a:endParaRPr sz="1200"/>
          </a:p>
          <a:p>
            <a:pPr marL="0" lvl="0" indent="0" algn="l" rtl="0">
              <a:spcBef>
                <a:spcPts val="0"/>
              </a:spcBef>
              <a:spcAft>
                <a:spcPts val="0"/>
              </a:spcAft>
              <a:buNone/>
            </a:pPr>
            <a:r>
              <a:rPr lang="zh-TW" sz="1200"/>
              <a:t>而我們認爲不管是鏈接在地、鏈接國際，永續發展或連結未來 [人\居民]的參與是不可或缺的，</a:t>
            </a:r>
            <a:endParaRPr sz="1200"/>
          </a:p>
          <a:p>
            <a:pPr marL="0" lvl="0" indent="0" algn="l" rtl="0">
              <a:spcBef>
                <a:spcPts val="0"/>
              </a:spcBef>
              <a:spcAft>
                <a:spcPts val="0"/>
              </a:spcAft>
              <a:buNone/>
            </a:pPr>
            <a:r>
              <a:rPr lang="zh-TW" sz="1200"/>
              <a:t>就如前述，關於人的行爲研究資料又是十分少，於是想要理解當地居民</a:t>
            </a:r>
            <a:r>
              <a:rPr lang="zh-TW" sz="1200" b="1">
                <a:solidFill>
                  <a:schemeClr val="dk1"/>
                </a:solidFill>
              </a:rPr>
              <a:t>在地居民對於綠能科學城發展的認知、態度或未來期待進行更深入的探究. </a:t>
            </a:r>
            <a:endParaRPr sz="1200" b="1">
              <a:solidFill>
                <a:schemeClr val="dk1"/>
              </a:solidFill>
            </a:endParaRPr>
          </a:p>
          <a:p>
            <a:pPr marL="0" lvl="0" indent="0" algn="l" rtl="0">
              <a:spcBef>
                <a:spcPts val="0"/>
              </a:spcBef>
              <a:spcAft>
                <a:spcPts val="0"/>
              </a:spcAft>
              <a:buNone/>
            </a:pPr>
            <a:endParaRPr sz="1200"/>
          </a:p>
        </p:txBody>
      </p:sp>
    </p:spTree>
    <p:extLst>
      <p:ext uri="{BB962C8B-B14F-4D97-AF65-F5344CB8AC3E}">
        <p14:creationId xmlns:p14="http://schemas.microsoft.com/office/powerpoint/2010/main" val="482032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23cc49cb0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23cc49cb0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5323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7807E-A4A2-475F-A694-3E7C257ED4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6405FB-3F1A-4F85-99C4-D3FF2E96D7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3FEBC1-19F8-4F29-AE05-E781459C3523}"/>
              </a:ext>
            </a:extLst>
          </p:cNvPr>
          <p:cNvSpPr>
            <a:spLocks noGrp="1"/>
          </p:cNvSpPr>
          <p:nvPr>
            <p:ph type="dt" sz="half" idx="10"/>
          </p:nvPr>
        </p:nvSpPr>
        <p:spPr/>
        <p:txBody>
          <a:bodyPr/>
          <a:lstStyle/>
          <a:p>
            <a:fld id="{3140577F-9866-4EAD-88D8-957D9AA1A3BD}" type="datetimeFigureOut">
              <a:rPr lang="en-US" smtClean="0"/>
              <a:t>5/28/2022</a:t>
            </a:fld>
            <a:endParaRPr lang="en-US"/>
          </a:p>
        </p:txBody>
      </p:sp>
      <p:sp>
        <p:nvSpPr>
          <p:cNvPr id="5" name="Footer Placeholder 4">
            <a:extLst>
              <a:ext uri="{FF2B5EF4-FFF2-40B4-BE49-F238E27FC236}">
                <a16:creationId xmlns:a16="http://schemas.microsoft.com/office/drawing/2014/main" id="{78BF0FA3-C13F-4780-853A-108109963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DF171B-363E-484B-9A88-5DE07EA669DF}"/>
              </a:ext>
            </a:extLst>
          </p:cNvPr>
          <p:cNvSpPr>
            <a:spLocks noGrp="1"/>
          </p:cNvSpPr>
          <p:nvPr>
            <p:ph type="sldNum" sz="quarter" idx="12"/>
          </p:nvPr>
        </p:nvSpPr>
        <p:spPr/>
        <p:txBody>
          <a:bodyPr/>
          <a:lstStyle/>
          <a:p>
            <a:fld id="{48268510-A349-4B1A-BFCC-FA4EF1658B49}" type="slidenum">
              <a:rPr lang="en-US" smtClean="0"/>
              <a:t>‹#›</a:t>
            </a:fld>
            <a:endParaRPr lang="en-US"/>
          </a:p>
        </p:txBody>
      </p:sp>
    </p:spTree>
    <p:extLst>
      <p:ext uri="{BB962C8B-B14F-4D97-AF65-F5344CB8AC3E}">
        <p14:creationId xmlns:p14="http://schemas.microsoft.com/office/powerpoint/2010/main" val="1445710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5EC82-2B11-4DDF-B073-71C524B1AC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95600D-7A78-43B0-A1E1-01E9CAEFFB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A163B-360D-4ABA-9069-AB8F0C7D0215}"/>
              </a:ext>
            </a:extLst>
          </p:cNvPr>
          <p:cNvSpPr>
            <a:spLocks noGrp="1"/>
          </p:cNvSpPr>
          <p:nvPr>
            <p:ph type="dt" sz="half" idx="10"/>
          </p:nvPr>
        </p:nvSpPr>
        <p:spPr/>
        <p:txBody>
          <a:bodyPr/>
          <a:lstStyle/>
          <a:p>
            <a:fld id="{3140577F-9866-4EAD-88D8-957D9AA1A3BD}" type="datetimeFigureOut">
              <a:rPr lang="en-US" smtClean="0"/>
              <a:t>5/28/2022</a:t>
            </a:fld>
            <a:endParaRPr lang="en-US"/>
          </a:p>
        </p:txBody>
      </p:sp>
      <p:sp>
        <p:nvSpPr>
          <p:cNvPr id="5" name="Footer Placeholder 4">
            <a:extLst>
              <a:ext uri="{FF2B5EF4-FFF2-40B4-BE49-F238E27FC236}">
                <a16:creationId xmlns:a16="http://schemas.microsoft.com/office/drawing/2014/main" id="{564D6CE6-9CB9-462A-BC8F-BD27BBF381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E9D10C-F9F8-4778-9DA9-67ABE96CCEEB}"/>
              </a:ext>
            </a:extLst>
          </p:cNvPr>
          <p:cNvSpPr>
            <a:spLocks noGrp="1"/>
          </p:cNvSpPr>
          <p:nvPr>
            <p:ph type="sldNum" sz="quarter" idx="12"/>
          </p:nvPr>
        </p:nvSpPr>
        <p:spPr/>
        <p:txBody>
          <a:bodyPr/>
          <a:lstStyle/>
          <a:p>
            <a:fld id="{48268510-A349-4B1A-BFCC-FA4EF1658B49}" type="slidenum">
              <a:rPr lang="en-US" smtClean="0"/>
              <a:t>‹#›</a:t>
            </a:fld>
            <a:endParaRPr lang="en-US"/>
          </a:p>
        </p:txBody>
      </p:sp>
    </p:spTree>
    <p:extLst>
      <p:ext uri="{BB962C8B-B14F-4D97-AF65-F5344CB8AC3E}">
        <p14:creationId xmlns:p14="http://schemas.microsoft.com/office/powerpoint/2010/main" val="537450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22196B-E927-4B4C-813C-6659F6D757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97C597-C588-4D6B-AAC8-5683188F07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0A3E9D-6B8B-40A3-87A9-03CAC90A1A50}"/>
              </a:ext>
            </a:extLst>
          </p:cNvPr>
          <p:cNvSpPr>
            <a:spLocks noGrp="1"/>
          </p:cNvSpPr>
          <p:nvPr>
            <p:ph type="dt" sz="half" idx="10"/>
          </p:nvPr>
        </p:nvSpPr>
        <p:spPr/>
        <p:txBody>
          <a:bodyPr/>
          <a:lstStyle/>
          <a:p>
            <a:fld id="{3140577F-9866-4EAD-88D8-957D9AA1A3BD}" type="datetimeFigureOut">
              <a:rPr lang="en-US" smtClean="0"/>
              <a:t>5/28/2022</a:t>
            </a:fld>
            <a:endParaRPr lang="en-US"/>
          </a:p>
        </p:txBody>
      </p:sp>
      <p:sp>
        <p:nvSpPr>
          <p:cNvPr id="5" name="Footer Placeholder 4">
            <a:extLst>
              <a:ext uri="{FF2B5EF4-FFF2-40B4-BE49-F238E27FC236}">
                <a16:creationId xmlns:a16="http://schemas.microsoft.com/office/drawing/2014/main" id="{311845FE-BA9C-493D-802E-8C00726B4E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8453C9-3155-4960-8DCA-E9C88CF61AD8}"/>
              </a:ext>
            </a:extLst>
          </p:cNvPr>
          <p:cNvSpPr>
            <a:spLocks noGrp="1"/>
          </p:cNvSpPr>
          <p:nvPr>
            <p:ph type="sldNum" sz="quarter" idx="12"/>
          </p:nvPr>
        </p:nvSpPr>
        <p:spPr/>
        <p:txBody>
          <a:bodyPr/>
          <a:lstStyle/>
          <a:p>
            <a:fld id="{48268510-A349-4B1A-BFCC-FA4EF1658B49}" type="slidenum">
              <a:rPr lang="en-US" smtClean="0"/>
              <a:t>‹#›</a:t>
            </a:fld>
            <a:endParaRPr lang="en-US"/>
          </a:p>
        </p:txBody>
      </p:sp>
    </p:spTree>
    <p:extLst>
      <p:ext uri="{BB962C8B-B14F-4D97-AF65-F5344CB8AC3E}">
        <p14:creationId xmlns:p14="http://schemas.microsoft.com/office/powerpoint/2010/main" val="3437591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6BD124B-7C6E-4C8C-9426-E81D3D2D80D6}"/>
              </a:ext>
            </a:extLst>
          </p:cNvPr>
          <p:cNvSpPr>
            <a:spLocks noGrp="1"/>
          </p:cNvSpPr>
          <p:nvPr>
            <p:ph type="pic" sz="quarter" idx="10"/>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33918715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2_Custom Layout">
    <p:spTree>
      <p:nvGrpSpPr>
        <p:cNvPr id="1" name=""/>
        <p:cNvGrpSpPr/>
        <p:nvPr/>
      </p:nvGrpSpPr>
      <p:grpSpPr>
        <a:xfrm>
          <a:off x="0" y="0"/>
          <a:ext cx="0" cy="0"/>
          <a:chOff x="0" y="0"/>
          <a:chExt cx="0" cy="0"/>
        </a:xfrm>
      </p:grpSpPr>
      <p:sp>
        <p:nvSpPr>
          <p:cNvPr id="20" name="Picture Placeholder 6"/>
          <p:cNvSpPr>
            <a:spLocks noGrp="1"/>
          </p:cNvSpPr>
          <p:nvPr>
            <p:ph type="pic" sz="half" idx="13"/>
          </p:nvPr>
        </p:nvSpPr>
        <p:spPr>
          <a:xfrm>
            <a:off x="6850824" y="534011"/>
            <a:ext cx="4213818" cy="5789978"/>
          </a:xfrm>
          <a:prstGeom prst="rect">
            <a:avLst/>
          </a:prstGeom>
        </p:spPr>
        <p:txBody>
          <a:bodyPr lIns="91439" rIns="91439">
            <a:noAutofit/>
          </a:bodyPr>
          <a:lstStyle/>
          <a:p>
            <a:endParaRP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25116616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zh-TW" smtClean="0"/>
              <a:pPr/>
              <a:t>‹#›</a:t>
            </a:fld>
            <a:endParaRPr lang="zh-TW" altLang="en-US"/>
          </a:p>
        </p:txBody>
      </p:sp>
    </p:spTree>
    <p:extLst>
      <p:ext uri="{BB962C8B-B14F-4D97-AF65-F5344CB8AC3E}">
        <p14:creationId xmlns:p14="http://schemas.microsoft.com/office/powerpoint/2010/main" val="621110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0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5098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5A42B-F241-493E-8C95-73ACEC33A4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F45CF6-203C-4E2A-932E-297EE731F3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586415-7F17-4D66-9B51-0A48DE0AF998}"/>
              </a:ext>
            </a:extLst>
          </p:cNvPr>
          <p:cNvSpPr>
            <a:spLocks noGrp="1"/>
          </p:cNvSpPr>
          <p:nvPr>
            <p:ph type="dt" sz="half" idx="10"/>
          </p:nvPr>
        </p:nvSpPr>
        <p:spPr/>
        <p:txBody>
          <a:bodyPr/>
          <a:lstStyle/>
          <a:p>
            <a:fld id="{3140577F-9866-4EAD-88D8-957D9AA1A3BD}" type="datetimeFigureOut">
              <a:rPr lang="en-US" smtClean="0"/>
              <a:t>5/28/2022</a:t>
            </a:fld>
            <a:endParaRPr lang="en-US"/>
          </a:p>
        </p:txBody>
      </p:sp>
      <p:sp>
        <p:nvSpPr>
          <p:cNvPr id="5" name="Footer Placeholder 4">
            <a:extLst>
              <a:ext uri="{FF2B5EF4-FFF2-40B4-BE49-F238E27FC236}">
                <a16:creationId xmlns:a16="http://schemas.microsoft.com/office/drawing/2014/main" id="{DF4BD2B2-BBFB-4D35-BBBC-AA19AE3921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76EB5A-129A-4DDE-B5C6-7F266BCC89C9}"/>
              </a:ext>
            </a:extLst>
          </p:cNvPr>
          <p:cNvSpPr>
            <a:spLocks noGrp="1"/>
          </p:cNvSpPr>
          <p:nvPr>
            <p:ph type="sldNum" sz="quarter" idx="12"/>
          </p:nvPr>
        </p:nvSpPr>
        <p:spPr/>
        <p:txBody>
          <a:bodyPr/>
          <a:lstStyle/>
          <a:p>
            <a:fld id="{48268510-A349-4B1A-BFCC-FA4EF1658B49}" type="slidenum">
              <a:rPr lang="en-US" smtClean="0"/>
              <a:t>‹#›</a:t>
            </a:fld>
            <a:endParaRPr lang="en-US"/>
          </a:p>
        </p:txBody>
      </p:sp>
    </p:spTree>
    <p:extLst>
      <p:ext uri="{BB962C8B-B14F-4D97-AF65-F5344CB8AC3E}">
        <p14:creationId xmlns:p14="http://schemas.microsoft.com/office/powerpoint/2010/main" val="1341991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F7852-C630-4C26-81E7-68A77A38FE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77C272-C903-4C8F-AABB-D11438BEBF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FDED89-70FF-4321-A33E-9C1FB011C473}"/>
              </a:ext>
            </a:extLst>
          </p:cNvPr>
          <p:cNvSpPr>
            <a:spLocks noGrp="1"/>
          </p:cNvSpPr>
          <p:nvPr>
            <p:ph type="dt" sz="half" idx="10"/>
          </p:nvPr>
        </p:nvSpPr>
        <p:spPr/>
        <p:txBody>
          <a:bodyPr/>
          <a:lstStyle/>
          <a:p>
            <a:fld id="{3140577F-9866-4EAD-88D8-957D9AA1A3BD}" type="datetimeFigureOut">
              <a:rPr lang="en-US" smtClean="0"/>
              <a:t>5/28/2022</a:t>
            </a:fld>
            <a:endParaRPr lang="en-US"/>
          </a:p>
        </p:txBody>
      </p:sp>
      <p:sp>
        <p:nvSpPr>
          <p:cNvPr id="5" name="Footer Placeholder 4">
            <a:extLst>
              <a:ext uri="{FF2B5EF4-FFF2-40B4-BE49-F238E27FC236}">
                <a16:creationId xmlns:a16="http://schemas.microsoft.com/office/drawing/2014/main" id="{ABDECBC8-AD41-4931-B181-E5DE283CDC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848AAB-EFAE-447D-A6DB-436BA4087D7A}"/>
              </a:ext>
            </a:extLst>
          </p:cNvPr>
          <p:cNvSpPr>
            <a:spLocks noGrp="1"/>
          </p:cNvSpPr>
          <p:nvPr>
            <p:ph type="sldNum" sz="quarter" idx="12"/>
          </p:nvPr>
        </p:nvSpPr>
        <p:spPr/>
        <p:txBody>
          <a:bodyPr/>
          <a:lstStyle/>
          <a:p>
            <a:fld id="{48268510-A349-4B1A-BFCC-FA4EF1658B49}" type="slidenum">
              <a:rPr lang="en-US" smtClean="0"/>
              <a:t>‹#›</a:t>
            </a:fld>
            <a:endParaRPr lang="en-US"/>
          </a:p>
        </p:txBody>
      </p:sp>
    </p:spTree>
    <p:extLst>
      <p:ext uri="{BB962C8B-B14F-4D97-AF65-F5344CB8AC3E}">
        <p14:creationId xmlns:p14="http://schemas.microsoft.com/office/powerpoint/2010/main" val="2500282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F47EE-9217-4B15-898B-D56BC4D8DA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7934C4-A5DA-4A8A-9B0D-E44259C9A5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254874-06FC-418C-AD5F-0CCBFC2472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85D09A-9270-4F60-B722-6024FACE4D03}"/>
              </a:ext>
            </a:extLst>
          </p:cNvPr>
          <p:cNvSpPr>
            <a:spLocks noGrp="1"/>
          </p:cNvSpPr>
          <p:nvPr>
            <p:ph type="dt" sz="half" idx="10"/>
          </p:nvPr>
        </p:nvSpPr>
        <p:spPr/>
        <p:txBody>
          <a:bodyPr/>
          <a:lstStyle/>
          <a:p>
            <a:fld id="{3140577F-9866-4EAD-88D8-957D9AA1A3BD}" type="datetimeFigureOut">
              <a:rPr lang="en-US" smtClean="0"/>
              <a:t>5/28/2022</a:t>
            </a:fld>
            <a:endParaRPr lang="en-US"/>
          </a:p>
        </p:txBody>
      </p:sp>
      <p:sp>
        <p:nvSpPr>
          <p:cNvPr id="6" name="Footer Placeholder 5">
            <a:extLst>
              <a:ext uri="{FF2B5EF4-FFF2-40B4-BE49-F238E27FC236}">
                <a16:creationId xmlns:a16="http://schemas.microsoft.com/office/drawing/2014/main" id="{B913EA2D-18FA-4A92-BECA-4CB632E2FB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5F7146-21C1-4AA0-84FB-8A2CAFAD702A}"/>
              </a:ext>
            </a:extLst>
          </p:cNvPr>
          <p:cNvSpPr>
            <a:spLocks noGrp="1"/>
          </p:cNvSpPr>
          <p:nvPr>
            <p:ph type="sldNum" sz="quarter" idx="12"/>
          </p:nvPr>
        </p:nvSpPr>
        <p:spPr/>
        <p:txBody>
          <a:bodyPr/>
          <a:lstStyle/>
          <a:p>
            <a:fld id="{48268510-A349-4B1A-BFCC-FA4EF1658B49}" type="slidenum">
              <a:rPr lang="en-US" smtClean="0"/>
              <a:t>‹#›</a:t>
            </a:fld>
            <a:endParaRPr lang="en-US"/>
          </a:p>
        </p:txBody>
      </p:sp>
    </p:spTree>
    <p:extLst>
      <p:ext uri="{BB962C8B-B14F-4D97-AF65-F5344CB8AC3E}">
        <p14:creationId xmlns:p14="http://schemas.microsoft.com/office/powerpoint/2010/main" val="2511800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14DE6-1C2D-4186-9BB7-601459EDD2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FAC282-0EF8-4EF5-96E6-E10B5D065E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9A419E-4531-402D-8DAD-ADB24272F4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1C1C35-AF40-4EB2-AA2D-48E53283B8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5A64A2-9A78-43FA-A703-4A5841BA4D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F746DA-6C52-426C-8C32-B4FED0BF36F3}"/>
              </a:ext>
            </a:extLst>
          </p:cNvPr>
          <p:cNvSpPr>
            <a:spLocks noGrp="1"/>
          </p:cNvSpPr>
          <p:nvPr>
            <p:ph type="dt" sz="half" idx="10"/>
          </p:nvPr>
        </p:nvSpPr>
        <p:spPr/>
        <p:txBody>
          <a:bodyPr/>
          <a:lstStyle/>
          <a:p>
            <a:fld id="{3140577F-9866-4EAD-88D8-957D9AA1A3BD}" type="datetimeFigureOut">
              <a:rPr lang="en-US" smtClean="0"/>
              <a:t>5/28/2022</a:t>
            </a:fld>
            <a:endParaRPr lang="en-US"/>
          </a:p>
        </p:txBody>
      </p:sp>
      <p:sp>
        <p:nvSpPr>
          <p:cNvPr id="8" name="Footer Placeholder 7">
            <a:extLst>
              <a:ext uri="{FF2B5EF4-FFF2-40B4-BE49-F238E27FC236}">
                <a16:creationId xmlns:a16="http://schemas.microsoft.com/office/drawing/2014/main" id="{B8B780B2-7B74-4D40-B638-EEFCC0B9E7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4CDB59-068B-4783-82AD-0A277CF39185}"/>
              </a:ext>
            </a:extLst>
          </p:cNvPr>
          <p:cNvSpPr>
            <a:spLocks noGrp="1"/>
          </p:cNvSpPr>
          <p:nvPr>
            <p:ph type="sldNum" sz="quarter" idx="12"/>
          </p:nvPr>
        </p:nvSpPr>
        <p:spPr/>
        <p:txBody>
          <a:bodyPr/>
          <a:lstStyle/>
          <a:p>
            <a:fld id="{48268510-A349-4B1A-BFCC-FA4EF1658B49}" type="slidenum">
              <a:rPr lang="en-US" smtClean="0"/>
              <a:t>‹#›</a:t>
            </a:fld>
            <a:endParaRPr lang="en-US"/>
          </a:p>
        </p:txBody>
      </p:sp>
    </p:spTree>
    <p:extLst>
      <p:ext uri="{BB962C8B-B14F-4D97-AF65-F5344CB8AC3E}">
        <p14:creationId xmlns:p14="http://schemas.microsoft.com/office/powerpoint/2010/main" val="103470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868C5-9329-435A-8F53-CA58CDD9A3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643D34-FCB9-471E-A5F1-D83C2076D3FF}"/>
              </a:ext>
            </a:extLst>
          </p:cNvPr>
          <p:cNvSpPr>
            <a:spLocks noGrp="1"/>
          </p:cNvSpPr>
          <p:nvPr>
            <p:ph type="dt" sz="half" idx="10"/>
          </p:nvPr>
        </p:nvSpPr>
        <p:spPr/>
        <p:txBody>
          <a:bodyPr/>
          <a:lstStyle/>
          <a:p>
            <a:fld id="{3140577F-9866-4EAD-88D8-957D9AA1A3BD}" type="datetimeFigureOut">
              <a:rPr lang="en-US" smtClean="0"/>
              <a:t>5/28/2022</a:t>
            </a:fld>
            <a:endParaRPr lang="en-US"/>
          </a:p>
        </p:txBody>
      </p:sp>
      <p:sp>
        <p:nvSpPr>
          <p:cNvPr id="4" name="Footer Placeholder 3">
            <a:extLst>
              <a:ext uri="{FF2B5EF4-FFF2-40B4-BE49-F238E27FC236}">
                <a16:creationId xmlns:a16="http://schemas.microsoft.com/office/drawing/2014/main" id="{00633A58-EADD-4E96-9375-E18E925BD2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721794-B3C9-4FA9-8E0D-DB3B8A2B75E0}"/>
              </a:ext>
            </a:extLst>
          </p:cNvPr>
          <p:cNvSpPr>
            <a:spLocks noGrp="1"/>
          </p:cNvSpPr>
          <p:nvPr>
            <p:ph type="sldNum" sz="quarter" idx="12"/>
          </p:nvPr>
        </p:nvSpPr>
        <p:spPr/>
        <p:txBody>
          <a:bodyPr/>
          <a:lstStyle/>
          <a:p>
            <a:fld id="{48268510-A349-4B1A-BFCC-FA4EF1658B49}" type="slidenum">
              <a:rPr lang="en-US" smtClean="0"/>
              <a:t>‹#›</a:t>
            </a:fld>
            <a:endParaRPr lang="en-US"/>
          </a:p>
        </p:txBody>
      </p:sp>
    </p:spTree>
    <p:extLst>
      <p:ext uri="{BB962C8B-B14F-4D97-AF65-F5344CB8AC3E}">
        <p14:creationId xmlns:p14="http://schemas.microsoft.com/office/powerpoint/2010/main" val="54188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C2289A-CED2-4283-AB5E-20BE34A9724D}"/>
              </a:ext>
            </a:extLst>
          </p:cNvPr>
          <p:cNvSpPr>
            <a:spLocks noGrp="1"/>
          </p:cNvSpPr>
          <p:nvPr>
            <p:ph type="dt" sz="half" idx="10"/>
          </p:nvPr>
        </p:nvSpPr>
        <p:spPr/>
        <p:txBody>
          <a:bodyPr/>
          <a:lstStyle/>
          <a:p>
            <a:fld id="{3140577F-9866-4EAD-88D8-957D9AA1A3BD}" type="datetimeFigureOut">
              <a:rPr lang="en-US" smtClean="0"/>
              <a:t>5/28/2022</a:t>
            </a:fld>
            <a:endParaRPr lang="en-US"/>
          </a:p>
        </p:txBody>
      </p:sp>
      <p:sp>
        <p:nvSpPr>
          <p:cNvPr id="3" name="Footer Placeholder 2">
            <a:extLst>
              <a:ext uri="{FF2B5EF4-FFF2-40B4-BE49-F238E27FC236}">
                <a16:creationId xmlns:a16="http://schemas.microsoft.com/office/drawing/2014/main" id="{43477832-DE74-42E6-ADEC-258169258B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F64D3D-F8D7-4996-A978-F368E4C65501}"/>
              </a:ext>
            </a:extLst>
          </p:cNvPr>
          <p:cNvSpPr>
            <a:spLocks noGrp="1"/>
          </p:cNvSpPr>
          <p:nvPr>
            <p:ph type="sldNum" sz="quarter" idx="12"/>
          </p:nvPr>
        </p:nvSpPr>
        <p:spPr/>
        <p:txBody>
          <a:bodyPr/>
          <a:lstStyle/>
          <a:p>
            <a:fld id="{48268510-A349-4B1A-BFCC-FA4EF1658B49}" type="slidenum">
              <a:rPr lang="en-US" smtClean="0"/>
              <a:t>‹#›</a:t>
            </a:fld>
            <a:endParaRPr lang="en-US"/>
          </a:p>
        </p:txBody>
      </p:sp>
    </p:spTree>
    <p:extLst>
      <p:ext uri="{BB962C8B-B14F-4D97-AF65-F5344CB8AC3E}">
        <p14:creationId xmlns:p14="http://schemas.microsoft.com/office/powerpoint/2010/main" val="1982520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C78FC-28A3-48D1-BD8E-BFD57D234A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2E8CF3-B619-40F5-B0A9-FEEF80D7E8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D86681-BAE8-45C7-A8BE-D11BC79A96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E4BD71-F199-44D1-95AC-A57011BE7FF1}"/>
              </a:ext>
            </a:extLst>
          </p:cNvPr>
          <p:cNvSpPr>
            <a:spLocks noGrp="1"/>
          </p:cNvSpPr>
          <p:nvPr>
            <p:ph type="dt" sz="half" idx="10"/>
          </p:nvPr>
        </p:nvSpPr>
        <p:spPr/>
        <p:txBody>
          <a:bodyPr/>
          <a:lstStyle/>
          <a:p>
            <a:fld id="{3140577F-9866-4EAD-88D8-957D9AA1A3BD}" type="datetimeFigureOut">
              <a:rPr lang="en-US" smtClean="0"/>
              <a:t>5/28/2022</a:t>
            </a:fld>
            <a:endParaRPr lang="en-US"/>
          </a:p>
        </p:txBody>
      </p:sp>
      <p:sp>
        <p:nvSpPr>
          <p:cNvPr id="6" name="Footer Placeholder 5">
            <a:extLst>
              <a:ext uri="{FF2B5EF4-FFF2-40B4-BE49-F238E27FC236}">
                <a16:creationId xmlns:a16="http://schemas.microsoft.com/office/drawing/2014/main" id="{DF753A03-B084-4573-980C-7BA7E66C02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14F274-61EA-4694-9487-198443B95848}"/>
              </a:ext>
            </a:extLst>
          </p:cNvPr>
          <p:cNvSpPr>
            <a:spLocks noGrp="1"/>
          </p:cNvSpPr>
          <p:nvPr>
            <p:ph type="sldNum" sz="quarter" idx="12"/>
          </p:nvPr>
        </p:nvSpPr>
        <p:spPr/>
        <p:txBody>
          <a:bodyPr/>
          <a:lstStyle/>
          <a:p>
            <a:fld id="{48268510-A349-4B1A-BFCC-FA4EF1658B49}" type="slidenum">
              <a:rPr lang="en-US" smtClean="0"/>
              <a:t>‹#›</a:t>
            </a:fld>
            <a:endParaRPr lang="en-US"/>
          </a:p>
        </p:txBody>
      </p:sp>
    </p:spTree>
    <p:extLst>
      <p:ext uri="{BB962C8B-B14F-4D97-AF65-F5344CB8AC3E}">
        <p14:creationId xmlns:p14="http://schemas.microsoft.com/office/powerpoint/2010/main" val="451331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A477-D175-4BDC-AC42-F455ABC5C0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CF8DDE-FDF0-4D4E-9EB0-82812455FD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7151F2-09E2-40C5-BC86-4A87B0FC83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15E1B7-837F-4BD5-80C1-54A3CFBC9FB9}"/>
              </a:ext>
            </a:extLst>
          </p:cNvPr>
          <p:cNvSpPr>
            <a:spLocks noGrp="1"/>
          </p:cNvSpPr>
          <p:nvPr>
            <p:ph type="dt" sz="half" idx="10"/>
          </p:nvPr>
        </p:nvSpPr>
        <p:spPr/>
        <p:txBody>
          <a:bodyPr/>
          <a:lstStyle/>
          <a:p>
            <a:fld id="{3140577F-9866-4EAD-88D8-957D9AA1A3BD}" type="datetimeFigureOut">
              <a:rPr lang="en-US" smtClean="0"/>
              <a:t>5/28/2022</a:t>
            </a:fld>
            <a:endParaRPr lang="en-US"/>
          </a:p>
        </p:txBody>
      </p:sp>
      <p:sp>
        <p:nvSpPr>
          <p:cNvPr id="6" name="Footer Placeholder 5">
            <a:extLst>
              <a:ext uri="{FF2B5EF4-FFF2-40B4-BE49-F238E27FC236}">
                <a16:creationId xmlns:a16="http://schemas.microsoft.com/office/drawing/2014/main" id="{AF65E130-4F36-4300-AF28-67E24B0977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90F768-3861-42B5-BFA9-134F73E86195}"/>
              </a:ext>
            </a:extLst>
          </p:cNvPr>
          <p:cNvSpPr>
            <a:spLocks noGrp="1"/>
          </p:cNvSpPr>
          <p:nvPr>
            <p:ph type="sldNum" sz="quarter" idx="12"/>
          </p:nvPr>
        </p:nvSpPr>
        <p:spPr/>
        <p:txBody>
          <a:bodyPr/>
          <a:lstStyle/>
          <a:p>
            <a:fld id="{48268510-A349-4B1A-BFCC-FA4EF1658B49}" type="slidenum">
              <a:rPr lang="en-US" smtClean="0"/>
              <a:t>‹#›</a:t>
            </a:fld>
            <a:endParaRPr lang="en-US"/>
          </a:p>
        </p:txBody>
      </p:sp>
    </p:spTree>
    <p:extLst>
      <p:ext uri="{BB962C8B-B14F-4D97-AF65-F5344CB8AC3E}">
        <p14:creationId xmlns:p14="http://schemas.microsoft.com/office/powerpoint/2010/main" val="3437918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5DC77F-0B17-4363-AB2C-08D1898E90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B45EBD-8B77-4B18-9828-54A4689BA7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72D503-DB5D-4BD7-BEEF-0863FDB7A7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40577F-9866-4EAD-88D8-957D9AA1A3BD}" type="datetimeFigureOut">
              <a:rPr lang="en-US" smtClean="0"/>
              <a:t>5/28/2022</a:t>
            </a:fld>
            <a:endParaRPr lang="en-US"/>
          </a:p>
        </p:txBody>
      </p:sp>
      <p:sp>
        <p:nvSpPr>
          <p:cNvPr id="5" name="Footer Placeholder 4">
            <a:extLst>
              <a:ext uri="{FF2B5EF4-FFF2-40B4-BE49-F238E27FC236}">
                <a16:creationId xmlns:a16="http://schemas.microsoft.com/office/drawing/2014/main" id="{79811B94-3547-49D8-A278-9B2751455A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E9FCE6-2D2E-45AE-B3AE-DEDE5B5E99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268510-A349-4B1A-BFCC-FA4EF1658B49}" type="slidenum">
              <a:rPr lang="en-US" smtClean="0"/>
              <a:t>‹#›</a:t>
            </a:fld>
            <a:endParaRPr lang="en-US"/>
          </a:p>
        </p:txBody>
      </p:sp>
    </p:spTree>
    <p:extLst>
      <p:ext uri="{BB962C8B-B14F-4D97-AF65-F5344CB8AC3E}">
        <p14:creationId xmlns:p14="http://schemas.microsoft.com/office/powerpoint/2010/main" val="1590310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4" r:id="rId13"/>
    <p:sldLayoutId id="2147483665" r:id="rId14"/>
    <p:sldLayoutId id="2147483666"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5.png"/><Relationship Id="rId7"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xml"/><Relationship Id="rId6" Type="http://schemas.openxmlformats.org/officeDocument/2006/relationships/image" Target="../media/image20.png"/><Relationship Id="rId5" Type="http://schemas.openxmlformats.org/officeDocument/2006/relationships/image" Target="../media/image18.png"/><Relationship Id="rId10" Type="http://schemas.openxmlformats.org/officeDocument/2006/relationships/image" Target="../media/image11.png"/><Relationship Id="rId4" Type="http://schemas.openxmlformats.org/officeDocument/2006/relationships/image" Target="../media/image17.png"/><Relationship Id="rId9"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25.jfif"/><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6">
            <a:extLst>
              <a:ext uri="{FF2B5EF4-FFF2-40B4-BE49-F238E27FC236}">
                <a16:creationId xmlns:a16="http://schemas.microsoft.com/office/drawing/2014/main" id="{22FBD111-BBB5-4DD1-AD16-FC65654E1F03}"/>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t="7751" b="7751"/>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2BA01079-291E-4ECF-ACB2-53018DFE72FB}"/>
              </a:ext>
            </a:extLst>
          </p:cNvPr>
          <p:cNvSpPr/>
          <p:nvPr/>
        </p:nvSpPr>
        <p:spPr>
          <a:xfrm>
            <a:off x="1914525" y="813335"/>
            <a:ext cx="8362949" cy="5314950"/>
          </a:xfrm>
          <a:prstGeom prst="rect">
            <a:avLst/>
          </a:prstGeom>
          <a:solidFill>
            <a:schemeClr val="tx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7">
            <a:extLst>
              <a:ext uri="{FF2B5EF4-FFF2-40B4-BE49-F238E27FC236}">
                <a16:creationId xmlns:a16="http://schemas.microsoft.com/office/drawing/2014/main" id="{FA81E18E-88F8-4481-B813-266BCEB75D10}"/>
              </a:ext>
            </a:extLst>
          </p:cNvPr>
          <p:cNvSpPr txBox="1">
            <a:spLocks/>
          </p:cNvSpPr>
          <p:nvPr/>
        </p:nvSpPr>
        <p:spPr>
          <a:xfrm>
            <a:off x="2534780" y="1874070"/>
            <a:ext cx="7122437" cy="2159199"/>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ts val="5040"/>
              </a:lnSpc>
            </a:pPr>
            <a:r>
              <a:rPr lang="zh-TW" altLang="en-US" sz="8800" b="1" dirty="0">
                <a:solidFill>
                  <a:schemeClr val="bg1"/>
                </a:solidFill>
                <a:latin typeface="Bebas Neue" panose="020B0606020202050201" pitchFamily="34" charset="0"/>
                <a:ea typeface="Source Sans Pro Black" panose="020B0803030403020204" pitchFamily="34" charset="0"/>
              </a:rPr>
              <a:t>臺南沙崙居民對於綠能科學城</a:t>
            </a:r>
          </a:p>
          <a:p>
            <a:pPr algn="ctr">
              <a:lnSpc>
                <a:spcPts val="5040"/>
              </a:lnSpc>
            </a:pPr>
            <a:r>
              <a:rPr lang="zh-TW" altLang="en-US" sz="8800" b="1" dirty="0">
                <a:solidFill>
                  <a:schemeClr val="bg1"/>
                </a:solidFill>
                <a:latin typeface="Bebas Neue" panose="020B0606020202050201" pitchFamily="34" charset="0"/>
                <a:ea typeface="Source Sans Pro Black" panose="020B0803030403020204" pitchFamily="34" charset="0"/>
              </a:rPr>
              <a:t>發展的認知、態度與行爲研究 </a:t>
            </a:r>
          </a:p>
        </p:txBody>
      </p:sp>
      <p:sp>
        <p:nvSpPr>
          <p:cNvPr id="5" name="Subtitle 8">
            <a:extLst>
              <a:ext uri="{FF2B5EF4-FFF2-40B4-BE49-F238E27FC236}">
                <a16:creationId xmlns:a16="http://schemas.microsoft.com/office/drawing/2014/main" id="{EA108C30-D01D-417F-A6DB-7E3E1A18283F}"/>
              </a:ext>
            </a:extLst>
          </p:cNvPr>
          <p:cNvSpPr txBox="1">
            <a:spLocks/>
          </p:cNvSpPr>
          <p:nvPr/>
        </p:nvSpPr>
        <p:spPr>
          <a:xfrm>
            <a:off x="3145686" y="4235365"/>
            <a:ext cx="5900624" cy="12224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zh-TW" altLang="en-US" sz="2400" spc="300" dirty="0">
                <a:solidFill>
                  <a:schemeClr val="bg1"/>
                </a:solidFill>
                <a:latin typeface="Lato" panose="020F0502020204030203" pitchFamily="34" charset="0"/>
                <a:ea typeface="Source Sans Pro" panose="020B0503030403020204" pitchFamily="34" charset="0"/>
              </a:rPr>
              <a:t>前瞻與</a:t>
            </a:r>
            <a:r>
              <a:rPr lang="zh-TW" altLang="en-US" sz="2400" spc="300">
                <a:solidFill>
                  <a:schemeClr val="bg1"/>
                </a:solidFill>
                <a:latin typeface="Lato" panose="020F0502020204030203" pitchFamily="34" charset="0"/>
                <a:ea typeface="Source Sans Pro" panose="020B0503030403020204" pitchFamily="34" charset="0"/>
              </a:rPr>
              <a:t>社會期</a:t>
            </a:r>
            <a:r>
              <a:rPr lang="zh-CN" altLang="en-US" sz="2400" spc="300">
                <a:solidFill>
                  <a:schemeClr val="bg1"/>
                </a:solidFill>
                <a:latin typeface="Lato" panose="020F0502020204030203" pitchFamily="34" charset="0"/>
                <a:ea typeface="Source Sans Pro" panose="020B0503030403020204" pitchFamily="34" charset="0"/>
              </a:rPr>
              <a:t>末</a:t>
            </a:r>
            <a:r>
              <a:rPr lang="zh-TW" altLang="en-US" sz="2400" spc="300" dirty="0">
                <a:solidFill>
                  <a:schemeClr val="bg1"/>
                </a:solidFill>
                <a:latin typeface="Lato" panose="020F0502020204030203" pitchFamily="34" charset="0"/>
                <a:ea typeface="Source Sans Pro" panose="020B0503030403020204" pitchFamily="34" charset="0"/>
              </a:rPr>
              <a:t>報告</a:t>
            </a:r>
            <a:endParaRPr lang="en-US" altLang="zh-TW" sz="2400" spc="300" dirty="0">
              <a:solidFill>
                <a:schemeClr val="bg1"/>
              </a:solidFill>
              <a:latin typeface="Lato" panose="020F0502020204030203" pitchFamily="34" charset="0"/>
              <a:ea typeface="Source Sans Pro" panose="020B0503030403020204" pitchFamily="34" charset="0"/>
            </a:endParaRPr>
          </a:p>
          <a:p>
            <a:pPr marL="0" indent="0" algn="ctr">
              <a:buFont typeface="Arial" panose="020B0604020202020204" pitchFamily="34" charset="0"/>
              <a:buNone/>
            </a:pPr>
            <a:endParaRPr lang="en-US" altLang="zh-TW" sz="1800" spc="300" dirty="0">
              <a:solidFill>
                <a:schemeClr val="bg1"/>
              </a:solidFill>
              <a:latin typeface="Lato" panose="020F0502020204030203" pitchFamily="34" charset="0"/>
              <a:ea typeface="Source Sans Pro" panose="020B0503030403020204" pitchFamily="34" charset="0"/>
            </a:endParaRPr>
          </a:p>
          <a:p>
            <a:pPr marL="0" indent="0" algn="ctr">
              <a:buFont typeface="Arial" panose="020B0604020202020204" pitchFamily="34" charset="0"/>
              <a:buNone/>
            </a:pPr>
            <a:r>
              <a:rPr lang="zh-TW" altLang="en-US" sz="1800" spc="300" dirty="0">
                <a:solidFill>
                  <a:schemeClr val="bg1"/>
                </a:solidFill>
                <a:latin typeface="Lato" panose="020F0502020204030203" pitchFamily="34" charset="0"/>
                <a:ea typeface="Source Sans Pro" panose="020B0503030403020204" pitchFamily="34" charset="0"/>
              </a:rPr>
              <a:t>胡鉫敏</a:t>
            </a:r>
            <a:r>
              <a:rPr lang="en-US" altLang="zh-TW" sz="1800" spc="300" dirty="0">
                <a:solidFill>
                  <a:schemeClr val="bg1"/>
                </a:solidFill>
                <a:latin typeface="Lato" panose="020F0502020204030203" pitchFamily="34" charset="0"/>
                <a:ea typeface="Source Sans Pro" panose="020B0503030403020204" pitchFamily="34" charset="0"/>
              </a:rPr>
              <a:t>	   </a:t>
            </a:r>
            <a:r>
              <a:rPr lang="zh-TW" altLang="en-US" sz="1800" spc="300" dirty="0">
                <a:solidFill>
                  <a:schemeClr val="bg1"/>
                </a:solidFill>
                <a:latin typeface="Lato" panose="020F0502020204030203" pitchFamily="34" charset="0"/>
                <a:ea typeface="Source Sans Pro" panose="020B0503030403020204" pitchFamily="34" charset="0"/>
              </a:rPr>
              <a:t>林成鍇 </a:t>
            </a:r>
          </a:p>
        </p:txBody>
      </p:sp>
      <p:grpSp>
        <p:nvGrpSpPr>
          <p:cNvPr id="8" name="Group 7">
            <a:extLst>
              <a:ext uri="{FF2B5EF4-FFF2-40B4-BE49-F238E27FC236}">
                <a16:creationId xmlns:a16="http://schemas.microsoft.com/office/drawing/2014/main" id="{62B3FCDF-458E-41F9-B50B-584CAA66AE49}"/>
              </a:ext>
            </a:extLst>
          </p:cNvPr>
          <p:cNvGrpSpPr/>
          <p:nvPr/>
        </p:nvGrpSpPr>
        <p:grpSpPr>
          <a:xfrm>
            <a:off x="8946598" y="3747030"/>
            <a:ext cx="1020748" cy="498703"/>
            <a:chOff x="4492546" y="1990497"/>
            <a:chExt cx="1020748" cy="498703"/>
          </a:xfrm>
        </p:grpSpPr>
        <p:cxnSp>
          <p:nvCxnSpPr>
            <p:cNvPr id="9" name="Straight Connector 8">
              <a:extLst>
                <a:ext uri="{FF2B5EF4-FFF2-40B4-BE49-F238E27FC236}">
                  <a16:creationId xmlns:a16="http://schemas.microsoft.com/office/drawing/2014/main" id="{A494C9AC-696B-46CC-9EF4-575192040433}"/>
                </a:ext>
              </a:extLst>
            </p:cNvPr>
            <p:cNvCxnSpPr/>
            <p:nvPr/>
          </p:nvCxnSpPr>
          <p:spPr>
            <a:xfrm>
              <a:off x="4492546" y="2219097"/>
              <a:ext cx="102074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8611751-E931-4FD9-92E5-DE522A238FB1}"/>
                </a:ext>
              </a:extLst>
            </p:cNvPr>
            <p:cNvCxnSpPr/>
            <p:nvPr/>
          </p:nvCxnSpPr>
          <p:spPr>
            <a:xfrm>
              <a:off x="5290480" y="1990497"/>
              <a:ext cx="0" cy="49870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C6EB3EB0-D2A9-4C1D-994C-B7539F767E6F}"/>
              </a:ext>
            </a:extLst>
          </p:cNvPr>
          <p:cNvGrpSpPr/>
          <p:nvPr/>
        </p:nvGrpSpPr>
        <p:grpSpPr>
          <a:xfrm flipH="1" flipV="1">
            <a:off x="2168431" y="1572673"/>
            <a:ext cx="1020748" cy="498703"/>
            <a:chOff x="4492546" y="1990497"/>
            <a:chExt cx="1020748" cy="498703"/>
          </a:xfrm>
        </p:grpSpPr>
        <p:cxnSp>
          <p:nvCxnSpPr>
            <p:cNvPr id="13" name="Straight Connector 12">
              <a:extLst>
                <a:ext uri="{FF2B5EF4-FFF2-40B4-BE49-F238E27FC236}">
                  <a16:creationId xmlns:a16="http://schemas.microsoft.com/office/drawing/2014/main" id="{15716DD7-9C2C-419A-B2A2-0BBB0156832E}"/>
                </a:ext>
              </a:extLst>
            </p:cNvPr>
            <p:cNvCxnSpPr/>
            <p:nvPr/>
          </p:nvCxnSpPr>
          <p:spPr>
            <a:xfrm>
              <a:off x="4492546" y="2219097"/>
              <a:ext cx="102074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91F2F8A-D2A8-432C-A9C0-B45630159E43}"/>
                </a:ext>
              </a:extLst>
            </p:cNvPr>
            <p:cNvCxnSpPr/>
            <p:nvPr/>
          </p:nvCxnSpPr>
          <p:spPr>
            <a:xfrm>
              <a:off x="5290480" y="1990497"/>
              <a:ext cx="0" cy="49870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A389B5F0-DD9C-4C72-BBCF-04CEEE7C3259}"/>
              </a:ext>
            </a:extLst>
          </p:cNvPr>
          <p:cNvSpPr txBox="1"/>
          <p:nvPr/>
        </p:nvSpPr>
        <p:spPr>
          <a:xfrm>
            <a:off x="2168431" y="6105431"/>
            <a:ext cx="8109039" cy="471924"/>
          </a:xfrm>
          <a:prstGeom prst="rect">
            <a:avLst/>
          </a:prstGeom>
          <a:noFill/>
        </p:spPr>
        <p:txBody>
          <a:bodyPr wrap="square" rtlCol="0">
            <a:spAutoFit/>
          </a:bodyPr>
          <a:lstStyle/>
          <a:p>
            <a:pPr algn="r">
              <a:lnSpc>
                <a:spcPct val="150000"/>
              </a:lnSpc>
            </a:pPr>
            <a:r>
              <a:rPr lang="zh-CN" altLang="en-US" sz="2800" baseline="30000" dirty="0">
                <a:latin typeface="Lato" panose="020F0502020204030203" pitchFamily="34" charset="0"/>
                <a:ea typeface="Source Sans Pro" panose="020B0503030403020204" pitchFamily="34" charset="0"/>
                <a:cs typeface="Lato" panose="020F0502020204030203" pitchFamily="34" charset="0"/>
              </a:rPr>
              <a:t>指導教授：胡中凡 教授</a:t>
            </a:r>
            <a:endParaRPr lang="en-GB" sz="2800" baseline="30000" dirty="0">
              <a:latin typeface="Lato" panose="020F0502020204030203" pitchFamily="34" charset="0"/>
              <a:ea typeface="Source Sans Pro" panose="020B0503030403020204" pitchFamily="34" charset="0"/>
              <a:cs typeface="Lato" panose="020F0502020204030203" pitchFamily="34" charset="0"/>
            </a:endParaRPr>
          </a:p>
        </p:txBody>
      </p:sp>
    </p:spTree>
    <p:extLst>
      <p:ext uri="{BB962C8B-B14F-4D97-AF65-F5344CB8AC3E}">
        <p14:creationId xmlns:p14="http://schemas.microsoft.com/office/powerpoint/2010/main" val="2870273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2CD5BB-6799-4183-9DE1-423F1286E76A}"/>
              </a:ext>
            </a:extLst>
          </p:cNvPr>
          <p:cNvPicPr>
            <a:picLocks noChangeAspect="1"/>
          </p:cNvPicPr>
          <p:nvPr/>
        </p:nvPicPr>
        <p:blipFill rotWithShape="1">
          <a:blip r:embed="rId2"/>
          <a:srcRect l="14844" t="13889" r="43672" b="76806"/>
          <a:stretch/>
        </p:blipFill>
        <p:spPr>
          <a:xfrm>
            <a:off x="2896377" y="2208793"/>
            <a:ext cx="5776071" cy="728807"/>
          </a:xfrm>
          <a:prstGeom prst="rect">
            <a:avLst/>
          </a:prstGeom>
        </p:spPr>
      </p:pic>
      <p:sp>
        <p:nvSpPr>
          <p:cNvPr id="5" name="TextBox 4">
            <a:extLst>
              <a:ext uri="{FF2B5EF4-FFF2-40B4-BE49-F238E27FC236}">
                <a16:creationId xmlns:a16="http://schemas.microsoft.com/office/drawing/2014/main" id="{014B83C8-A6DA-467D-B7DB-90733117FDA9}"/>
              </a:ext>
            </a:extLst>
          </p:cNvPr>
          <p:cNvSpPr txBox="1"/>
          <p:nvPr/>
        </p:nvSpPr>
        <p:spPr>
          <a:xfrm>
            <a:off x="2896377" y="3030906"/>
            <a:ext cx="6399245" cy="2492990"/>
          </a:xfrm>
          <a:prstGeom prst="rect">
            <a:avLst/>
          </a:prstGeom>
          <a:noFill/>
        </p:spPr>
        <p:txBody>
          <a:bodyPr wrap="square">
            <a:spAutoFit/>
          </a:bodyPr>
          <a:lstStyle/>
          <a:p>
            <a:pPr fontAlgn="base"/>
            <a:r>
              <a:rPr lang="zh-TW" altLang="en-US" sz="2400" b="1" dirty="0">
                <a:latin typeface="KaiTi" panose="02010609060101010101" pitchFamily="49" charset="-122"/>
                <a:ea typeface="KaiTi" panose="02010609060101010101" pitchFamily="49" charset="-122"/>
              </a:rPr>
              <a:t>台灣社會變遷基本調查</a:t>
            </a:r>
            <a:r>
              <a:rPr lang="en-US" altLang="zh-TW" sz="2400" b="1" dirty="0">
                <a:latin typeface="KaiTi" panose="02010609060101010101" pitchFamily="49" charset="-122"/>
                <a:ea typeface="KaiTi" panose="02010609060101010101" pitchFamily="49" charset="-122"/>
              </a:rPr>
              <a:t> </a:t>
            </a:r>
          </a:p>
          <a:p>
            <a:pPr fontAlgn="base"/>
            <a:r>
              <a:rPr lang="fr-FR" sz="2400" b="1" i="0" dirty="0">
                <a:effectLst/>
                <a:latin typeface="KaiTi" panose="02010609060101010101" pitchFamily="49" charset="-122"/>
                <a:ea typeface="KaiTi" panose="02010609060101010101" pitchFamily="49" charset="-122"/>
              </a:rPr>
              <a:t>Taiwan Social Change Survey</a:t>
            </a:r>
          </a:p>
          <a:p>
            <a:pPr fontAlgn="base"/>
            <a:endParaRPr lang="fr-FR" b="1" dirty="0">
              <a:latin typeface="KaiTi" panose="02010609060101010101" pitchFamily="49" charset="-122"/>
              <a:ea typeface="KaiTi" panose="02010609060101010101" pitchFamily="49" charset="-122"/>
            </a:endParaRPr>
          </a:p>
          <a:p>
            <a:pPr fontAlgn="base"/>
            <a:r>
              <a:rPr lang="zh-CN" altLang="en-US" b="1" dirty="0">
                <a:latin typeface="KaiTi" panose="02010609060101010101" pitchFamily="49" charset="-122"/>
                <a:ea typeface="KaiTi" panose="02010609060101010101" pitchFamily="49" charset="-122"/>
              </a:rPr>
              <a:t>子主題：綜合問卷組、環境組</a:t>
            </a:r>
            <a:endParaRPr lang="en-US" b="1" i="0" dirty="0">
              <a:effectLst/>
              <a:latin typeface="KaiTi" panose="02010609060101010101" pitchFamily="49" charset="-122"/>
              <a:ea typeface="KaiTi" panose="02010609060101010101" pitchFamily="49" charset="-122"/>
            </a:endParaRPr>
          </a:p>
          <a:p>
            <a:pPr fontAlgn="base"/>
            <a:r>
              <a:rPr lang="zh-CN" altLang="en-US" b="1" dirty="0">
                <a:latin typeface="KaiTi" panose="02010609060101010101" pitchFamily="49" charset="-122"/>
                <a:ea typeface="KaiTi" panose="02010609060101010101" pitchFamily="49" charset="-122"/>
              </a:rPr>
              <a:t>調查執行期間：</a:t>
            </a:r>
            <a:r>
              <a:rPr lang="en-US" b="1" i="0" dirty="0">
                <a:effectLst/>
                <a:latin typeface="KaiTi" panose="02010609060101010101" pitchFamily="49" charset="-122"/>
                <a:ea typeface="KaiTi" panose="02010609060101010101" pitchFamily="49" charset="-122"/>
              </a:rPr>
              <a:t>2019 - 2020</a:t>
            </a:r>
            <a:endParaRPr lang="en-US" altLang="zh-TW" b="1" i="0" dirty="0">
              <a:effectLst/>
              <a:latin typeface="KaiTi" panose="02010609060101010101" pitchFamily="49" charset="-122"/>
              <a:ea typeface="KaiTi" panose="02010609060101010101" pitchFamily="49" charset="-122"/>
            </a:endParaRPr>
          </a:p>
          <a:p>
            <a:pPr fontAlgn="base"/>
            <a:endParaRPr lang="en-US" altLang="zh-TW" b="1" dirty="0">
              <a:latin typeface="KaiTi" panose="02010609060101010101" pitchFamily="49" charset="-122"/>
              <a:ea typeface="KaiTi" panose="02010609060101010101" pitchFamily="49" charset="-122"/>
            </a:endParaRPr>
          </a:p>
          <a:p>
            <a:pPr fontAlgn="base"/>
            <a:r>
              <a:rPr lang="zh-CN" altLang="en-US" b="1" dirty="0">
                <a:latin typeface="KaiTi" panose="02010609060101010101" pitchFamily="49" charset="-122"/>
                <a:ea typeface="KaiTi" panose="02010609060101010101" pitchFamily="49" charset="-122"/>
              </a:rPr>
              <a:t>母體定義：</a:t>
            </a:r>
            <a:r>
              <a:rPr lang="zh-TW" altLang="en-US" b="1" dirty="0">
                <a:latin typeface="KaiTi" panose="02010609060101010101" pitchFamily="49" charset="-122"/>
                <a:ea typeface="KaiTi" panose="02010609060101010101" pitchFamily="49" charset="-122"/>
              </a:rPr>
              <a:t>台灣</a:t>
            </a:r>
            <a:r>
              <a:rPr lang="zh-CN" altLang="en-US" b="1" dirty="0">
                <a:latin typeface="KaiTi" panose="02010609060101010101" pitchFamily="49" charset="-122"/>
                <a:ea typeface="KaiTi" panose="02010609060101010101" pitchFamily="49" charset="-122"/>
              </a:rPr>
              <a:t>國民</a:t>
            </a:r>
            <a:endParaRPr lang="en-US" altLang="zh-CN" b="1" dirty="0">
              <a:latin typeface="KaiTi" panose="02010609060101010101" pitchFamily="49" charset="-122"/>
              <a:ea typeface="KaiTi" panose="02010609060101010101" pitchFamily="49" charset="-122"/>
            </a:endParaRPr>
          </a:p>
          <a:p>
            <a:pPr fontAlgn="base"/>
            <a:r>
              <a:rPr lang="zh-CN" altLang="en-US" b="1" i="0" dirty="0">
                <a:effectLst/>
                <a:latin typeface="KaiTi" panose="02010609060101010101" pitchFamily="49" charset="-122"/>
                <a:ea typeface="KaiTi" panose="02010609060101010101" pitchFamily="49" charset="-122"/>
              </a:rPr>
              <a:t>最大樣本數目：</a:t>
            </a:r>
            <a:r>
              <a:rPr lang="en-US" altLang="zh-CN" b="1" dirty="0">
                <a:latin typeface="KaiTi" panose="02010609060101010101" pitchFamily="49" charset="-122"/>
                <a:ea typeface="KaiTi" panose="02010609060101010101" pitchFamily="49" charset="-122"/>
              </a:rPr>
              <a:t>1855</a:t>
            </a:r>
            <a:endParaRPr lang="en-US" altLang="zh-CN" b="1" i="0" dirty="0">
              <a:effectLst/>
              <a:latin typeface="KaiTi" panose="02010609060101010101" pitchFamily="49" charset="-122"/>
              <a:ea typeface="KaiTi" panose="02010609060101010101" pitchFamily="49" charset="-122"/>
            </a:endParaRPr>
          </a:p>
        </p:txBody>
      </p:sp>
      <p:sp>
        <p:nvSpPr>
          <p:cNvPr id="7" name="Google Shape;95;p18">
            <a:extLst>
              <a:ext uri="{FF2B5EF4-FFF2-40B4-BE49-F238E27FC236}">
                <a16:creationId xmlns:a16="http://schemas.microsoft.com/office/drawing/2014/main" id="{B55EEFB6-B976-4E71-97D9-790C63BB4EEF}"/>
              </a:ext>
            </a:extLst>
          </p:cNvPr>
          <p:cNvSpPr txBox="1">
            <a:spLocks/>
          </p:cNvSpPr>
          <p:nvPr/>
        </p:nvSpPr>
        <p:spPr>
          <a:xfrm>
            <a:off x="415599" y="1016740"/>
            <a:ext cx="11360800" cy="763600"/>
          </a:xfrm>
          <a:prstGeom prst="rect">
            <a:avLst/>
          </a:prstGeom>
        </p:spPr>
        <p:txBody>
          <a:bodyPr spcFirstLastPara="1" vert="horz" wrap="square" lIns="121900" tIns="121900" rIns="121900" bIns="121900" rtlCol="0" anchor="t" anchorCtr="0">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latin typeface="Taipei Sans TC Beta" pitchFamily="2" charset="-120"/>
                <a:ea typeface="Taipei Sans TC Beta" pitchFamily="2" charset="-120"/>
              </a:rPr>
              <a:t>資料來源</a:t>
            </a:r>
          </a:p>
        </p:txBody>
      </p:sp>
    </p:spTree>
    <p:extLst>
      <p:ext uri="{BB962C8B-B14F-4D97-AF65-F5344CB8AC3E}">
        <p14:creationId xmlns:p14="http://schemas.microsoft.com/office/powerpoint/2010/main" val="2714728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嬰兒潮、X、Y、Z、α...你屬於哪個世代？一張圖理解「五代同堂」行銷策略差異｜數位時代BusinessNext">
            <a:extLst>
              <a:ext uri="{FF2B5EF4-FFF2-40B4-BE49-F238E27FC236}">
                <a16:creationId xmlns:a16="http://schemas.microsoft.com/office/drawing/2014/main" id="{AB5ABF06-7BFC-477D-B38C-B4E3DCF8DD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494" t="14423" r="4378" b="25711"/>
          <a:stretch/>
        </p:blipFill>
        <p:spPr bwMode="auto">
          <a:xfrm>
            <a:off x="3167061" y="1418897"/>
            <a:ext cx="5857875" cy="3134711"/>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63;p14">
            <a:extLst>
              <a:ext uri="{FF2B5EF4-FFF2-40B4-BE49-F238E27FC236}">
                <a16:creationId xmlns:a16="http://schemas.microsoft.com/office/drawing/2014/main" id="{3F8B8B5E-979A-4DB9-A7D0-1E817EB3C715}"/>
              </a:ext>
            </a:extLst>
          </p:cNvPr>
          <p:cNvSpPr txBox="1">
            <a:spLocks/>
          </p:cNvSpPr>
          <p:nvPr/>
        </p:nvSpPr>
        <p:spPr>
          <a:xfrm>
            <a:off x="3167062" y="4964242"/>
            <a:ext cx="5857874" cy="1218544"/>
          </a:xfrm>
          <a:prstGeom prst="rect">
            <a:avLst/>
          </a:prstGeom>
        </p:spPr>
        <p:txBody>
          <a:bodyPr spcFirstLastPara="1" vert="horz" wrap="square" lIns="121900" tIns="121900" rIns="121900" bIns="121900" rtlCol="0" anchor="t" anchorCtr="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spcAft>
                <a:spcPts val="1600"/>
              </a:spcAft>
              <a:buFont typeface="Arial" panose="020B0604020202020204" pitchFamily="34" charset="0"/>
              <a:buNone/>
            </a:pPr>
            <a:r>
              <a:rPr lang="zh-CN" altLang="en-US" sz="4000" b="1" dirty="0">
                <a:latin typeface="Taipei Sans TC Beta" pitchFamily="2" charset="-120"/>
                <a:ea typeface="Taipei Sans TC Beta" pitchFamily="2" charset="-120"/>
              </a:rPr>
              <a:t>社會中不同角色間的預期差異</a:t>
            </a:r>
          </a:p>
        </p:txBody>
      </p:sp>
      <p:sp>
        <p:nvSpPr>
          <p:cNvPr id="8" name="TextBox 7">
            <a:extLst>
              <a:ext uri="{FF2B5EF4-FFF2-40B4-BE49-F238E27FC236}">
                <a16:creationId xmlns:a16="http://schemas.microsoft.com/office/drawing/2014/main" id="{5EE88BF1-D34F-44FB-989C-BA198A305F76}"/>
              </a:ext>
            </a:extLst>
          </p:cNvPr>
          <p:cNvSpPr txBox="1"/>
          <p:nvPr/>
        </p:nvSpPr>
        <p:spPr>
          <a:xfrm>
            <a:off x="-2" y="6211669"/>
            <a:ext cx="12192000" cy="646331"/>
          </a:xfrm>
          <a:prstGeom prst="rect">
            <a:avLst/>
          </a:prstGeom>
          <a:noFill/>
        </p:spPr>
        <p:txBody>
          <a:bodyPr wrap="square">
            <a:spAutoFit/>
          </a:bodyPr>
          <a:lstStyle/>
          <a:p>
            <a:pPr algn="ctr"/>
            <a:r>
              <a:rPr lang="en-US" altLang="zh-TW" b="0" i="0" dirty="0">
                <a:solidFill>
                  <a:schemeClr val="bg1">
                    <a:lumMod val="65000"/>
                  </a:schemeClr>
                </a:solidFill>
                <a:effectLst/>
                <a:latin typeface="Arial" panose="020B0604020202020204" pitchFamily="34" charset="0"/>
              </a:rPr>
              <a:t>【</a:t>
            </a:r>
            <a:r>
              <a:rPr lang="zh-TW" altLang="en-US" b="0" i="0" dirty="0">
                <a:solidFill>
                  <a:schemeClr val="bg1">
                    <a:lumMod val="65000"/>
                  </a:schemeClr>
                </a:solidFill>
                <a:effectLst/>
                <a:latin typeface="Arial" panose="020B0604020202020204" pitchFamily="34" charset="0"/>
              </a:rPr>
              <a:t>提姆科技觀察</a:t>
            </a:r>
            <a:r>
              <a:rPr lang="en-US" altLang="zh-TW" b="0" i="0" dirty="0">
                <a:solidFill>
                  <a:schemeClr val="bg1">
                    <a:lumMod val="65000"/>
                  </a:schemeClr>
                </a:solidFill>
                <a:effectLst/>
                <a:latin typeface="Arial" panose="020B0604020202020204" pitchFamily="34" charset="0"/>
              </a:rPr>
              <a:t>】</a:t>
            </a:r>
            <a:r>
              <a:rPr lang="zh-TW" altLang="en-US" b="0" i="0" dirty="0">
                <a:solidFill>
                  <a:schemeClr val="bg1">
                    <a:lumMod val="65000"/>
                  </a:schemeClr>
                </a:solidFill>
                <a:effectLst/>
                <a:latin typeface="Arial" panose="020B0604020202020204" pitchFamily="34" charset="0"/>
              </a:rPr>
              <a:t>不做作、創意、務實！</a:t>
            </a:r>
            <a:r>
              <a:rPr lang="en-US" altLang="zh-TW" b="0" i="0" dirty="0">
                <a:solidFill>
                  <a:schemeClr val="bg1">
                    <a:lumMod val="65000"/>
                  </a:schemeClr>
                </a:solidFill>
                <a:effectLst/>
                <a:latin typeface="Arial" panose="020B0604020202020204" pitchFamily="34" charset="0"/>
              </a:rPr>
              <a:t>Z </a:t>
            </a:r>
            <a:r>
              <a:rPr lang="zh-TW" altLang="en-US" b="0" i="0" dirty="0">
                <a:solidFill>
                  <a:schemeClr val="bg1">
                    <a:lumMod val="65000"/>
                  </a:schemeClr>
                </a:solidFill>
                <a:effectLst/>
                <a:latin typeface="Arial" panose="020B0604020202020204" pitchFamily="34" charset="0"/>
              </a:rPr>
              <a:t>世代的性格特色有哪些影響？</a:t>
            </a:r>
            <a:endParaRPr lang="en-US" b="0" i="0" dirty="0">
              <a:solidFill>
                <a:schemeClr val="bg1">
                  <a:lumMod val="65000"/>
                </a:schemeClr>
              </a:solidFill>
              <a:effectLst/>
              <a:latin typeface="Arial" panose="020B0604020202020204" pitchFamily="34" charset="0"/>
            </a:endParaRPr>
          </a:p>
          <a:p>
            <a:pPr algn="ctr"/>
            <a:r>
              <a:rPr lang="en-US" b="0" i="0" dirty="0" err="1">
                <a:solidFill>
                  <a:schemeClr val="bg1">
                    <a:lumMod val="65000"/>
                  </a:schemeClr>
                </a:solidFill>
                <a:effectLst/>
                <a:latin typeface="Arial" panose="020B0604020202020204" pitchFamily="34" charset="0"/>
              </a:rPr>
              <a:t>Schroth</a:t>
            </a:r>
            <a:r>
              <a:rPr lang="en-US" b="0" i="0" dirty="0">
                <a:solidFill>
                  <a:schemeClr val="bg1">
                    <a:lumMod val="65000"/>
                  </a:schemeClr>
                </a:solidFill>
                <a:effectLst/>
                <a:latin typeface="Arial" panose="020B0604020202020204" pitchFamily="34" charset="0"/>
              </a:rPr>
              <a:t>, H. (2019). Are you ready for Gen Z in the workplace?. </a:t>
            </a:r>
            <a:r>
              <a:rPr lang="en-US" b="0" i="1" dirty="0">
                <a:solidFill>
                  <a:schemeClr val="bg1">
                    <a:lumMod val="65000"/>
                  </a:schemeClr>
                </a:solidFill>
                <a:effectLst/>
                <a:latin typeface="Arial" panose="020B0604020202020204" pitchFamily="34" charset="0"/>
              </a:rPr>
              <a:t>California Management Review</a:t>
            </a:r>
            <a:r>
              <a:rPr lang="en-US" b="0" i="0" dirty="0">
                <a:solidFill>
                  <a:schemeClr val="bg1">
                    <a:lumMod val="65000"/>
                  </a:schemeClr>
                </a:solidFill>
                <a:effectLst/>
                <a:latin typeface="Arial" panose="020B0604020202020204" pitchFamily="34" charset="0"/>
              </a:rPr>
              <a:t>, </a:t>
            </a:r>
            <a:r>
              <a:rPr lang="en-US" b="0" i="1" dirty="0">
                <a:solidFill>
                  <a:schemeClr val="bg1">
                    <a:lumMod val="65000"/>
                  </a:schemeClr>
                </a:solidFill>
                <a:effectLst/>
                <a:latin typeface="Arial" panose="020B0604020202020204" pitchFamily="34" charset="0"/>
              </a:rPr>
              <a:t>61</a:t>
            </a:r>
            <a:r>
              <a:rPr lang="en-US" b="0" i="0" dirty="0">
                <a:solidFill>
                  <a:schemeClr val="bg1">
                    <a:lumMod val="65000"/>
                  </a:schemeClr>
                </a:solidFill>
                <a:effectLst/>
                <a:latin typeface="Arial" panose="020B0604020202020204" pitchFamily="34" charset="0"/>
              </a:rPr>
              <a:t>(3), 5-18.</a:t>
            </a:r>
            <a:endParaRPr lang="en-US" dirty="0">
              <a:solidFill>
                <a:schemeClr val="bg1">
                  <a:lumMod val="65000"/>
                </a:schemeClr>
              </a:solidFill>
            </a:endParaRPr>
          </a:p>
        </p:txBody>
      </p:sp>
    </p:spTree>
    <p:extLst>
      <p:ext uri="{BB962C8B-B14F-4D97-AF65-F5344CB8AC3E}">
        <p14:creationId xmlns:p14="http://schemas.microsoft.com/office/powerpoint/2010/main" val="2668862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C7C9D16-B6BF-4B03-A4B4-A91CC456B80B}"/>
              </a:ext>
            </a:extLst>
          </p:cNvPr>
          <p:cNvGrpSpPr/>
          <p:nvPr/>
        </p:nvGrpSpPr>
        <p:grpSpPr>
          <a:xfrm>
            <a:off x="1240220" y="2204543"/>
            <a:ext cx="3825765" cy="2448910"/>
            <a:chOff x="1355834" y="2312276"/>
            <a:chExt cx="3825765" cy="2448910"/>
          </a:xfrm>
        </p:grpSpPr>
        <p:grpSp>
          <p:nvGrpSpPr>
            <p:cNvPr id="7" name="Group 6">
              <a:extLst>
                <a:ext uri="{FF2B5EF4-FFF2-40B4-BE49-F238E27FC236}">
                  <a16:creationId xmlns:a16="http://schemas.microsoft.com/office/drawing/2014/main" id="{67D0041E-9994-4043-9608-6FC1552C3672}"/>
                </a:ext>
              </a:extLst>
            </p:cNvPr>
            <p:cNvGrpSpPr/>
            <p:nvPr/>
          </p:nvGrpSpPr>
          <p:grpSpPr>
            <a:xfrm>
              <a:off x="1355834" y="2312276"/>
              <a:ext cx="3825765" cy="2448910"/>
              <a:chOff x="1355834" y="2312276"/>
              <a:chExt cx="3825765" cy="2448910"/>
            </a:xfrm>
          </p:grpSpPr>
          <p:sp>
            <p:nvSpPr>
              <p:cNvPr id="2" name="Oval 1">
                <a:extLst>
                  <a:ext uri="{FF2B5EF4-FFF2-40B4-BE49-F238E27FC236}">
                    <a16:creationId xmlns:a16="http://schemas.microsoft.com/office/drawing/2014/main" id="{60EF31AA-7DCA-4C87-A175-4B0A548B56D7}"/>
                  </a:ext>
                </a:extLst>
              </p:cNvPr>
              <p:cNvSpPr/>
              <p:nvPr/>
            </p:nvSpPr>
            <p:spPr>
              <a:xfrm>
                <a:off x="1355834" y="2312276"/>
                <a:ext cx="2448910" cy="244891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2A33F9A6-F9CA-46A1-A088-95C0A9F60174}"/>
                  </a:ext>
                </a:extLst>
              </p:cNvPr>
              <p:cNvSpPr/>
              <p:nvPr/>
            </p:nvSpPr>
            <p:spPr>
              <a:xfrm>
                <a:off x="2732689" y="2312276"/>
                <a:ext cx="2448910" cy="244891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Google Shape;103;p18">
              <a:extLst>
                <a:ext uri="{FF2B5EF4-FFF2-40B4-BE49-F238E27FC236}">
                  <a16:creationId xmlns:a16="http://schemas.microsoft.com/office/drawing/2014/main" id="{D65DD089-E4F2-48A9-A028-386376AFDC65}"/>
                </a:ext>
              </a:extLst>
            </p:cNvPr>
            <p:cNvSpPr txBox="1"/>
            <p:nvPr/>
          </p:nvSpPr>
          <p:spPr>
            <a:xfrm>
              <a:off x="1828555" y="2674977"/>
              <a:ext cx="709691" cy="1723508"/>
            </a:xfrm>
            <a:prstGeom prst="rect">
              <a:avLst/>
            </a:prstGeom>
            <a:noFill/>
            <a:ln>
              <a:noFill/>
            </a:ln>
          </p:spPr>
          <p:txBody>
            <a:bodyPr spcFirstLastPara="1" wrap="square" lIns="121900" tIns="121900" rIns="121900" bIns="121900" anchor="t" anchorCtr="0">
              <a:spAutoFit/>
            </a:bodyPr>
            <a:lstStyle/>
            <a:p>
              <a:pPr algn="ctr"/>
              <a:r>
                <a:rPr lang="zh-TW" altLang="en-US" sz="2400" b="1" dirty="0">
                  <a:latin typeface="PMingLiU" panose="02020500000000000000" pitchFamily="18" charset="-120"/>
                  <a:ea typeface="PMingLiU" panose="02020500000000000000" pitchFamily="18" charset="-120"/>
                </a:rPr>
                <a:t>發</a:t>
              </a:r>
              <a:endParaRPr lang="en-US" altLang="zh-TW" sz="2400" b="1" dirty="0">
                <a:latin typeface="PMingLiU" panose="02020500000000000000" pitchFamily="18" charset="-120"/>
                <a:ea typeface="PMingLiU" panose="02020500000000000000" pitchFamily="18" charset="-120"/>
              </a:endParaRPr>
            </a:p>
            <a:p>
              <a:pPr algn="ctr"/>
              <a:r>
                <a:rPr lang="zh-TW" altLang="en-US" sz="2400" b="1" dirty="0">
                  <a:latin typeface="PMingLiU" panose="02020500000000000000" pitchFamily="18" charset="-120"/>
                  <a:ea typeface="PMingLiU" panose="02020500000000000000" pitchFamily="18" charset="-120"/>
                </a:rPr>
                <a:t>展</a:t>
              </a:r>
              <a:endParaRPr lang="en-US" altLang="zh-TW" sz="2400" b="1" dirty="0">
                <a:latin typeface="PMingLiU" panose="02020500000000000000" pitchFamily="18" charset="-120"/>
                <a:ea typeface="PMingLiU" panose="02020500000000000000" pitchFamily="18" charset="-120"/>
              </a:endParaRPr>
            </a:p>
            <a:p>
              <a:pPr algn="ctr"/>
              <a:r>
                <a:rPr lang="zh-CN" altLang="en-US" sz="2400" b="1" dirty="0">
                  <a:latin typeface="PMingLiU" panose="02020500000000000000" pitchFamily="18" charset="-120"/>
                  <a:ea typeface="PMingLiU" panose="02020500000000000000" pitchFamily="18" charset="-120"/>
                </a:rPr>
                <a:t>規</a:t>
              </a:r>
              <a:endParaRPr lang="en-US" altLang="zh-CN" sz="2400" b="1" dirty="0">
                <a:latin typeface="PMingLiU" panose="02020500000000000000" pitchFamily="18" charset="-120"/>
                <a:ea typeface="PMingLiU" panose="02020500000000000000" pitchFamily="18" charset="-120"/>
              </a:endParaRPr>
            </a:p>
            <a:p>
              <a:pPr algn="ctr"/>
              <a:r>
                <a:rPr lang="zh-CN" altLang="en-US" sz="2400" b="1" dirty="0">
                  <a:latin typeface="PMingLiU" panose="02020500000000000000" pitchFamily="18" charset="-120"/>
                  <a:ea typeface="PMingLiU" panose="02020500000000000000" pitchFamily="18" charset="-120"/>
                </a:rPr>
                <a:t>劃</a:t>
              </a:r>
              <a:endParaRPr sz="2400" b="1" dirty="0">
                <a:latin typeface="PMingLiU" panose="02020500000000000000" pitchFamily="18" charset="-120"/>
                <a:ea typeface="PMingLiU" panose="02020500000000000000" pitchFamily="18" charset="-120"/>
              </a:endParaRPr>
            </a:p>
          </p:txBody>
        </p:sp>
        <p:sp>
          <p:nvSpPr>
            <p:cNvPr id="9" name="Google Shape;103;p18">
              <a:extLst>
                <a:ext uri="{FF2B5EF4-FFF2-40B4-BE49-F238E27FC236}">
                  <a16:creationId xmlns:a16="http://schemas.microsoft.com/office/drawing/2014/main" id="{645160A9-C862-490A-87F0-439D87DF9D22}"/>
                </a:ext>
              </a:extLst>
            </p:cNvPr>
            <p:cNvSpPr txBox="1"/>
            <p:nvPr/>
          </p:nvSpPr>
          <p:spPr>
            <a:xfrm>
              <a:off x="3993931" y="2674977"/>
              <a:ext cx="709691" cy="1723508"/>
            </a:xfrm>
            <a:prstGeom prst="rect">
              <a:avLst/>
            </a:prstGeom>
            <a:noFill/>
            <a:ln>
              <a:noFill/>
            </a:ln>
          </p:spPr>
          <p:txBody>
            <a:bodyPr spcFirstLastPara="1" wrap="square" lIns="121900" tIns="121900" rIns="121900" bIns="121900" anchor="t" anchorCtr="0">
              <a:spAutoFit/>
            </a:bodyPr>
            <a:lstStyle/>
            <a:p>
              <a:pPr algn="ctr"/>
              <a:r>
                <a:rPr lang="zh-CN" altLang="en-US" sz="2400" b="1" dirty="0">
                  <a:latin typeface="PMingLiU" panose="02020500000000000000" pitchFamily="18" charset="-120"/>
                  <a:ea typeface="PMingLiU" panose="02020500000000000000" pitchFamily="18" charset="-120"/>
                </a:rPr>
                <a:t>民衆需求</a:t>
              </a:r>
              <a:endParaRPr sz="2400" b="1" dirty="0">
                <a:latin typeface="PMingLiU" panose="02020500000000000000" pitchFamily="18" charset="-120"/>
                <a:ea typeface="PMingLiU" panose="02020500000000000000" pitchFamily="18" charset="-120"/>
              </a:endParaRPr>
            </a:p>
          </p:txBody>
        </p:sp>
      </p:grpSp>
      <p:grpSp>
        <p:nvGrpSpPr>
          <p:cNvPr id="12" name="Group 11">
            <a:extLst>
              <a:ext uri="{FF2B5EF4-FFF2-40B4-BE49-F238E27FC236}">
                <a16:creationId xmlns:a16="http://schemas.microsoft.com/office/drawing/2014/main" id="{B4F01AFA-C600-4347-BF3D-B4507A956BE8}"/>
              </a:ext>
            </a:extLst>
          </p:cNvPr>
          <p:cNvGrpSpPr/>
          <p:nvPr/>
        </p:nvGrpSpPr>
        <p:grpSpPr>
          <a:xfrm>
            <a:off x="6863255" y="1200805"/>
            <a:ext cx="4629808" cy="4456387"/>
            <a:chOff x="6379779" y="667406"/>
            <a:chExt cx="4629808" cy="4456387"/>
          </a:xfrm>
        </p:grpSpPr>
        <p:grpSp>
          <p:nvGrpSpPr>
            <p:cNvPr id="6" name="Group 5">
              <a:extLst>
                <a:ext uri="{FF2B5EF4-FFF2-40B4-BE49-F238E27FC236}">
                  <a16:creationId xmlns:a16="http://schemas.microsoft.com/office/drawing/2014/main" id="{EA2435EB-98BC-4DC6-A999-3005EE827445}"/>
                </a:ext>
              </a:extLst>
            </p:cNvPr>
            <p:cNvGrpSpPr/>
            <p:nvPr/>
          </p:nvGrpSpPr>
          <p:grpSpPr>
            <a:xfrm>
              <a:off x="6379779" y="667406"/>
              <a:ext cx="4629808" cy="4456387"/>
              <a:chOff x="6379779" y="667406"/>
              <a:chExt cx="4629808" cy="4456387"/>
            </a:xfrm>
          </p:grpSpPr>
          <p:sp>
            <p:nvSpPr>
              <p:cNvPr id="4" name="Oval 3">
                <a:extLst>
                  <a:ext uri="{FF2B5EF4-FFF2-40B4-BE49-F238E27FC236}">
                    <a16:creationId xmlns:a16="http://schemas.microsoft.com/office/drawing/2014/main" id="{281D77A1-5331-42FF-803D-5DFE072BA2C8}"/>
                  </a:ext>
                </a:extLst>
              </p:cNvPr>
              <p:cNvSpPr/>
              <p:nvPr/>
            </p:nvSpPr>
            <p:spPr>
              <a:xfrm>
                <a:off x="8560677" y="2312276"/>
                <a:ext cx="2448910" cy="244891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DF6DDCCC-2F65-467F-955D-43DD77BCDFE3}"/>
                  </a:ext>
                </a:extLst>
              </p:cNvPr>
              <p:cNvSpPr/>
              <p:nvPr/>
            </p:nvSpPr>
            <p:spPr>
              <a:xfrm>
                <a:off x="6379779" y="667406"/>
                <a:ext cx="4456387" cy="445638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Google Shape;103;p18">
              <a:extLst>
                <a:ext uri="{FF2B5EF4-FFF2-40B4-BE49-F238E27FC236}">
                  <a16:creationId xmlns:a16="http://schemas.microsoft.com/office/drawing/2014/main" id="{1BB63B29-183A-4551-A3E3-F7B5800FEFB8}"/>
                </a:ext>
              </a:extLst>
            </p:cNvPr>
            <p:cNvSpPr txBox="1"/>
            <p:nvPr/>
          </p:nvSpPr>
          <p:spPr>
            <a:xfrm>
              <a:off x="7409791" y="2033845"/>
              <a:ext cx="709691" cy="1723508"/>
            </a:xfrm>
            <a:prstGeom prst="rect">
              <a:avLst/>
            </a:prstGeom>
            <a:noFill/>
            <a:ln>
              <a:noFill/>
            </a:ln>
          </p:spPr>
          <p:txBody>
            <a:bodyPr spcFirstLastPara="1" wrap="square" lIns="121900" tIns="121900" rIns="121900" bIns="121900" anchor="t" anchorCtr="0">
              <a:spAutoFit/>
            </a:bodyPr>
            <a:lstStyle/>
            <a:p>
              <a:pPr algn="ctr"/>
              <a:r>
                <a:rPr lang="zh-TW" altLang="en-US" sz="2400" b="1" dirty="0">
                  <a:latin typeface="PMingLiU" panose="02020500000000000000" pitchFamily="18" charset="-120"/>
                  <a:ea typeface="PMingLiU" panose="02020500000000000000" pitchFamily="18" charset="-120"/>
                </a:rPr>
                <a:t>發</a:t>
              </a:r>
              <a:endParaRPr lang="en-US" altLang="zh-TW" sz="2400" b="1" dirty="0">
                <a:latin typeface="PMingLiU" panose="02020500000000000000" pitchFamily="18" charset="-120"/>
                <a:ea typeface="PMingLiU" panose="02020500000000000000" pitchFamily="18" charset="-120"/>
              </a:endParaRPr>
            </a:p>
            <a:p>
              <a:pPr algn="ctr"/>
              <a:r>
                <a:rPr lang="zh-TW" altLang="en-US" sz="2400" b="1" dirty="0">
                  <a:latin typeface="PMingLiU" panose="02020500000000000000" pitchFamily="18" charset="-120"/>
                  <a:ea typeface="PMingLiU" panose="02020500000000000000" pitchFamily="18" charset="-120"/>
                </a:rPr>
                <a:t>展</a:t>
              </a:r>
              <a:endParaRPr lang="en-US" altLang="zh-TW" sz="2400" b="1" dirty="0">
                <a:latin typeface="PMingLiU" panose="02020500000000000000" pitchFamily="18" charset="-120"/>
                <a:ea typeface="PMingLiU" panose="02020500000000000000" pitchFamily="18" charset="-120"/>
              </a:endParaRPr>
            </a:p>
            <a:p>
              <a:pPr algn="ctr"/>
              <a:r>
                <a:rPr lang="zh-CN" altLang="en-US" sz="2400" b="1" dirty="0">
                  <a:latin typeface="PMingLiU" panose="02020500000000000000" pitchFamily="18" charset="-120"/>
                  <a:ea typeface="PMingLiU" panose="02020500000000000000" pitchFamily="18" charset="-120"/>
                </a:rPr>
                <a:t>規</a:t>
              </a:r>
              <a:endParaRPr lang="en-US" altLang="zh-CN" sz="2400" b="1" dirty="0">
                <a:latin typeface="PMingLiU" panose="02020500000000000000" pitchFamily="18" charset="-120"/>
                <a:ea typeface="PMingLiU" panose="02020500000000000000" pitchFamily="18" charset="-120"/>
              </a:endParaRPr>
            </a:p>
            <a:p>
              <a:pPr algn="ctr"/>
              <a:r>
                <a:rPr lang="zh-CN" altLang="en-US" sz="2400" b="1" dirty="0">
                  <a:latin typeface="PMingLiU" panose="02020500000000000000" pitchFamily="18" charset="-120"/>
                  <a:ea typeface="PMingLiU" panose="02020500000000000000" pitchFamily="18" charset="-120"/>
                </a:rPr>
                <a:t>劃</a:t>
              </a:r>
              <a:endParaRPr sz="2400" b="1" dirty="0">
                <a:latin typeface="PMingLiU" panose="02020500000000000000" pitchFamily="18" charset="-120"/>
                <a:ea typeface="PMingLiU" panose="02020500000000000000" pitchFamily="18" charset="-120"/>
              </a:endParaRPr>
            </a:p>
          </p:txBody>
        </p:sp>
        <p:sp>
          <p:nvSpPr>
            <p:cNvPr id="11" name="Google Shape;103;p18">
              <a:extLst>
                <a:ext uri="{FF2B5EF4-FFF2-40B4-BE49-F238E27FC236}">
                  <a16:creationId xmlns:a16="http://schemas.microsoft.com/office/drawing/2014/main" id="{095003DD-A035-4570-BF35-A48CDD84C68E}"/>
                </a:ext>
              </a:extLst>
            </p:cNvPr>
            <p:cNvSpPr txBox="1"/>
            <p:nvPr/>
          </p:nvSpPr>
          <p:spPr>
            <a:xfrm>
              <a:off x="9430286" y="2674977"/>
              <a:ext cx="709691" cy="1723508"/>
            </a:xfrm>
            <a:prstGeom prst="rect">
              <a:avLst/>
            </a:prstGeom>
            <a:noFill/>
            <a:ln>
              <a:noFill/>
            </a:ln>
          </p:spPr>
          <p:txBody>
            <a:bodyPr spcFirstLastPara="1" wrap="square" lIns="121900" tIns="121900" rIns="121900" bIns="121900" anchor="t" anchorCtr="0">
              <a:spAutoFit/>
            </a:bodyPr>
            <a:lstStyle/>
            <a:p>
              <a:pPr algn="ctr"/>
              <a:r>
                <a:rPr lang="zh-CN" altLang="en-US" sz="2400" b="1" dirty="0">
                  <a:latin typeface="PMingLiU" panose="02020500000000000000" pitchFamily="18" charset="-120"/>
                  <a:ea typeface="PMingLiU" panose="02020500000000000000" pitchFamily="18" charset="-120"/>
                </a:rPr>
                <a:t>民衆需求</a:t>
              </a:r>
              <a:endParaRPr sz="2400" b="1" dirty="0">
                <a:latin typeface="PMingLiU" panose="02020500000000000000" pitchFamily="18" charset="-120"/>
                <a:ea typeface="PMingLiU" panose="02020500000000000000" pitchFamily="18" charset="-120"/>
              </a:endParaRPr>
            </a:p>
          </p:txBody>
        </p:sp>
      </p:grpSp>
      <p:sp>
        <p:nvSpPr>
          <p:cNvPr id="14" name="Google Shape;63;p14">
            <a:extLst>
              <a:ext uri="{FF2B5EF4-FFF2-40B4-BE49-F238E27FC236}">
                <a16:creationId xmlns:a16="http://schemas.microsoft.com/office/drawing/2014/main" id="{ECE4F76B-7658-4E4F-8E52-5AAC85AFC3CA}"/>
              </a:ext>
            </a:extLst>
          </p:cNvPr>
          <p:cNvSpPr txBox="1">
            <a:spLocks/>
          </p:cNvSpPr>
          <p:nvPr/>
        </p:nvSpPr>
        <p:spPr>
          <a:xfrm>
            <a:off x="3492650" y="2874578"/>
            <a:ext cx="4811676" cy="1218544"/>
          </a:xfrm>
          <a:prstGeom prst="rect">
            <a:avLst/>
          </a:prstGeom>
        </p:spPr>
        <p:txBody>
          <a:bodyPr spcFirstLastPara="1" vert="horz" wrap="square" lIns="121900" tIns="121900" rIns="121900" bIns="1219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spcAft>
                <a:spcPts val="1600"/>
              </a:spcAft>
              <a:buFont typeface="Arial" panose="020B0604020202020204" pitchFamily="34" charset="0"/>
              <a:buNone/>
            </a:pPr>
            <a:r>
              <a:rPr lang="en-US" altLang="zh-CN" sz="4000" b="1" dirty="0">
                <a:latin typeface="Taipei Sans TC Beta" pitchFamily="2" charset="-120"/>
                <a:ea typeface="Taipei Sans TC Beta" pitchFamily="2" charset="-120"/>
              </a:rPr>
              <a:t>OR</a:t>
            </a:r>
            <a:endParaRPr lang="zh-CN" altLang="en-US" sz="4000" b="1" dirty="0">
              <a:latin typeface="Taipei Sans TC Beta" pitchFamily="2" charset="-120"/>
              <a:ea typeface="Taipei Sans TC Beta" pitchFamily="2" charset="-120"/>
            </a:endParaRPr>
          </a:p>
        </p:txBody>
      </p:sp>
    </p:spTree>
    <p:extLst>
      <p:ext uri="{BB962C8B-B14F-4D97-AF65-F5344CB8AC3E}">
        <p14:creationId xmlns:p14="http://schemas.microsoft.com/office/powerpoint/2010/main" val="3634796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圖片 17">
            <a:extLst>
              <a:ext uri="{FF2B5EF4-FFF2-40B4-BE49-F238E27FC236}">
                <a16:creationId xmlns:a16="http://schemas.microsoft.com/office/drawing/2014/main" id="{98D0BF95-1F9B-4C74-A760-FB19CF38DB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24" y="1739524"/>
            <a:ext cx="5133476" cy="3263202"/>
          </a:xfrm>
          <a:prstGeom prst="rect">
            <a:avLst/>
          </a:prstGeom>
        </p:spPr>
      </p:pic>
      <p:sp>
        <p:nvSpPr>
          <p:cNvPr id="14" name="Google Shape;63;p14">
            <a:extLst>
              <a:ext uri="{FF2B5EF4-FFF2-40B4-BE49-F238E27FC236}">
                <a16:creationId xmlns:a16="http://schemas.microsoft.com/office/drawing/2014/main" id="{ECE4F76B-7658-4E4F-8E52-5AAC85AFC3CA}"/>
              </a:ext>
            </a:extLst>
          </p:cNvPr>
          <p:cNvSpPr txBox="1">
            <a:spLocks/>
          </p:cNvSpPr>
          <p:nvPr/>
        </p:nvSpPr>
        <p:spPr>
          <a:xfrm>
            <a:off x="5727469" y="2675069"/>
            <a:ext cx="846632" cy="2556687"/>
          </a:xfrm>
          <a:prstGeom prst="rect">
            <a:avLst/>
          </a:prstGeom>
        </p:spPr>
        <p:txBody>
          <a:bodyPr spcFirstLastPara="1" vert="horz" wrap="square" lIns="121900" tIns="121900" rIns="121900" bIns="121900" rtlCol="0" anchor="t" anchorCtr="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spcAft>
                <a:spcPts val="1600"/>
              </a:spcAft>
              <a:buFont typeface="Arial" panose="020B0604020202020204" pitchFamily="34" charset="0"/>
              <a:buNone/>
            </a:pPr>
            <a:r>
              <a:rPr lang="zh-CN" altLang="en-US" sz="3600" b="1" dirty="0">
                <a:latin typeface="Taipei Sans TC Beta" pitchFamily="2" charset="-120"/>
                <a:ea typeface="Taipei Sans TC Beta" pitchFamily="2" charset="-120"/>
              </a:rPr>
              <a:t>資料分析</a:t>
            </a:r>
          </a:p>
        </p:txBody>
      </p:sp>
      <p:pic>
        <p:nvPicPr>
          <p:cNvPr id="20" name="圖片 19">
            <a:extLst>
              <a:ext uri="{FF2B5EF4-FFF2-40B4-BE49-F238E27FC236}">
                <a16:creationId xmlns:a16="http://schemas.microsoft.com/office/drawing/2014/main" id="{6CCA14A0-90AA-412D-8B70-68347E6321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9602" y="1524502"/>
            <a:ext cx="5389982" cy="3478224"/>
          </a:xfrm>
          <a:prstGeom prst="rect">
            <a:avLst/>
          </a:prstGeom>
        </p:spPr>
      </p:pic>
      <p:sp>
        <p:nvSpPr>
          <p:cNvPr id="24" name="箭號: 弧形上彎 23">
            <a:extLst>
              <a:ext uri="{FF2B5EF4-FFF2-40B4-BE49-F238E27FC236}">
                <a16:creationId xmlns:a16="http://schemas.microsoft.com/office/drawing/2014/main" id="{1CD86A4E-ABE3-4DFC-9BEF-74F330FF35CF}"/>
              </a:ext>
            </a:extLst>
          </p:cNvPr>
          <p:cNvSpPr/>
          <p:nvPr/>
        </p:nvSpPr>
        <p:spPr>
          <a:xfrm rot="8302729">
            <a:off x="2222246" y="1087477"/>
            <a:ext cx="3051847" cy="1304094"/>
          </a:xfrm>
          <a:prstGeom prst="curvedUpArrow">
            <a:avLst/>
          </a:prstGeom>
          <a:solidFill>
            <a:srgbClr val="E8A9A9"/>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5" name="箭號: 弧形上彎 24">
            <a:extLst>
              <a:ext uri="{FF2B5EF4-FFF2-40B4-BE49-F238E27FC236}">
                <a16:creationId xmlns:a16="http://schemas.microsoft.com/office/drawing/2014/main" id="{95487BC4-CF61-4900-B4FF-B0F09BA6929A}"/>
              </a:ext>
            </a:extLst>
          </p:cNvPr>
          <p:cNvSpPr/>
          <p:nvPr/>
        </p:nvSpPr>
        <p:spPr>
          <a:xfrm rot="19839366">
            <a:off x="7262005" y="4967438"/>
            <a:ext cx="3112459" cy="1279034"/>
          </a:xfrm>
          <a:prstGeom prst="curvedUpArrow">
            <a:avLst/>
          </a:prstGeom>
          <a:solidFill>
            <a:srgbClr val="E8A9A9"/>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Tree>
    <p:extLst>
      <p:ext uri="{BB962C8B-B14F-4D97-AF65-F5344CB8AC3E}">
        <p14:creationId xmlns:p14="http://schemas.microsoft.com/office/powerpoint/2010/main" val="4008216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圖片 17">
            <a:extLst>
              <a:ext uri="{FF2B5EF4-FFF2-40B4-BE49-F238E27FC236}">
                <a16:creationId xmlns:a16="http://schemas.microsoft.com/office/drawing/2014/main" id="{98D0BF95-1F9B-4C74-A760-FB19CF38DB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24" y="1739524"/>
            <a:ext cx="5133476" cy="3263202"/>
          </a:xfrm>
          <a:prstGeom prst="rect">
            <a:avLst/>
          </a:prstGeom>
        </p:spPr>
      </p:pic>
      <p:pic>
        <p:nvPicPr>
          <p:cNvPr id="20" name="圖片 19">
            <a:extLst>
              <a:ext uri="{FF2B5EF4-FFF2-40B4-BE49-F238E27FC236}">
                <a16:creationId xmlns:a16="http://schemas.microsoft.com/office/drawing/2014/main" id="{6CCA14A0-90AA-412D-8B70-68347E6321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9602" y="1524502"/>
            <a:ext cx="5389982" cy="3478224"/>
          </a:xfrm>
          <a:prstGeom prst="rect">
            <a:avLst/>
          </a:prstGeom>
        </p:spPr>
      </p:pic>
      <p:sp>
        <p:nvSpPr>
          <p:cNvPr id="21" name="箭號: 弧形上彎 20">
            <a:extLst>
              <a:ext uri="{FF2B5EF4-FFF2-40B4-BE49-F238E27FC236}">
                <a16:creationId xmlns:a16="http://schemas.microsoft.com/office/drawing/2014/main" id="{C4DC179D-DCB2-412D-9842-1D25FA0B59A7}"/>
              </a:ext>
            </a:extLst>
          </p:cNvPr>
          <p:cNvSpPr/>
          <p:nvPr/>
        </p:nvSpPr>
        <p:spPr>
          <a:xfrm rot="8302729">
            <a:off x="2222246" y="1087477"/>
            <a:ext cx="3051847" cy="1304094"/>
          </a:xfrm>
          <a:prstGeom prst="curvedUpArrow">
            <a:avLst/>
          </a:prstGeom>
          <a:solidFill>
            <a:srgbClr val="E8A9A9"/>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2" name="箭號: 弧形上彎 21">
            <a:extLst>
              <a:ext uri="{FF2B5EF4-FFF2-40B4-BE49-F238E27FC236}">
                <a16:creationId xmlns:a16="http://schemas.microsoft.com/office/drawing/2014/main" id="{6253D9A0-2B41-48BC-9A19-58EF853CA037}"/>
              </a:ext>
            </a:extLst>
          </p:cNvPr>
          <p:cNvSpPr/>
          <p:nvPr/>
        </p:nvSpPr>
        <p:spPr>
          <a:xfrm rot="19839366">
            <a:off x="7262005" y="4967438"/>
            <a:ext cx="3112459" cy="1279034"/>
          </a:xfrm>
          <a:prstGeom prst="curvedUpArrow">
            <a:avLst/>
          </a:prstGeom>
          <a:solidFill>
            <a:srgbClr val="E8A9A9"/>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 name="橢圓 1">
            <a:extLst>
              <a:ext uri="{FF2B5EF4-FFF2-40B4-BE49-F238E27FC236}">
                <a16:creationId xmlns:a16="http://schemas.microsoft.com/office/drawing/2014/main" id="{94657521-323E-405E-A2CE-ECDCF9E0723A}"/>
              </a:ext>
            </a:extLst>
          </p:cNvPr>
          <p:cNvSpPr/>
          <p:nvPr/>
        </p:nvSpPr>
        <p:spPr>
          <a:xfrm>
            <a:off x="5043718" y="1645302"/>
            <a:ext cx="2104564" cy="2104564"/>
          </a:xfrm>
          <a:prstGeom prst="ellipse">
            <a:avLst/>
          </a:prstGeom>
          <a:solidFill>
            <a:srgbClr val="FFCC99">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Google Shape;63;p14">
            <a:extLst>
              <a:ext uri="{FF2B5EF4-FFF2-40B4-BE49-F238E27FC236}">
                <a16:creationId xmlns:a16="http://schemas.microsoft.com/office/drawing/2014/main" id="{ECE4F76B-7658-4E4F-8E52-5AAC85AFC3CA}"/>
              </a:ext>
            </a:extLst>
          </p:cNvPr>
          <p:cNvSpPr txBox="1">
            <a:spLocks/>
          </p:cNvSpPr>
          <p:nvPr/>
        </p:nvSpPr>
        <p:spPr>
          <a:xfrm>
            <a:off x="4941346" y="2362926"/>
            <a:ext cx="2383246" cy="3478224"/>
          </a:xfrm>
          <a:prstGeom prst="rect">
            <a:avLst/>
          </a:prstGeom>
        </p:spPr>
        <p:txBody>
          <a:bodyPr spcFirstLastPara="1" vert="horz" wrap="square" lIns="121900" tIns="121900" rIns="121900" bIns="1219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spcAft>
                <a:spcPts val="1600"/>
              </a:spcAft>
              <a:buFont typeface="Arial" panose="020B0604020202020204" pitchFamily="34" charset="0"/>
              <a:buNone/>
            </a:pPr>
            <a:r>
              <a:rPr lang="zh-CN" altLang="en-US" b="1" dirty="0">
                <a:latin typeface="Taipei Sans TC Beta" pitchFamily="2" charset="-120"/>
                <a:ea typeface="Taipei Sans TC Beta" pitchFamily="2" charset="-120"/>
              </a:rPr>
              <a:t>勞動狀況</a:t>
            </a:r>
          </a:p>
        </p:txBody>
      </p:sp>
      <p:sp>
        <p:nvSpPr>
          <p:cNvPr id="8" name="橢圓 7">
            <a:extLst>
              <a:ext uri="{FF2B5EF4-FFF2-40B4-BE49-F238E27FC236}">
                <a16:creationId xmlns:a16="http://schemas.microsoft.com/office/drawing/2014/main" id="{C5F98631-F48A-4ACB-99B6-D1175D664D9F}"/>
              </a:ext>
            </a:extLst>
          </p:cNvPr>
          <p:cNvSpPr/>
          <p:nvPr/>
        </p:nvSpPr>
        <p:spPr>
          <a:xfrm>
            <a:off x="5097338" y="3288199"/>
            <a:ext cx="1997324" cy="1997324"/>
          </a:xfrm>
          <a:prstGeom prst="ellipse">
            <a:avLst/>
          </a:prstGeom>
          <a:solidFill>
            <a:srgbClr val="FFCC99">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Google Shape;63;p14">
            <a:extLst>
              <a:ext uri="{FF2B5EF4-FFF2-40B4-BE49-F238E27FC236}">
                <a16:creationId xmlns:a16="http://schemas.microsoft.com/office/drawing/2014/main" id="{CC619C65-DDB4-4338-B456-BE435BFC105A}"/>
              </a:ext>
            </a:extLst>
          </p:cNvPr>
          <p:cNvSpPr txBox="1">
            <a:spLocks/>
          </p:cNvSpPr>
          <p:nvPr/>
        </p:nvSpPr>
        <p:spPr>
          <a:xfrm>
            <a:off x="4941346" y="3991316"/>
            <a:ext cx="2383246" cy="3478224"/>
          </a:xfrm>
          <a:prstGeom prst="rect">
            <a:avLst/>
          </a:prstGeom>
        </p:spPr>
        <p:txBody>
          <a:bodyPr spcFirstLastPara="1" vert="horz" wrap="square" lIns="121900" tIns="121900" rIns="121900" bIns="1219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spcAft>
                <a:spcPts val="1600"/>
              </a:spcAft>
              <a:buFont typeface="Arial" panose="020B0604020202020204" pitchFamily="34" charset="0"/>
              <a:buNone/>
            </a:pPr>
            <a:r>
              <a:rPr lang="zh-CN" altLang="en-US" b="1" dirty="0">
                <a:latin typeface="Taipei Sans TC Beta" pitchFamily="2" charset="-120"/>
                <a:ea typeface="Taipei Sans TC Beta" pitchFamily="2" charset="-120"/>
              </a:rPr>
              <a:t>世代觀感</a:t>
            </a:r>
          </a:p>
        </p:txBody>
      </p:sp>
    </p:spTree>
    <p:extLst>
      <p:ext uri="{BB962C8B-B14F-4D97-AF65-F5344CB8AC3E}">
        <p14:creationId xmlns:p14="http://schemas.microsoft.com/office/powerpoint/2010/main" val="3379887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橢圓 8">
            <a:extLst>
              <a:ext uri="{FF2B5EF4-FFF2-40B4-BE49-F238E27FC236}">
                <a16:creationId xmlns:a16="http://schemas.microsoft.com/office/drawing/2014/main" id="{0298605A-02E6-470F-BD18-421A029FB81D}"/>
              </a:ext>
            </a:extLst>
          </p:cNvPr>
          <p:cNvSpPr/>
          <p:nvPr/>
        </p:nvSpPr>
        <p:spPr>
          <a:xfrm>
            <a:off x="-2184722" y="1244278"/>
            <a:ext cx="4383912" cy="4323145"/>
          </a:xfrm>
          <a:prstGeom prst="ellipse">
            <a:avLst/>
          </a:prstGeom>
          <a:solidFill>
            <a:srgbClr val="FFCC99">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a:extLst>
              <a:ext uri="{FF2B5EF4-FFF2-40B4-BE49-F238E27FC236}">
                <a16:creationId xmlns:a16="http://schemas.microsoft.com/office/drawing/2014/main" id="{221511C5-8F6D-40D4-91DC-AA440680390F}"/>
              </a:ext>
            </a:extLst>
          </p:cNvPr>
          <p:cNvSpPr/>
          <p:nvPr/>
        </p:nvSpPr>
        <p:spPr>
          <a:xfrm>
            <a:off x="-1667685" y="1792148"/>
            <a:ext cx="3335370" cy="3289138"/>
          </a:xfrm>
          <a:prstGeom prst="ellipse">
            <a:avLst/>
          </a:prstGeom>
          <a:solidFill>
            <a:srgbClr val="FFCC99">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Google Shape;63;p14">
            <a:extLst>
              <a:ext uri="{FF2B5EF4-FFF2-40B4-BE49-F238E27FC236}">
                <a16:creationId xmlns:a16="http://schemas.microsoft.com/office/drawing/2014/main" id="{CCC6EA65-33A4-46BD-9275-F84A39DDAD7F}"/>
              </a:ext>
            </a:extLst>
          </p:cNvPr>
          <p:cNvSpPr txBox="1">
            <a:spLocks/>
          </p:cNvSpPr>
          <p:nvPr/>
        </p:nvSpPr>
        <p:spPr>
          <a:xfrm>
            <a:off x="4637871" y="1792148"/>
            <a:ext cx="5952963" cy="4323145"/>
          </a:xfrm>
          <a:prstGeom prst="rect">
            <a:avLst/>
          </a:prstGeom>
        </p:spPr>
        <p:txBody>
          <a:bodyPr spcFirstLastPara="1" vert="horz" wrap="square" lIns="121900" tIns="121900" rIns="121900" bIns="1219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1600"/>
              </a:spcAft>
              <a:buFont typeface="Arial" panose="020B0604020202020204" pitchFamily="34" charset="0"/>
              <a:buNone/>
            </a:pPr>
            <a:r>
              <a:rPr lang="zh-CN" altLang="en-US" sz="2400" b="1" dirty="0">
                <a:latin typeface="Noto Sans CJK TC Bold" panose="020B0800000000000000" pitchFamily="34" charset="-120"/>
                <a:ea typeface="Noto Sans CJK TC Bold" panose="020B0800000000000000" pitchFamily="34" charset="-120"/>
              </a:rPr>
              <a:t>全台關鍵勞動力分配</a:t>
            </a:r>
            <a:endParaRPr lang="en-US" altLang="zh-CN" sz="2400" b="1" dirty="0">
              <a:latin typeface="Noto Sans CJK TC Bold" panose="020B0800000000000000" pitchFamily="34" charset="-120"/>
              <a:ea typeface="Noto Sans CJK TC Bold" panose="020B0800000000000000" pitchFamily="34" charset="-120"/>
            </a:endParaRPr>
          </a:p>
          <a:p>
            <a:pPr marL="0" indent="0">
              <a:lnSpc>
                <a:spcPct val="100000"/>
              </a:lnSpc>
              <a:spcBef>
                <a:spcPts val="0"/>
              </a:spcBef>
              <a:spcAft>
                <a:spcPts val="1600"/>
              </a:spcAft>
              <a:buFont typeface="Arial" panose="020B0604020202020204" pitchFamily="34" charset="0"/>
              <a:buNone/>
            </a:pPr>
            <a:r>
              <a:rPr lang="en-US" altLang="zh-CN" sz="1800" dirty="0">
                <a:latin typeface="Noto Sans CJK TC Regular" panose="020B0500000000000000" pitchFamily="34" charset="-120"/>
                <a:ea typeface="Noto Sans CJK TC Regular" panose="020B0500000000000000" pitchFamily="34" charset="-120"/>
              </a:rPr>
              <a:t>1. </a:t>
            </a:r>
            <a:r>
              <a:rPr lang="zh-CN" altLang="en-US" sz="1800" dirty="0">
                <a:latin typeface="Noto Sans CJK TC Regular" panose="020B0500000000000000" pitchFamily="34" charset="-120"/>
                <a:ea typeface="Noto Sans CJK TC Regular" panose="020B0500000000000000" pitchFamily="34" charset="-120"/>
              </a:rPr>
              <a:t>教育背景</a:t>
            </a:r>
            <a:endParaRPr lang="en-US" altLang="zh-CN" sz="1800" dirty="0">
              <a:latin typeface="Noto Sans CJK TC Regular" panose="020B0500000000000000" pitchFamily="34" charset="-120"/>
              <a:ea typeface="Noto Sans CJK TC Regular" panose="020B0500000000000000" pitchFamily="34" charset="-120"/>
            </a:endParaRPr>
          </a:p>
          <a:p>
            <a:pPr marL="0" indent="0">
              <a:lnSpc>
                <a:spcPct val="100000"/>
              </a:lnSpc>
              <a:spcBef>
                <a:spcPts val="0"/>
              </a:spcBef>
              <a:spcAft>
                <a:spcPts val="1600"/>
              </a:spcAft>
              <a:buFont typeface="Arial" panose="020B0604020202020204" pitchFamily="34" charset="0"/>
              <a:buNone/>
            </a:pPr>
            <a:r>
              <a:rPr lang="en-US" altLang="zh-CN" sz="1800" dirty="0">
                <a:latin typeface="Noto Sans CJK TC Regular" panose="020B0500000000000000" pitchFamily="34" charset="-120"/>
                <a:ea typeface="Noto Sans CJK TC Regular" panose="020B0500000000000000" pitchFamily="34" charset="-120"/>
              </a:rPr>
              <a:t>2. </a:t>
            </a:r>
            <a:r>
              <a:rPr lang="zh-CN" altLang="en-US" sz="1800" dirty="0">
                <a:latin typeface="Noto Sans CJK TC Regular" panose="020B0500000000000000" pitchFamily="34" charset="-120"/>
                <a:ea typeface="Noto Sans CJK TC Regular" panose="020B0500000000000000" pitchFamily="34" charset="-120"/>
              </a:rPr>
              <a:t>產業分佈</a:t>
            </a:r>
            <a:endParaRPr lang="en-US" altLang="zh-CN" sz="1800" dirty="0">
              <a:latin typeface="Noto Sans CJK TC Regular" panose="020B0500000000000000" pitchFamily="34" charset="-120"/>
              <a:ea typeface="Noto Sans CJK TC Regular" panose="020B0500000000000000" pitchFamily="34" charset="-120"/>
            </a:endParaRPr>
          </a:p>
          <a:p>
            <a:pPr marL="0" indent="0">
              <a:lnSpc>
                <a:spcPct val="100000"/>
              </a:lnSpc>
              <a:spcBef>
                <a:spcPts val="0"/>
              </a:spcBef>
              <a:spcAft>
                <a:spcPts val="1600"/>
              </a:spcAft>
              <a:buFont typeface="Arial" panose="020B0604020202020204" pitchFamily="34" charset="0"/>
              <a:buNone/>
            </a:pPr>
            <a:endParaRPr lang="en-US" altLang="zh-CN" sz="2000" dirty="0">
              <a:latin typeface="Noto Sans CJK TC Bold" panose="020B0800000000000000" pitchFamily="34" charset="-120"/>
              <a:ea typeface="Noto Sans CJK TC Bold" panose="020B0800000000000000" pitchFamily="34" charset="-120"/>
            </a:endParaRPr>
          </a:p>
          <a:p>
            <a:pPr marL="0" indent="0">
              <a:lnSpc>
                <a:spcPct val="100000"/>
              </a:lnSpc>
              <a:spcBef>
                <a:spcPts val="0"/>
              </a:spcBef>
              <a:spcAft>
                <a:spcPts val="1600"/>
              </a:spcAft>
              <a:buFont typeface="Arial" panose="020B0604020202020204" pitchFamily="34" charset="0"/>
              <a:buNone/>
            </a:pPr>
            <a:r>
              <a:rPr lang="zh-CN" altLang="en-US" sz="2400" b="1" dirty="0">
                <a:latin typeface="Noto Sans CJK TC Bold" panose="020B0800000000000000" pitchFamily="34" charset="-120"/>
                <a:ea typeface="Noto Sans CJK TC Bold" panose="020B0800000000000000" pitchFamily="34" charset="-120"/>
              </a:rPr>
              <a:t>不同世代的對於發展議題的觀感</a:t>
            </a:r>
            <a:endParaRPr lang="en-US" altLang="zh-CN" sz="2400" b="1" dirty="0">
              <a:latin typeface="Noto Sans CJK TC Bold" panose="020B0800000000000000" pitchFamily="34" charset="-120"/>
              <a:ea typeface="Noto Sans CJK TC Bold" panose="020B0800000000000000" pitchFamily="34" charset="-120"/>
            </a:endParaRPr>
          </a:p>
          <a:p>
            <a:pPr marL="0" indent="0">
              <a:lnSpc>
                <a:spcPct val="100000"/>
              </a:lnSpc>
              <a:spcBef>
                <a:spcPts val="0"/>
              </a:spcBef>
              <a:spcAft>
                <a:spcPts val="1600"/>
              </a:spcAft>
              <a:buFont typeface="Arial" panose="020B0604020202020204" pitchFamily="34" charset="0"/>
              <a:buNone/>
            </a:pPr>
            <a:r>
              <a:rPr lang="en-US" altLang="zh-CN" sz="1800" dirty="0">
                <a:latin typeface="Noto Sans CJK TC Regular" panose="020B0500000000000000" pitchFamily="34" charset="-120"/>
                <a:ea typeface="Noto Sans CJK TC Regular" panose="020B0500000000000000" pitchFamily="34" charset="-120"/>
              </a:rPr>
              <a:t>1. </a:t>
            </a:r>
            <a:r>
              <a:rPr lang="zh-CN" altLang="en-US" sz="1800" dirty="0">
                <a:latin typeface="Noto Sans CJK TC Regular" panose="020B0500000000000000" pitchFamily="34" charset="-120"/>
                <a:ea typeface="Noto Sans CJK TC Regular" panose="020B0500000000000000" pitchFamily="34" charset="-120"/>
              </a:rPr>
              <a:t>對於教育發展的態度</a:t>
            </a:r>
            <a:endParaRPr lang="en-US" altLang="zh-CN" sz="1800" dirty="0">
              <a:latin typeface="Noto Sans CJK TC Regular" panose="020B0500000000000000" pitchFamily="34" charset="-120"/>
              <a:ea typeface="Noto Sans CJK TC Regular" panose="020B0500000000000000" pitchFamily="34" charset="-120"/>
            </a:endParaRPr>
          </a:p>
          <a:p>
            <a:pPr marL="0" indent="0">
              <a:lnSpc>
                <a:spcPct val="100000"/>
              </a:lnSpc>
              <a:spcBef>
                <a:spcPts val="0"/>
              </a:spcBef>
              <a:spcAft>
                <a:spcPts val="1600"/>
              </a:spcAft>
              <a:buFont typeface="Arial" panose="020B0604020202020204" pitchFamily="34" charset="0"/>
              <a:buNone/>
            </a:pPr>
            <a:r>
              <a:rPr lang="en-US" altLang="zh-CN" sz="1800" dirty="0">
                <a:latin typeface="Noto Sans CJK TC Regular" panose="020B0500000000000000" pitchFamily="34" charset="-120"/>
                <a:ea typeface="Noto Sans CJK TC Regular" panose="020B0500000000000000" pitchFamily="34" charset="-120"/>
              </a:rPr>
              <a:t>2. </a:t>
            </a:r>
            <a:r>
              <a:rPr lang="zh-CN" altLang="en-US" sz="1800" dirty="0">
                <a:latin typeface="Noto Sans CJK TC Regular" panose="020B0500000000000000" pitchFamily="34" charset="-120"/>
                <a:ea typeface="Noto Sans CJK TC Regular" panose="020B0500000000000000" pitchFamily="34" charset="-120"/>
              </a:rPr>
              <a:t>對於國際交流的正向態度</a:t>
            </a:r>
            <a:endParaRPr lang="en-US" altLang="zh-CN" sz="1800" dirty="0">
              <a:latin typeface="Noto Sans CJK TC Regular" panose="020B0500000000000000" pitchFamily="34" charset="-120"/>
              <a:ea typeface="Noto Sans CJK TC Regular" panose="020B0500000000000000" pitchFamily="34" charset="-120"/>
            </a:endParaRPr>
          </a:p>
          <a:p>
            <a:pPr marL="0" indent="0">
              <a:lnSpc>
                <a:spcPct val="100000"/>
              </a:lnSpc>
              <a:spcBef>
                <a:spcPts val="0"/>
              </a:spcBef>
              <a:spcAft>
                <a:spcPts val="1600"/>
              </a:spcAft>
              <a:buFont typeface="Arial" panose="020B0604020202020204" pitchFamily="34" charset="0"/>
              <a:buNone/>
            </a:pPr>
            <a:r>
              <a:rPr lang="en-US" altLang="zh-CN" sz="1800" dirty="0">
                <a:latin typeface="Noto Sans CJK TC Regular" panose="020B0500000000000000" pitchFamily="34" charset="-120"/>
                <a:ea typeface="Noto Sans CJK TC Regular" panose="020B0500000000000000" pitchFamily="34" charset="-120"/>
              </a:rPr>
              <a:t>3. </a:t>
            </a:r>
            <a:r>
              <a:rPr lang="zh-CN" altLang="en-US" sz="1800" dirty="0">
                <a:latin typeface="Noto Sans CJK TC Regular" panose="020B0500000000000000" pitchFamily="34" charset="-120"/>
                <a:ea typeface="Noto Sans CJK TC Regular" panose="020B0500000000000000" pitchFamily="34" charset="-120"/>
              </a:rPr>
              <a:t>對於貧富差距的無力感</a:t>
            </a:r>
            <a:endParaRPr lang="en-US" altLang="zh-CN" sz="1800" dirty="0">
              <a:latin typeface="Noto Sans CJK TC Regular" panose="020B0500000000000000" pitchFamily="34" charset="-120"/>
              <a:ea typeface="Noto Sans CJK TC Regular" panose="020B0500000000000000" pitchFamily="34" charset="-120"/>
            </a:endParaRPr>
          </a:p>
        </p:txBody>
      </p:sp>
      <p:sp>
        <p:nvSpPr>
          <p:cNvPr id="8" name="箭號: 向右 7">
            <a:extLst>
              <a:ext uri="{FF2B5EF4-FFF2-40B4-BE49-F238E27FC236}">
                <a16:creationId xmlns:a16="http://schemas.microsoft.com/office/drawing/2014/main" id="{41BB406E-7873-4F11-BB24-914349DEC3F2}"/>
              </a:ext>
            </a:extLst>
          </p:cNvPr>
          <p:cNvSpPr/>
          <p:nvPr/>
        </p:nvSpPr>
        <p:spPr>
          <a:xfrm>
            <a:off x="-868101" y="2986268"/>
            <a:ext cx="4907665" cy="885464"/>
          </a:xfrm>
          <a:prstGeom prst="rightArrow">
            <a:avLst/>
          </a:prstGeom>
          <a:solidFill>
            <a:srgbClr val="E8A9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930303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A1846E1-1DC9-472C-A16A-325ECF2489F5}"/>
              </a:ext>
            </a:extLst>
          </p:cNvPr>
          <p:cNvSpPr/>
          <p:nvPr/>
        </p:nvSpPr>
        <p:spPr>
          <a:xfrm>
            <a:off x="0" y="0"/>
            <a:ext cx="12192000" cy="6858000"/>
          </a:xfrm>
          <a:prstGeom prst="rect">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Google Shape;63;p14">
            <a:extLst>
              <a:ext uri="{FF2B5EF4-FFF2-40B4-BE49-F238E27FC236}">
                <a16:creationId xmlns:a16="http://schemas.microsoft.com/office/drawing/2014/main" id="{CCC6EA65-33A4-46BD-9275-F84A39DDAD7F}"/>
              </a:ext>
            </a:extLst>
          </p:cNvPr>
          <p:cNvSpPr txBox="1">
            <a:spLocks/>
          </p:cNvSpPr>
          <p:nvPr/>
        </p:nvSpPr>
        <p:spPr>
          <a:xfrm>
            <a:off x="3638309" y="3121676"/>
            <a:ext cx="4915382" cy="614648"/>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lnSpc>
                <a:spcPct val="100000"/>
              </a:lnSpc>
              <a:spcBef>
                <a:spcPts val="0"/>
              </a:spcBef>
              <a:spcAft>
                <a:spcPts val="1600"/>
              </a:spcAft>
              <a:buFont typeface="Arial" panose="020B0604020202020204" pitchFamily="34" charset="0"/>
              <a:buNone/>
            </a:pPr>
            <a:r>
              <a:rPr lang="zh-CN" altLang="en-US" sz="3500" b="1" dirty="0">
                <a:latin typeface="Noto Sans CJK TC Bold" panose="020B0800000000000000" pitchFamily="34" charset="-120"/>
                <a:ea typeface="Noto Sans CJK TC Bold" panose="020B0800000000000000" pitchFamily="34" charset="-120"/>
              </a:rPr>
              <a:t>全台關鍵</a:t>
            </a:r>
            <a:r>
              <a:rPr lang="zh-CN" altLang="en-US" sz="3500" b="1" dirty="0">
                <a:solidFill>
                  <a:schemeClr val="bg1"/>
                </a:solidFill>
                <a:latin typeface="Noto Sans CJK TC Bold" panose="020B0800000000000000" pitchFamily="34" charset="-120"/>
                <a:ea typeface="Noto Sans CJK TC Bold" panose="020B0800000000000000" pitchFamily="34" charset="-120"/>
              </a:rPr>
              <a:t>勞動力分配</a:t>
            </a:r>
            <a:endParaRPr lang="en-US" altLang="zh-CN" sz="3500" b="1" dirty="0">
              <a:solidFill>
                <a:schemeClr val="bg1"/>
              </a:solidFill>
              <a:latin typeface="Noto Sans CJK TC Bold" panose="020B0800000000000000" pitchFamily="34" charset="-120"/>
              <a:ea typeface="Noto Sans CJK TC Bold" panose="020B0800000000000000" pitchFamily="34" charset="-120"/>
            </a:endParaRPr>
          </a:p>
        </p:txBody>
      </p:sp>
    </p:spTree>
    <p:extLst>
      <p:ext uri="{BB962C8B-B14F-4D97-AF65-F5344CB8AC3E}">
        <p14:creationId xmlns:p14="http://schemas.microsoft.com/office/powerpoint/2010/main" val="491781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96279BC5-CBBD-4901-A8F6-7A00C0F7FF27}"/>
              </a:ext>
            </a:extLst>
          </p:cNvPr>
          <p:cNvPicPr>
            <a:picLocks noChangeAspect="1"/>
          </p:cNvPicPr>
          <p:nvPr/>
        </p:nvPicPr>
        <p:blipFill rotWithShape="1">
          <a:blip r:embed="rId2">
            <a:extLst>
              <a:ext uri="{28A0092B-C50C-407E-A947-70E740481C1C}">
                <a14:useLocalDpi xmlns:a14="http://schemas.microsoft.com/office/drawing/2010/main" val="0"/>
              </a:ext>
            </a:extLst>
          </a:blip>
          <a:srcRect l="30440" t="11897" r="30844"/>
          <a:stretch/>
        </p:blipFill>
        <p:spPr>
          <a:xfrm>
            <a:off x="963289" y="2067457"/>
            <a:ext cx="3949144" cy="4238984"/>
          </a:xfrm>
          <a:prstGeom prst="rect">
            <a:avLst/>
          </a:prstGeom>
        </p:spPr>
      </p:pic>
      <p:sp>
        <p:nvSpPr>
          <p:cNvPr id="7" name="文字方塊 6">
            <a:extLst>
              <a:ext uri="{FF2B5EF4-FFF2-40B4-BE49-F238E27FC236}">
                <a16:creationId xmlns:a16="http://schemas.microsoft.com/office/drawing/2014/main" id="{93288C88-1560-49CB-B177-1B01B0241E64}"/>
              </a:ext>
            </a:extLst>
          </p:cNvPr>
          <p:cNvSpPr txBox="1"/>
          <p:nvPr/>
        </p:nvSpPr>
        <p:spPr>
          <a:xfrm>
            <a:off x="963289" y="1303857"/>
            <a:ext cx="6163518" cy="369332"/>
          </a:xfrm>
          <a:prstGeom prst="rect">
            <a:avLst/>
          </a:prstGeom>
          <a:noFill/>
        </p:spPr>
        <p:txBody>
          <a:bodyPr wrap="square">
            <a:spAutoFit/>
          </a:bodyPr>
          <a:lstStyle/>
          <a:p>
            <a:r>
              <a:rPr lang="en-US" altLang="zh-CN" sz="1800" dirty="0">
                <a:solidFill>
                  <a:schemeClr val="bg1">
                    <a:lumMod val="65000"/>
                  </a:schemeClr>
                </a:solidFill>
                <a:latin typeface="Noto Sans CJK TC Bold" panose="020B0800000000000000" pitchFamily="34" charset="-120"/>
                <a:ea typeface="Noto Sans CJK TC Bold" panose="020B0800000000000000" pitchFamily="34" charset="-120"/>
              </a:rPr>
              <a:t>1. </a:t>
            </a:r>
            <a:r>
              <a:rPr lang="zh-CN" altLang="en-US" sz="1800" dirty="0">
                <a:solidFill>
                  <a:schemeClr val="bg1">
                    <a:lumMod val="65000"/>
                  </a:schemeClr>
                </a:solidFill>
                <a:latin typeface="Noto Sans CJK TC Bold" panose="020B0800000000000000" pitchFamily="34" charset="-120"/>
                <a:ea typeface="Noto Sans CJK TC Bold" panose="020B0800000000000000" pitchFamily="34" charset="-120"/>
              </a:rPr>
              <a:t>教 育 背 景</a:t>
            </a:r>
            <a:endParaRPr lang="zh-TW" altLang="en-US" dirty="0">
              <a:solidFill>
                <a:schemeClr val="bg1">
                  <a:lumMod val="65000"/>
                </a:schemeClr>
              </a:solidFill>
            </a:endParaRPr>
          </a:p>
        </p:txBody>
      </p:sp>
      <p:sp>
        <p:nvSpPr>
          <p:cNvPr id="8" name="標題 1">
            <a:extLst>
              <a:ext uri="{FF2B5EF4-FFF2-40B4-BE49-F238E27FC236}">
                <a16:creationId xmlns:a16="http://schemas.microsoft.com/office/drawing/2014/main" id="{FE79A662-0D19-4995-A670-6A38C3D2697A}"/>
              </a:ext>
            </a:extLst>
          </p:cNvPr>
          <p:cNvSpPr txBox="1">
            <a:spLocks/>
          </p:cNvSpPr>
          <p:nvPr/>
        </p:nvSpPr>
        <p:spPr>
          <a:xfrm>
            <a:off x="963289" y="724923"/>
            <a:ext cx="11360800" cy="763600"/>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zh-CN" altLang="en-US" sz="3200" dirty="0">
                <a:latin typeface="Noto Sans CJK TC Bold" panose="020B0800000000000000" pitchFamily="34" charset="-120"/>
                <a:ea typeface="Noto Sans CJK TC Bold" panose="020B0800000000000000" pitchFamily="34" charset="-120"/>
              </a:rPr>
              <a:t>全台灣關鍵勞動力分配</a:t>
            </a:r>
            <a:endParaRPr lang="zh-TW" altLang="en-US" sz="3200" dirty="0">
              <a:latin typeface="Noto Sans CJK TC Bold" panose="020B0800000000000000" pitchFamily="34" charset="-120"/>
              <a:ea typeface="Noto Sans CJK TC Bold" panose="020B0800000000000000" pitchFamily="34" charset="-120"/>
            </a:endParaRPr>
          </a:p>
        </p:txBody>
      </p:sp>
      <p:pic>
        <p:nvPicPr>
          <p:cNvPr id="13" name="圖片 12">
            <a:extLst>
              <a:ext uri="{FF2B5EF4-FFF2-40B4-BE49-F238E27FC236}">
                <a16:creationId xmlns:a16="http://schemas.microsoft.com/office/drawing/2014/main" id="{DEC7CC7B-09E1-462C-9E7A-5D65CAF11EB8}"/>
              </a:ext>
            </a:extLst>
          </p:cNvPr>
          <p:cNvPicPr>
            <a:picLocks noChangeAspect="1"/>
          </p:cNvPicPr>
          <p:nvPr/>
        </p:nvPicPr>
        <p:blipFill rotWithShape="1">
          <a:blip r:embed="rId2">
            <a:extLst>
              <a:ext uri="{28A0092B-C50C-407E-A947-70E740481C1C}">
                <a14:useLocalDpi xmlns:a14="http://schemas.microsoft.com/office/drawing/2010/main" val="0"/>
              </a:ext>
            </a:extLst>
          </a:blip>
          <a:srcRect l="79142" t="11897" b="53129"/>
          <a:stretch/>
        </p:blipFill>
        <p:spPr>
          <a:xfrm>
            <a:off x="4912433" y="4450337"/>
            <a:ext cx="2127565" cy="1682740"/>
          </a:xfrm>
          <a:prstGeom prst="rect">
            <a:avLst/>
          </a:prstGeom>
        </p:spPr>
      </p:pic>
    </p:spTree>
    <p:extLst>
      <p:ext uri="{BB962C8B-B14F-4D97-AF65-F5344CB8AC3E}">
        <p14:creationId xmlns:p14="http://schemas.microsoft.com/office/powerpoint/2010/main" val="310085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93288C88-1560-49CB-B177-1B01B0241E64}"/>
              </a:ext>
            </a:extLst>
          </p:cNvPr>
          <p:cNvSpPr txBox="1"/>
          <p:nvPr/>
        </p:nvSpPr>
        <p:spPr>
          <a:xfrm>
            <a:off x="963289" y="1303857"/>
            <a:ext cx="6163518" cy="369332"/>
          </a:xfrm>
          <a:prstGeom prst="rect">
            <a:avLst/>
          </a:prstGeom>
          <a:noFill/>
        </p:spPr>
        <p:txBody>
          <a:bodyPr wrap="square">
            <a:spAutoFit/>
          </a:bodyPr>
          <a:lstStyle/>
          <a:p>
            <a:r>
              <a:rPr lang="en-US" altLang="zh-CN" sz="1800" dirty="0">
                <a:solidFill>
                  <a:schemeClr val="bg1">
                    <a:lumMod val="65000"/>
                  </a:schemeClr>
                </a:solidFill>
                <a:latin typeface="Noto Sans CJK TC Bold" panose="020B0800000000000000" pitchFamily="34" charset="-120"/>
                <a:ea typeface="Noto Sans CJK TC Bold" panose="020B0800000000000000" pitchFamily="34" charset="-120"/>
              </a:rPr>
              <a:t>1. </a:t>
            </a:r>
            <a:r>
              <a:rPr lang="zh-CN" altLang="en-US" sz="1800" dirty="0">
                <a:solidFill>
                  <a:schemeClr val="bg1">
                    <a:lumMod val="65000"/>
                  </a:schemeClr>
                </a:solidFill>
                <a:latin typeface="Noto Sans CJK TC Bold" panose="020B0800000000000000" pitchFamily="34" charset="-120"/>
                <a:ea typeface="Noto Sans CJK TC Bold" panose="020B0800000000000000" pitchFamily="34" charset="-120"/>
              </a:rPr>
              <a:t>教 育 背 景</a:t>
            </a:r>
            <a:endParaRPr lang="zh-TW" altLang="en-US" dirty="0">
              <a:solidFill>
                <a:schemeClr val="bg1">
                  <a:lumMod val="65000"/>
                </a:schemeClr>
              </a:solidFill>
            </a:endParaRPr>
          </a:p>
        </p:txBody>
      </p:sp>
      <p:sp>
        <p:nvSpPr>
          <p:cNvPr id="8" name="標題 1">
            <a:extLst>
              <a:ext uri="{FF2B5EF4-FFF2-40B4-BE49-F238E27FC236}">
                <a16:creationId xmlns:a16="http://schemas.microsoft.com/office/drawing/2014/main" id="{FE79A662-0D19-4995-A670-6A38C3D2697A}"/>
              </a:ext>
            </a:extLst>
          </p:cNvPr>
          <p:cNvSpPr txBox="1">
            <a:spLocks/>
          </p:cNvSpPr>
          <p:nvPr/>
        </p:nvSpPr>
        <p:spPr>
          <a:xfrm>
            <a:off x="963289" y="724923"/>
            <a:ext cx="11360800" cy="763600"/>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zh-CN" altLang="en-US" sz="3200" dirty="0">
                <a:latin typeface="Noto Sans CJK TC Bold" panose="020B0800000000000000" pitchFamily="34" charset="-120"/>
                <a:ea typeface="Noto Sans CJK TC Bold" panose="020B0800000000000000" pitchFamily="34" charset="-120"/>
              </a:rPr>
              <a:t>全台灣關鍵勞動力分配</a:t>
            </a:r>
            <a:endParaRPr lang="zh-TW" altLang="en-US" sz="3200" dirty="0">
              <a:latin typeface="Noto Sans CJK TC Bold" panose="020B0800000000000000" pitchFamily="34" charset="-120"/>
              <a:ea typeface="Noto Sans CJK TC Bold" panose="020B0800000000000000" pitchFamily="34" charset="-120"/>
            </a:endParaRPr>
          </a:p>
        </p:txBody>
      </p:sp>
      <p:sp>
        <p:nvSpPr>
          <p:cNvPr id="9" name="文字方塊 8">
            <a:extLst>
              <a:ext uri="{FF2B5EF4-FFF2-40B4-BE49-F238E27FC236}">
                <a16:creationId xmlns:a16="http://schemas.microsoft.com/office/drawing/2014/main" id="{1CD3925E-E8F5-4A8D-984D-01CAA420FDC2}"/>
              </a:ext>
            </a:extLst>
          </p:cNvPr>
          <p:cNvSpPr txBox="1"/>
          <p:nvPr/>
        </p:nvSpPr>
        <p:spPr>
          <a:xfrm>
            <a:off x="6129041" y="3278220"/>
            <a:ext cx="5231758" cy="954107"/>
          </a:xfrm>
          <a:prstGeom prst="rect">
            <a:avLst/>
          </a:prstGeom>
          <a:noFill/>
        </p:spPr>
        <p:txBody>
          <a:bodyPr wrap="square" rtlCol="0">
            <a:spAutoFit/>
          </a:bodyPr>
          <a:lstStyle/>
          <a:p>
            <a:r>
              <a:rPr lang="zh-CN" altLang="en-US" sz="1400" b="1" dirty="0">
                <a:latin typeface="Noto Sans CJK TC Bold" panose="020B0800000000000000" pitchFamily="34" charset="-120"/>
                <a:ea typeface="Noto Sans CJK TC Bold" panose="020B0800000000000000" pitchFamily="34" charset="-120"/>
              </a:rPr>
              <a:t>洞見 </a:t>
            </a:r>
            <a:r>
              <a:rPr lang="en-US" altLang="zh-TW" sz="1400" b="1" dirty="0">
                <a:latin typeface="Noto Sans CJK TC Bold" panose="020B0800000000000000" pitchFamily="34" charset="-120"/>
                <a:ea typeface="Noto Sans CJK TC Bold" panose="020B0800000000000000" pitchFamily="34" charset="-120"/>
              </a:rPr>
              <a:t>Insight  | </a:t>
            </a:r>
          </a:p>
          <a:p>
            <a:endParaRPr lang="en-US" altLang="zh-CN" sz="1400" b="1" dirty="0">
              <a:latin typeface="Noto Sans CJK TC Bold" panose="020B0800000000000000" pitchFamily="34" charset="-120"/>
              <a:ea typeface="Noto Sans CJK TC Bold" panose="020B0800000000000000" pitchFamily="34" charset="-120"/>
            </a:endParaRPr>
          </a:p>
          <a:p>
            <a:r>
              <a:rPr lang="zh-CN" altLang="en-US" sz="1400" dirty="0">
                <a:latin typeface="Noto Sans CJK TC Bold" panose="020B0800000000000000" pitchFamily="34" charset="-120"/>
                <a:ea typeface="Noto Sans CJK TC Bold" panose="020B0800000000000000" pitchFamily="34" charset="-120"/>
              </a:rPr>
              <a:t>接受技職教育的人口占大部分，在臺南更爲顯著。不僅對於沙侖科學城提供完善人的人力資源與人才，還提供了足夠的工作機會。</a:t>
            </a:r>
            <a:endParaRPr lang="zh-TW" altLang="en-US" sz="1400" dirty="0">
              <a:latin typeface="Noto Sans CJK TC Bold" panose="020B0800000000000000" pitchFamily="34" charset="-120"/>
              <a:ea typeface="Noto Sans CJK TC Bold" panose="020B0800000000000000" pitchFamily="34" charset="-120"/>
            </a:endParaRPr>
          </a:p>
        </p:txBody>
      </p:sp>
      <p:pic>
        <p:nvPicPr>
          <p:cNvPr id="10" name="圖片 9">
            <a:extLst>
              <a:ext uri="{FF2B5EF4-FFF2-40B4-BE49-F238E27FC236}">
                <a16:creationId xmlns:a16="http://schemas.microsoft.com/office/drawing/2014/main" id="{88D657E8-3C22-4975-A79B-EA00D454E700}"/>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0440" t="11897" r="30844"/>
          <a:stretch/>
        </p:blipFill>
        <p:spPr>
          <a:xfrm>
            <a:off x="963289" y="2067457"/>
            <a:ext cx="3949144" cy="4238984"/>
          </a:xfrm>
          <a:prstGeom prst="rect">
            <a:avLst/>
          </a:prstGeom>
        </p:spPr>
      </p:pic>
      <p:pic>
        <p:nvPicPr>
          <p:cNvPr id="11" name="圖片 10">
            <a:extLst>
              <a:ext uri="{FF2B5EF4-FFF2-40B4-BE49-F238E27FC236}">
                <a16:creationId xmlns:a16="http://schemas.microsoft.com/office/drawing/2014/main" id="{A8277652-07E7-4796-94C3-471F77CB63F4}"/>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79142" t="11897" b="53129"/>
          <a:stretch/>
        </p:blipFill>
        <p:spPr>
          <a:xfrm>
            <a:off x="4912433" y="4450337"/>
            <a:ext cx="2127565" cy="1682740"/>
          </a:xfrm>
          <a:prstGeom prst="rect">
            <a:avLst/>
          </a:prstGeom>
        </p:spPr>
      </p:pic>
    </p:spTree>
    <p:extLst>
      <p:ext uri="{BB962C8B-B14F-4D97-AF65-F5344CB8AC3E}">
        <p14:creationId xmlns:p14="http://schemas.microsoft.com/office/powerpoint/2010/main" val="950136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2644CE-A588-4525-A0C1-9C50C61B3375}"/>
              </a:ext>
            </a:extLst>
          </p:cNvPr>
          <p:cNvSpPr>
            <a:spLocks noGrp="1"/>
          </p:cNvSpPr>
          <p:nvPr>
            <p:ph type="title"/>
          </p:nvPr>
        </p:nvSpPr>
        <p:spPr>
          <a:xfrm>
            <a:off x="963289" y="724923"/>
            <a:ext cx="11360800" cy="763600"/>
          </a:xfrm>
        </p:spPr>
        <p:txBody>
          <a:bodyPr>
            <a:normAutofit/>
          </a:bodyPr>
          <a:lstStyle/>
          <a:p>
            <a:r>
              <a:rPr lang="zh-CN" altLang="en-US" sz="3200" dirty="0">
                <a:latin typeface="Noto Sans CJK TC Bold" panose="020B0800000000000000" pitchFamily="34" charset="-120"/>
                <a:ea typeface="Noto Sans CJK TC Bold" panose="020B0800000000000000" pitchFamily="34" charset="-120"/>
              </a:rPr>
              <a:t>全台灣關鍵勞動力分配</a:t>
            </a:r>
            <a:endParaRPr lang="zh-TW" altLang="en-US" sz="3200" dirty="0">
              <a:latin typeface="Noto Sans CJK TC Bold" panose="020B0800000000000000" pitchFamily="34" charset="-120"/>
              <a:ea typeface="Noto Sans CJK TC Bold" panose="020B0800000000000000" pitchFamily="34" charset="-120"/>
            </a:endParaRPr>
          </a:p>
        </p:txBody>
      </p:sp>
      <p:pic>
        <p:nvPicPr>
          <p:cNvPr id="4" name="圖片 3">
            <a:extLst>
              <a:ext uri="{FF2B5EF4-FFF2-40B4-BE49-F238E27FC236}">
                <a16:creationId xmlns:a16="http://schemas.microsoft.com/office/drawing/2014/main" id="{94099643-7340-4C7B-9309-F427618AE5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002" y="1488523"/>
            <a:ext cx="10601325" cy="5000625"/>
          </a:xfrm>
          <a:prstGeom prst="rect">
            <a:avLst/>
          </a:prstGeom>
        </p:spPr>
      </p:pic>
      <p:sp>
        <p:nvSpPr>
          <p:cNvPr id="6" name="文字方塊 5">
            <a:extLst>
              <a:ext uri="{FF2B5EF4-FFF2-40B4-BE49-F238E27FC236}">
                <a16:creationId xmlns:a16="http://schemas.microsoft.com/office/drawing/2014/main" id="{C80024DD-EF90-4B08-BC68-0C4102002E2B}"/>
              </a:ext>
            </a:extLst>
          </p:cNvPr>
          <p:cNvSpPr txBox="1"/>
          <p:nvPr/>
        </p:nvSpPr>
        <p:spPr>
          <a:xfrm>
            <a:off x="963289" y="1303857"/>
            <a:ext cx="6163518" cy="369332"/>
          </a:xfrm>
          <a:prstGeom prst="rect">
            <a:avLst/>
          </a:prstGeom>
          <a:noFill/>
        </p:spPr>
        <p:txBody>
          <a:bodyPr wrap="square">
            <a:spAutoFit/>
          </a:bodyPr>
          <a:lstStyle/>
          <a:p>
            <a:r>
              <a:rPr lang="en-US" altLang="zh-CN" sz="1800" dirty="0">
                <a:solidFill>
                  <a:schemeClr val="bg1">
                    <a:lumMod val="65000"/>
                  </a:schemeClr>
                </a:solidFill>
                <a:latin typeface="Noto Sans CJK TC Bold" panose="020B0800000000000000" pitchFamily="34" charset="-120"/>
                <a:ea typeface="Noto Sans CJK TC Bold" panose="020B0800000000000000" pitchFamily="34" charset="-120"/>
              </a:rPr>
              <a:t>2. </a:t>
            </a:r>
            <a:r>
              <a:rPr lang="zh-CN" altLang="en-US" sz="1800" dirty="0">
                <a:solidFill>
                  <a:schemeClr val="bg1">
                    <a:lumMod val="65000"/>
                  </a:schemeClr>
                </a:solidFill>
                <a:latin typeface="Noto Sans CJK TC Bold" panose="020B0800000000000000" pitchFamily="34" charset="-120"/>
                <a:ea typeface="Noto Sans CJK TC Bold" panose="020B0800000000000000" pitchFamily="34" charset="-120"/>
              </a:rPr>
              <a:t>產業分佈</a:t>
            </a:r>
            <a:endParaRPr lang="zh-TW" altLang="en-US" dirty="0">
              <a:solidFill>
                <a:schemeClr val="bg1">
                  <a:lumMod val="65000"/>
                </a:schemeClr>
              </a:solidFill>
            </a:endParaRPr>
          </a:p>
        </p:txBody>
      </p:sp>
    </p:spTree>
    <p:extLst>
      <p:ext uri="{BB962C8B-B14F-4D97-AF65-F5344CB8AC3E}">
        <p14:creationId xmlns:p14="http://schemas.microsoft.com/office/powerpoint/2010/main" val="1646722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4"/>
          <p:cNvPicPr preferRelativeResize="0"/>
          <p:nvPr/>
        </p:nvPicPr>
        <p:blipFill rotWithShape="1">
          <a:blip r:embed="rId3">
            <a:alphaModFix amt="70000"/>
          </a:blip>
          <a:srcRect t="14178" b="18591"/>
          <a:stretch/>
        </p:blipFill>
        <p:spPr>
          <a:xfrm>
            <a:off x="0" y="-17873"/>
            <a:ext cx="12192000" cy="4098473"/>
          </a:xfrm>
          <a:prstGeom prst="rect">
            <a:avLst/>
          </a:prstGeom>
          <a:noFill/>
          <a:ln>
            <a:noFill/>
          </a:ln>
        </p:spPr>
      </p:pic>
      <p:sp>
        <p:nvSpPr>
          <p:cNvPr id="62" name="Google Shape;62;p14"/>
          <p:cNvSpPr txBox="1">
            <a:spLocks noGrp="1"/>
          </p:cNvSpPr>
          <p:nvPr>
            <p:ph type="body" idx="4294967295"/>
          </p:nvPr>
        </p:nvSpPr>
        <p:spPr>
          <a:xfrm>
            <a:off x="4957475" y="5031884"/>
            <a:ext cx="2277049" cy="1119144"/>
          </a:xfrm>
          <a:prstGeom prst="rect">
            <a:avLst/>
          </a:prstGeom>
        </p:spPr>
        <p:txBody>
          <a:bodyPr spcFirstLastPara="1" vert="horz" wrap="square" lIns="121900" tIns="121900" rIns="121900" bIns="121900" rtlCol="0" anchor="t" anchorCtr="0">
            <a:normAutofit/>
          </a:bodyPr>
          <a:lstStyle/>
          <a:p>
            <a:pPr marL="0" indent="0" algn="ctr">
              <a:spcBef>
                <a:spcPts val="0"/>
              </a:spcBef>
              <a:spcAft>
                <a:spcPts val="1600"/>
              </a:spcAft>
              <a:buNone/>
            </a:pPr>
            <a:r>
              <a:rPr lang="zh-CN" altLang="en-US" sz="4000" b="1" dirty="0">
                <a:latin typeface="Taipei Sans TC Beta" pitchFamily="2" charset="-120"/>
                <a:ea typeface="Taipei Sans TC Beta" pitchFamily="2" charset="-120"/>
              </a:rPr>
              <a:t>四</a:t>
            </a:r>
            <a:r>
              <a:rPr lang="zh-TW" sz="4000" b="1" dirty="0">
                <a:latin typeface="Taipei Sans TC Beta" pitchFamily="2" charset="-120"/>
                <a:ea typeface="Taipei Sans TC Beta" pitchFamily="2" charset="-120"/>
              </a:rPr>
              <a:t>大願景</a:t>
            </a:r>
            <a:endParaRPr sz="4000" b="1" dirty="0">
              <a:latin typeface="Taipei Sans TC Beta" pitchFamily="2" charset="-120"/>
              <a:ea typeface="Taipei Sans TC Beta" pitchFamily="2" charset="-120"/>
            </a:endParaRPr>
          </a:p>
        </p:txBody>
      </p:sp>
      <p:sp>
        <p:nvSpPr>
          <p:cNvPr id="63" name="Google Shape;63;p14"/>
          <p:cNvSpPr txBox="1">
            <a:spLocks noGrp="1"/>
          </p:cNvSpPr>
          <p:nvPr>
            <p:ph type="body" idx="4294967295"/>
          </p:nvPr>
        </p:nvSpPr>
        <p:spPr>
          <a:xfrm>
            <a:off x="1336222" y="5031884"/>
            <a:ext cx="2277049" cy="1218544"/>
          </a:xfrm>
          <a:prstGeom prst="rect">
            <a:avLst/>
          </a:prstGeom>
        </p:spPr>
        <p:txBody>
          <a:bodyPr spcFirstLastPara="1" vert="horz" wrap="square" lIns="121900" tIns="121900" rIns="121900" bIns="121900" rtlCol="0" anchor="t" anchorCtr="0">
            <a:normAutofit/>
          </a:bodyPr>
          <a:lstStyle/>
          <a:p>
            <a:pPr marL="0" indent="0" algn="ctr">
              <a:spcBef>
                <a:spcPts val="0"/>
              </a:spcBef>
              <a:spcAft>
                <a:spcPts val="1600"/>
              </a:spcAft>
              <a:buNone/>
            </a:pPr>
            <a:r>
              <a:rPr lang="zh-CN" altLang="en-US" sz="4000" b="1" dirty="0">
                <a:latin typeface="Taipei Sans TC Beta" pitchFamily="2" charset="-120"/>
                <a:ea typeface="Taipei Sans TC Beta" pitchFamily="2" charset="-120"/>
              </a:rPr>
              <a:t>兩</a:t>
            </a:r>
            <a:r>
              <a:rPr lang="zh-TW" sz="4000" b="1" dirty="0">
                <a:latin typeface="Taipei Sans TC Beta" pitchFamily="2" charset="-120"/>
                <a:ea typeface="Taipei Sans TC Beta" pitchFamily="2" charset="-120"/>
              </a:rPr>
              <a:t>大目標</a:t>
            </a:r>
            <a:endParaRPr sz="4000" b="1" dirty="0">
              <a:latin typeface="Taipei Sans TC Beta" pitchFamily="2" charset="-120"/>
              <a:ea typeface="Taipei Sans TC Beta" pitchFamily="2" charset="-120"/>
            </a:endParaRPr>
          </a:p>
        </p:txBody>
      </p:sp>
      <p:sp>
        <p:nvSpPr>
          <p:cNvPr id="64" name="Google Shape;64;p14"/>
          <p:cNvSpPr txBox="1">
            <a:spLocks noGrp="1"/>
          </p:cNvSpPr>
          <p:nvPr>
            <p:ph type="body" idx="4294967295"/>
          </p:nvPr>
        </p:nvSpPr>
        <p:spPr>
          <a:xfrm>
            <a:off x="8578729" y="5031884"/>
            <a:ext cx="2277049" cy="1666941"/>
          </a:xfrm>
          <a:prstGeom prst="rect">
            <a:avLst/>
          </a:prstGeom>
        </p:spPr>
        <p:txBody>
          <a:bodyPr spcFirstLastPara="1" vert="horz" wrap="square" lIns="121900" tIns="121900" rIns="121900" bIns="121900" rtlCol="0" anchor="t" anchorCtr="0">
            <a:normAutofit/>
          </a:bodyPr>
          <a:lstStyle/>
          <a:p>
            <a:pPr marL="0" indent="0" algn="ctr">
              <a:spcBef>
                <a:spcPts val="0"/>
              </a:spcBef>
              <a:spcAft>
                <a:spcPts val="1600"/>
              </a:spcAft>
              <a:buNone/>
            </a:pPr>
            <a:r>
              <a:rPr lang="zh-CN" altLang="en-US" sz="4000" b="1" dirty="0">
                <a:latin typeface="Taipei Sans TC Beta" pitchFamily="2" charset="-120"/>
                <a:ea typeface="Taipei Sans TC Beta" pitchFamily="2" charset="-120"/>
              </a:rPr>
              <a:t>四</a:t>
            </a:r>
            <a:r>
              <a:rPr lang="zh-TW" sz="4000" b="1" dirty="0">
                <a:latin typeface="Taipei Sans TC Beta" pitchFamily="2" charset="-120"/>
                <a:ea typeface="Taipei Sans TC Beta" pitchFamily="2" charset="-120"/>
              </a:rPr>
              <a:t>大策略</a:t>
            </a:r>
            <a:endParaRPr sz="4000" b="1" dirty="0">
              <a:latin typeface="Taipei Sans TC Beta" pitchFamily="2" charset="-120"/>
              <a:ea typeface="Taipei Sans TC Beta" pitchFamily="2" charset="-120"/>
            </a:endParaRPr>
          </a:p>
        </p:txBody>
      </p:sp>
      <p:sp>
        <p:nvSpPr>
          <p:cNvPr id="66" name="Google Shape;66;p14"/>
          <p:cNvSpPr txBox="1">
            <a:spLocks noGrp="1"/>
          </p:cNvSpPr>
          <p:nvPr>
            <p:ph type="body" idx="4294967295"/>
          </p:nvPr>
        </p:nvSpPr>
        <p:spPr>
          <a:xfrm>
            <a:off x="6731544" y="6250428"/>
            <a:ext cx="5460456" cy="763600"/>
          </a:xfrm>
          <a:prstGeom prst="rect">
            <a:avLst/>
          </a:prstGeom>
        </p:spPr>
        <p:txBody>
          <a:bodyPr spcFirstLastPara="1" vert="horz" wrap="square" lIns="121900" tIns="121900" rIns="121900" bIns="121900" rtlCol="0" anchor="t" anchorCtr="0">
            <a:noAutofit/>
          </a:bodyPr>
          <a:lstStyle/>
          <a:p>
            <a:pPr marL="0" indent="0" algn="r">
              <a:lnSpc>
                <a:spcPct val="100000"/>
              </a:lnSpc>
              <a:spcBef>
                <a:spcPts val="0"/>
              </a:spcBef>
              <a:buSzPts val="1100"/>
              <a:buNone/>
            </a:pPr>
            <a:r>
              <a:rPr lang="en-US" altLang="zh-TW" sz="2400" dirty="0">
                <a:solidFill>
                  <a:schemeClr val="dk1"/>
                </a:solidFill>
                <a:latin typeface="Taipei Sans TC Beta" pitchFamily="2" charset="-120"/>
                <a:ea typeface="Taipei Sans TC Beta" pitchFamily="2" charset="-120"/>
              </a:rPr>
              <a:t>@</a:t>
            </a:r>
            <a:r>
              <a:rPr lang="zh-TW" altLang="en-US" sz="2400" dirty="0">
                <a:solidFill>
                  <a:schemeClr val="dk1"/>
                </a:solidFill>
                <a:latin typeface="Taipei Sans TC Beta" pitchFamily="2" charset="-120"/>
                <a:ea typeface="Taipei Sans TC Beta" pitchFamily="2" charset="-120"/>
              </a:rPr>
              <a:t>沙侖智慧綠能科學城</a:t>
            </a:r>
            <a:r>
              <a:rPr lang="zh-TW" altLang="en-US" sz="2400" dirty="0">
                <a:latin typeface="Taipei Sans TC Beta" pitchFamily="2" charset="-120"/>
                <a:ea typeface="Taipei Sans TC Beta" pitchFamily="2" charset="-120"/>
              </a:rPr>
              <a:t>發展報告書</a:t>
            </a:r>
            <a:endParaRPr sz="2400" dirty="0">
              <a:latin typeface="Taipei Sans TC Beta" pitchFamily="2" charset="-120"/>
              <a:ea typeface="Taipei Sans TC Beta" pitchFamily="2" charset="-12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2644CE-A588-4525-A0C1-9C50C61B3375}"/>
              </a:ext>
            </a:extLst>
          </p:cNvPr>
          <p:cNvSpPr>
            <a:spLocks noGrp="1"/>
          </p:cNvSpPr>
          <p:nvPr>
            <p:ph type="title"/>
          </p:nvPr>
        </p:nvSpPr>
        <p:spPr>
          <a:xfrm>
            <a:off x="963289" y="724923"/>
            <a:ext cx="11360800" cy="763600"/>
          </a:xfrm>
        </p:spPr>
        <p:txBody>
          <a:bodyPr>
            <a:normAutofit/>
          </a:bodyPr>
          <a:lstStyle/>
          <a:p>
            <a:r>
              <a:rPr lang="zh-CN" altLang="en-US" sz="3200" dirty="0">
                <a:latin typeface="Noto Sans CJK TC Bold" panose="020B0800000000000000" pitchFamily="34" charset="-120"/>
                <a:ea typeface="Noto Sans CJK TC Bold" panose="020B0800000000000000" pitchFamily="34" charset="-120"/>
              </a:rPr>
              <a:t>全台灣關鍵勞動力分配</a:t>
            </a:r>
            <a:endParaRPr lang="zh-TW" altLang="en-US" sz="3200" dirty="0">
              <a:latin typeface="Noto Sans CJK TC Bold" panose="020B0800000000000000" pitchFamily="34" charset="-120"/>
              <a:ea typeface="Noto Sans CJK TC Bold" panose="020B0800000000000000" pitchFamily="34" charset="-120"/>
            </a:endParaRPr>
          </a:p>
        </p:txBody>
      </p:sp>
      <p:pic>
        <p:nvPicPr>
          <p:cNvPr id="4" name="圖片 3">
            <a:extLst>
              <a:ext uri="{FF2B5EF4-FFF2-40B4-BE49-F238E27FC236}">
                <a16:creationId xmlns:a16="http://schemas.microsoft.com/office/drawing/2014/main" id="{94099643-7340-4C7B-9309-F427618AE542}"/>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454002" y="1488523"/>
            <a:ext cx="10601325" cy="5000625"/>
          </a:xfrm>
          <a:prstGeom prst="rect">
            <a:avLst/>
          </a:prstGeom>
        </p:spPr>
      </p:pic>
      <p:sp>
        <p:nvSpPr>
          <p:cNvPr id="6" name="文字方塊 5">
            <a:extLst>
              <a:ext uri="{FF2B5EF4-FFF2-40B4-BE49-F238E27FC236}">
                <a16:creationId xmlns:a16="http://schemas.microsoft.com/office/drawing/2014/main" id="{C80024DD-EF90-4B08-BC68-0C4102002E2B}"/>
              </a:ext>
            </a:extLst>
          </p:cNvPr>
          <p:cNvSpPr txBox="1"/>
          <p:nvPr/>
        </p:nvSpPr>
        <p:spPr>
          <a:xfrm>
            <a:off x="963289" y="1303857"/>
            <a:ext cx="6163518" cy="369332"/>
          </a:xfrm>
          <a:prstGeom prst="rect">
            <a:avLst/>
          </a:prstGeom>
          <a:noFill/>
        </p:spPr>
        <p:txBody>
          <a:bodyPr wrap="square">
            <a:spAutoFit/>
          </a:bodyPr>
          <a:lstStyle/>
          <a:p>
            <a:r>
              <a:rPr lang="en-US" altLang="zh-CN" sz="1800" dirty="0">
                <a:solidFill>
                  <a:schemeClr val="bg1">
                    <a:lumMod val="65000"/>
                  </a:schemeClr>
                </a:solidFill>
                <a:latin typeface="Noto Sans CJK TC Bold" panose="020B0800000000000000" pitchFamily="34" charset="-120"/>
                <a:ea typeface="Noto Sans CJK TC Bold" panose="020B0800000000000000" pitchFamily="34" charset="-120"/>
              </a:rPr>
              <a:t>2. </a:t>
            </a:r>
            <a:r>
              <a:rPr lang="zh-CN" altLang="en-US" sz="1800" dirty="0">
                <a:solidFill>
                  <a:schemeClr val="bg1">
                    <a:lumMod val="65000"/>
                  </a:schemeClr>
                </a:solidFill>
                <a:latin typeface="Noto Sans CJK TC Bold" panose="020B0800000000000000" pitchFamily="34" charset="-120"/>
                <a:ea typeface="Noto Sans CJK TC Bold" panose="020B0800000000000000" pitchFamily="34" charset="-120"/>
              </a:rPr>
              <a:t>產業分佈</a:t>
            </a:r>
            <a:endParaRPr lang="zh-TW" altLang="en-US" dirty="0">
              <a:solidFill>
                <a:schemeClr val="bg1">
                  <a:lumMod val="65000"/>
                </a:schemeClr>
              </a:solidFill>
            </a:endParaRPr>
          </a:p>
        </p:txBody>
      </p:sp>
      <p:sp>
        <p:nvSpPr>
          <p:cNvPr id="7" name="文字方塊 6">
            <a:extLst>
              <a:ext uri="{FF2B5EF4-FFF2-40B4-BE49-F238E27FC236}">
                <a16:creationId xmlns:a16="http://schemas.microsoft.com/office/drawing/2014/main" id="{9D3C0D73-09F2-433E-9772-24AF7F480B65}"/>
              </a:ext>
            </a:extLst>
          </p:cNvPr>
          <p:cNvSpPr txBox="1"/>
          <p:nvPr/>
        </p:nvSpPr>
        <p:spPr>
          <a:xfrm>
            <a:off x="6308201" y="3315774"/>
            <a:ext cx="5231758" cy="954107"/>
          </a:xfrm>
          <a:prstGeom prst="rect">
            <a:avLst/>
          </a:prstGeom>
          <a:noFill/>
        </p:spPr>
        <p:txBody>
          <a:bodyPr wrap="square" rtlCol="0">
            <a:spAutoFit/>
          </a:bodyPr>
          <a:lstStyle/>
          <a:p>
            <a:r>
              <a:rPr lang="zh-CN" altLang="en-US" sz="1400" b="1" dirty="0">
                <a:latin typeface="Noto Sans CJK TC Bold" panose="020B0800000000000000" pitchFamily="34" charset="-120"/>
                <a:ea typeface="Noto Sans CJK TC Bold" panose="020B0800000000000000" pitchFamily="34" charset="-120"/>
              </a:rPr>
              <a:t>洞見 </a:t>
            </a:r>
            <a:r>
              <a:rPr lang="en-US" altLang="zh-TW" sz="1400" b="1" dirty="0">
                <a:latin typeface="Noto Sans CJK TC Bold" panose="020B0800000000000000" pitchFamily="34" charset="-120"/>
                <a:ea typeface="Noto Sans CJK TC Bold" panose="020B0800000000000000" pitchFamily="34" charset="-120"/>
              </a:rPr>
              <a:t>Insight  | </a:t>
            </a:r>
          </a:p>
          <a:p>
            <a:endParaRPr lang="en-US" altLang="zh-CN" sz="1400" b="1" dirty="0">
              <a:latin typeface="Noto Sans CJK TC Bold" panose="020B0800000000000000" pitchFamily="34" charset="-120"/>
              <a:ea typeface="Noto Sans CJK TC Bold" panose="020B0800000000000000" pitchFamily="34" charset="-120"/>
            </a:endParaRPr>
          </a:p>
          <a:p>
            <a:r>
              <a:rPr lang="zh-CN" altLang="en-US" sz="1400" dirty="0">
                <a:latin typeface="Noto Sans CJK TC Bold" panose="020B0800000000000000" pitchFamily="34" charset="-120"/>
                <a:ea typeface="Noto Sans CJK TC Bold" panose="020B0800000000000000" pitchFamily="34" charset="-120"/>
              </a:rPr>
              <a:t>在</a:t>
            </a:r>
            <a:r>
              <a:rPr lang="en-US" altLang="zh-CN" sz="1400" dirty="0">
                <a:latin typeface="Noto Sans CJK TC Bold" panose="020B0800000000000000" pitchFamily="34" charset="-120"/>
                <a:ea typeface="Noto Sans CJK TC Bold" panose="020B0800000000000000" pitchFamily="34" charset="-120"/>
              </a:rPr>
              <a:t>OEM </a:t>
            </a:r>
            <a:r>
              <a:rPr lang="zh-CN" altLang="en-US" sz="1400" dirty="0">
                <a:latin typeface="Noto Sans CJK TC Bold" panose="020B0800000000000000" pitchFamily="34" charset="-120"/>
                <a:ea typeface="Noto Sans CJK TC Bold" panose="020B0800000000000000" pitchFamily="34" charset="-120"/>
              </a:rPr>
              <a:t>至</a:t>
            </a:r>
            <a:r>
              <a:rPr lang="en-US" altLang="zh-CN" sz="1400" dirty="0">
                <a:latin typeface="Noto Sans CJK TC Bold" panose="020B0800000000000000" pitchFamily="34" charset="-120"/>
                <a:ea typeface="Noto Sans CJK TC Bold" panose="020B0800000000000000" pitchFamily="34" charset="-120"/>
              </a:rPr>
              <a:t>ODM </a:t>
            </a:r>
            <a:r>
              <a:rPr lang="zh-CN" altLang="en-US" sz="1400" dirty="0">
                <a:latin typeface="Noto Sans CJK TC Bold" panose="020B0800000000000000" pitchFamily="34" charset="-120"/>
                <a:ea typeface="Noto Sans CJK TC Bold" panose="020B0800000000000000" pitchFamily="34" charset="-120"/>
              </a:rPr>
              <a:t>的商業轉型之下，沙侖科學城更應該著手于</a:t>
            </a:r>
            <a:endParaRPr lang="en-US" altLang="zh-CN" sz="1400" dirty="0">
              <a:latin typeface="Noto Sans CJK TC Bold" panose="020B0800000000000000" pitchFamily="34" charset="-120"/>
              <a:ea typeface="Noto Sans CJK TC Bold" panose="020B0800000000000000" pitchFamily="34" charset="-120"/>
            </a:endParaRPr>
          </a:p>
          <a:p>
            <a:r>
              <a:rPr lang="zh-CN" altLang="en-US" sz="1400" dirty="0">
                <a:latin typeface="Noto Sans CJK TC Bold" panose="020B0800000000000000" pitchFamily="34" charset="-120"/>
                <a:ea typeface="Noto Sans CJK TC Bold" panose="020B0800000000000000" pitchFamily="34" charset="-120"/>
              </a:rPr>
              <a:t>協助推動台灣產業的平衡的機會點，而非全傾注于製造業。</a:t>
            </a:r>
            <a:endParaRPr lang="zh-TW" altLang="en-US" sz="1400" dirty="0">
              <a:latin typeface="Noto Sans CJK TC Bold" panose="020B0800000000000000" pitchFamily="34" charset="-120"/>
              <a:ea typeface="Noto Sans CJK TC Bold" panose="020B0800000000000000" pitchFamily="34" charset="-120"/>
            </a:endParaRPr>
          </a:p>
        </p:txBody>
      </p:sp>
    </p:spTree>
    <p:extLst>
      <p:ext uri="{BB962C8B-B14F-4D97-AF65-F5344CB8AC3E}">
        <p14:creationId xmlns:p14="http://schemas.microsoft.com/office/powerpoint/2010/main" val="1326617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A4924BA-8F1C-439E-8DD6-6F9892A3B4EF}"/>
              </a:ext>
            </a:extLst>
          </p:cNvPr>
          <p:cNvSpPr/>
          <p:nvPr/>
        </p:nvSpPr>
        <p:spPr>
          <a:xfrm>
            <a:off x="0" y="0"/>
            <a:ext cx="12192000" cy="6858000"/>
          </a:xfrm>
          <a:prstGeom prst="rect">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Google Shape;63;p14">
            <a:extLst>
              <a:ext uri="{FF2B5EF4-FFF2-40B4-BE49-F238E27FC236}">
                <a16:creationId xmlns:a16="http://schemas.microsoft.com/office/drawing/2014/main" id="{CCC6EA65-33A4-46BD-9275-F84A39DDAD7F}"/>
              </a:ext>
            </a:extLst>
          </p:cNvPr>
          <p:cNvSpPr txBox="1">
            <a:spLocks/>
          </p:cNvSpPr>
          <p:nvPr/>
        </p:nvSpPr>
        <p:spPr>
          <a:xfrm>
            <a:off x="2555338" y="3121676"/>
            <a:ext cx="7306292" cy="614648"/>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lnSpc>
                <a:spcPct val="100000"/>
              </a:lnSpc>
              <a:spcBef>
                <a:spcPts val="0"/>
              </a:spcBef>
              <a:spcAft>
                <a:spcPts val="1600"/>
              </a:spcAft>
              <a:buFont typeface="Arial" panose="020B0604020202020204" pitchFamily="34" charset="0"/>
              <a:buNone/>
            </a:pPr>
            <a:r>
              <a:rPr lang="zh-CN" altLang="en-US" sz="3600" dirty="0">
                <a:latin typeface="Noto Sans CJK TC Bold" panose="020B0800000000000000" pitchFamily="34" charset="-120"/>
                <a:ea typeface="Noto Sans CJK TC Bold" panose="020B0800000000000000" pitchFamily="34" charset="-120"/>
              </a:rPr>
              <a:t>不同世代對於發展議題的</a:t>
            </a:r>
            <a:r>
              <a:rPr lang="zh-CN" altLang="en-US" sz="3600" dirty="0">
                <a:solidFill>
                  <a:schemeClr val="bg1"/>
                </a:solidFill>
                <a:latin typeface="Noto Sans CJK TC Bold" panose="020B0800000000000000" pitchFamily="34" charset="-120"/>
                <a:ea typeface="Noto Sans CJK TC Bold" panose="020B0800000000000000" pitchFamily="34" charset="-120"/>
              </a:rPr>
              <a:t>觀感</a:t>
            </a:r>
            <a:endParaRPr lang="en-US" altLang="zh-CN" sz="3500" b="1" dirty="0">
              <a:solidFill>
                <a:schemeClr val="bg1"/>
              </a:solidFill>
              <a:latin typeface="Noto Sans CJK TC Bold" panose="020B0800000000000000" pitchFamily="34" charset="-120"/>
              <a:ea typeface="Noto Sans CJK TC Bold" panose="020B0800000000000000" pitchFamily="34" charset="-120"/>
            </a:endParaRPr>
          </a:p>
        </p:txBody>
      </p:sp>
    </p:spTree>
    <p:extLst>
      <p:ext uri="{BB962C8B-B14F-4D97-AF65-F5344CB8AC3E}">
        <p14:creationId xmlns:p14="http://schemas.microsoft.com/office/powerpoint/2010/main" val="3780402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2644CE-A588-4525-A0C1-9C50C61B3375}"/>
              </a:ext>
            </a:extLst>
          </p:cNvPr>
          <p:cNvSpPr>
            <a:spLocks noGrp="1"/>
          </p:cNvSpPr>
          <p:nvPr>
            <p:ph type="title"/>
          </p:nvPr>
        </p:nvSpPr>
        <p:spPr>
          <a:xfrm>
            <a:off x="831200" y="724923"/>
            <a:ext cx="11360800" cy="763600"/>
          </a:xfrm>
        </p:spPr>
        <p:txBody>
          <a:bodyPr>
            <a:normAutofit/>
          </a:bodyPr>
          <a:lstStyle/>
          <a:p>
            <a:r>
              <a:rPr lang="zh-CN" altLang="en-US" sz="3200" dirty="0">
                <a:latin typeface="Noto Sans CJK TC Bold" panose="020B0800000000000000" pitchFamily="34" charset="-120"/>
                <a:ea typeface="Noto Sans CJK TC Bold" panose="020B0800000000000000" pitchFamily="34" charset="-120"/>
              </a:rPr>
              <a:t>不同世代對於發展議題的觀感</a:t>
            </a:r>
            <a:endParaRPr lang="zh-TW" altLang="en-US" sz="3200" dirty="0">
              <a:latin typeface="Noto Sans CJK TC Bold" panose="020B0800000000000000" pitchFamily="34" charset="-120"/>
              <a:ea typeface="Noto Sans CJK TC Bold" panose="020B0800000000000000" pitchFamily="34" charset="-120"/>
            </a:endParaRPr>
          </a:p>
        </p:txBody>
      </p:sp>
      <p:pic>
        <p:nvPicPr>
          <p:cNvPr id="4" name="圖片 3">
            <a:extLst>
              <a:ext uri="{FF2B5EF4-FFF2-40B4-BE49-F238E27FC236}">
                <a16:creationId xmlns:a16="http://schemas.microsoft.com/office/drawing/2014/main" id="{AD36E1D9-E3C8-413D-B2F6-246AFB906116}"/>
              </a:ext>
            </a:extLst>
          </p:cNvPr>
          <p:cNvPicPr>
            <a:picLocks noChangeAspect="1"/>
          </p:cNvPicPr>
          <p:nvPr/>
        </p:nvPicPr>
        <p:blipFill rotWithShape="1">
          <a:blip r:embed="rId2">
            <a:extLst>
              <a:ext uri="{28A0092B-C50C-407E-A947-70E740481C1C}">
                <a14:useLocalDpi xmlns:a14="http://schemas.microsoft.com/office/drawing/2010/main" val="0"/>
              </a:ext>
            </a:extLst>
          </a:blip>
          <a:srcRect t="14420"/>
          <a:stretch/>
        </p:blipFill>
        <p:spPr>
          <a:xfrm>
            <a:off x="1064399" y="2252123"/>
            <a:ext cx="4832902" cy="4136022"/>
          </a:xfrm>
          <a:prstGeom prst="rect">
            <a:avLst/>
          </a:prstGeom>
        </p:spPr>
      </p:pic>
      <p:sp>
        <p:nvSpPr>
          <p:cNvPr id="5" name="文字方塊 4">
            <a:extLst>
              <a:ext uri="{FF2B5EF4-FFF2-40B4-BE49-F238E27FC236}">
                <a16:creationId xmlns:a16="http://schemas.microsoft.com/office/drawing/2014/main" id="{D645F365-8125-4D62-B336-B8B14505371B}"/>
              </a:ext>
            </a:extLst>
          </p:cNvPr>
          <p:cNvSpPr txBox="1"/>
          <p:nvPr/>
        </p:nvSpPr>
        <p:spPr>
          <a:xfrm>
            <a:off x="963289" y="1303857"/>
            <a:ext cx="6163518" cy="369332"/>
          </a:xfrm>
          <a:prstGeom prst="rect">
            <a:avLst/>
          </a:prstGeom>
          <a:noFill/>
        </p:spPr>
        <p:txBody>
          <a:bodyPr wrap="square">
            <a:spAutoFit/>
          </a:bodyPr>
          <a:lstStyle/>
          <a:p>
            <a:r>
              <a:rPr lang="en-US" altLang="zh-CN" dirty="0">
                <a:solidFill>
                  <a:schemeClr val="bg1">
                    <a:lumMod val="65000"/>
                  </a:schemeClr>
                </a:solidFill>
                <a:latin typeface="Noto Sans CJK TC Bold" panose="020B0800000000000000" pitchFamily="34" charset="-120"/>
                <a:ea typeface="Noto Sans CJK TC Bold" panose="020B0800000000000000" pitchFamily="34" charset="-120"/>
              </a:rPr>
              <a:t>1. </a:t>
            </a:r>
            <a:r>
              <a:rPr lang="zh-CN" altLang="en-US" dirty="0">
                <a:solidFill>
                  <a:schemeClr val="bg1">
                    <a:lumMod val="65000"/>
                  </a:schemeClr>
                </a:solidFill>
                <a:latin typeface="Noto Sans CJK TC Bold" panose="020B0800000000000000" pitchFamily="34" charset="-120"/>
                <a:ea typeface="Noto Sans CJK TC Bold" panose="020B0800000000000000" pitchFamily="34" charset="-120"/>
              </a:rPr>
              <a:t>對於教育發展的態度</a:t>
            </a:r>
            <a:endParaRPr lang="zh-TW" altLang="en-US" dirty="0">
              <a:solidFill>
                <a:schemeClr val="bg1">
                  <a:lumMod val="65000"/>
                </a:schemeClr>
              </a:solidFill>
            </a:endParaRPr>
          </a:p>
        </p:txBody>
      </p:sp>
    </p:spTree>
    <p:extLst>
      <p:ext uri="{BB962C8B-B14F-4D97-AF65-F5344CB8AC3E}">
        <p14:creationId xmlns:p14="http://schemas.microsoft.com/office/powerpoint/2010/main" val="625792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2644CE-A588-4525-A0C1-9C50C61B3375}"/>
              </a:ext>
            </a:extLst>
          </p:cNvPr>
          <p:cNvSpPr>
            <a:spLocks noGrp="1"/>
          </p:cNvSpPr>
          <p:nvPr>
            <p:ph type="title"/>
          </p:nvPr>
        </p:nvSpPr>
        <p:spPr>
          <a:xfrm>
            <a:off x="831200" y="724923"/>
            <a:ext cx="11360800" cy="763600"/>
          </a:xfrm>
        </p:spPr>
        <p:txBody>
          <a:bodyPr>
            <a:normAutofit/>
          </a:bodyPr>
          <a:lstStyle/>
          <a:p>
            <a:r>
              <a:rPr lang="zh-CN" altLang="en-US" sz="3200" dirty="0">
                <a:latin typeface="Noto Sans CJK TC Bold" panose="020B0800000000000000" pitchFamily="34" charset="-120"/>
                <a:ea typeface="Noto Sans CJK TC Bold" panose="020B0800000000000000" pitchFamily="34" charset="-120"/>
              </a:rPr>
              <a:t>不同世代對於發展議題的觀感</a:t>
            </a:r>
            <a:endParaRPr lang="zh-TW" altLang="en-US" sz="3200" dirty="0">
              <a:latin typeface="Noto Sans CJK TC Bold" panose="020B0800000000000000" pitchFamily="34" charset="-120"/>
              <a:ea typeface="Noto Sans CJK TC Bold" panose="020B0800000000000000" pitchFamily="34" charset="-120"/>
            </a:endParaRPr>
          </a:p>
        </p:txBody>
      </p:sp>
      <p:pic>
        <p:nvPicPr>
          <p:cNvPr id="4" name="圖片 3">
            <a:extLst>
              <a:ext uri="{FF2B5EF4-FFF2-40B4-BE49-F238E27FC236}">
                <a16:creationId xmlns:a16="http://schemas.microsoft.com/office/drawing/2014/main" id="{AD36E1D9-E3C8-413D-B2F6-246AFB906116}"/>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t="14420"/>
          <a:stretch/>
        </p:blipFill>
        <p:spPr>
          <a:xfrm>
            <a:off x="1064399" y="2252123"/>
            <a:ext cx="4832902" cy="4136022"/>
          </a:xfrm>
          <a:prstGeom prst="rect">
            <a:avLst/>
          </a:prstGeom>
        </p:spPr>
      </p:pic>
      <p:sp>
        <p:nvSpPr>
          <p:cNvPr id="5" name="文字方塊 4">
            <a:extLst>
              <a:ext uri="{FF2B5EF4-FFF2-40B4-BE49-F238E27FC236}">
                <a16:creationId xmlns:a16="http://schemas.microsoft.com/office/drawing/2014/main" id="{D645F365-8125-4D62-B336-B8B14505371B}"/>
              </a:ext>
            </a:extLst>
          </p:cNvPr>
          <p:cNvSpPr txBox="1"/>
          <p:nvPr/>
        </p:nvSpPr>
        <p:spPr>
          <a:xfrm>
            <a:off x="963289" y="1303857"/>
            <a:ext cx="6163518" cy="369332"/>
          </a:xfrm>
          <a:prstGeom prst="rect">
            <a:avLst/>
          </a:prstGeom>
          <a:noFill/>
        </p:spPr>
        <p:txBody>
          <a:bodyPr wrap="square">
            <a:spAutoFit/>
          </a:bodyPr>
          <a:lstStyle/>
          <a:p>
            <a:r>
              <a:rPr lang="en-US" altLang="zh-CN" dirty="0">
                <a:solidFill>
                  <a:schemeClr val="bg1">
                    <a:lumMod val="65000"/>
                  </a:schemeClr>
                </a:solidFill>
                <a:latin typeface="Noto Sans CJK TC Bold" panose="020B0800000000000000" pitchFamily="34" charset="-120"/>
                <a:ea typeface="Noto Sans CJK TC Bold" panose="020B0800000000000000" pitchFamily="34" charset="-120"/>
              </a:rPr>
              <a:t>1. </a:t>
            </a:r>
            <a:r>
              <a:rPr lang="zh-CN" altLang="en-US" dirty="0">
                <a:solidFill>
                  <a:schemeClr val="bg1">
                    <a:lumMod val="65000"/>
                  </a:schemeClr>
                </a:solidFill>
                <a:latin typeface="Noto Sans CJK TC Bold" panose="020B0800000000000000" pitchFamily="34" charset="-120"/>
                <a:ea typeface="Noto Sans CJK TC Bold" panose="020B0800000000000000" pitchFamily="34" charset="-120"/>
              </a:rPr>
              <a:t>對於教育發展的態度</a:t>
            </a:r>
            <a:endParaRPr lang="zh-TW" altLang="en-US" dirty="0">
              <a:solidFill>
                <a:schemeClr val="bg1">
                  <a:lumMod val="65000"/>
                </a:schemeClr>
              </a:solidFill>
            </a:endParaRPr>
          </a:p>
        </p:txBody>
      </p:sp>
      <p:sp>
        <p:nvSpPr>
          <p:cNvPr id="7" name="文字方塊 6">
            <a:extLst>
              <a:ext uri="{FF2B5EF4-FFF2-40B4-BE49-F238E27FC236}">
                <a16:creationId xmlns:a16="http://schemas.microsoft.com/office/drawing/2014/main" id="{DE1590A4-050F-455B-A7B8-52A7B735FA2F}"/>
              </a:ext>
            </a:extLst>
          </p:cNvPr>
          <p:cNvSpPr txBox="1"/>
          <p:nvPr/>
        </p:nvSpPr>
        <p:spPr>
          <a:xfrm>
            <a:off x="6308200" y="3315774"/>
            <a:ext cx="5312781" cy="1600438"/>
          </a:xfrm>
          <a:prstGeom prst="rect">
            <a:avLst/>
          </a:prstGeom>
          <a:noFill/>
        </p:spPr>
        <p:txBody>
          <a:bodyPr wrap="square" rtlCol="0">
            <a:spAutoFit/>
          </a:bodyPr>
          <a:lstStyle/>
          <a:p>
            <a:r>
              <a:rPr lang="zh-CN" altLang="en-US" sz="1400" b="1" dirty="0">
                <a:latin typeface="Noto Sans CJK TC Bold" panose="020B0800000000000000" pitchFamily="34" charset="-120"/>
                <a:ea typeface="Noto Sans CJK TC Bold" panose="020B0800000000000000" pitchFamily="34" charset="-120"/>
              </a:rPr>
              <a:t>洞見 </a:t>
            </a:r>
            <a:r>
              <a:rPr lang="en-US" altLang="zh-TW" sz="1400" b="1" dirty="0">
                <a:latin typeface="Noto Sans CJK TC Bold" panose="020B0800000000000000" pitchFamily="34" charset="-120"/>
                <a:ea typeface="Noto Sans CJK TC Bold" panose="020B0800000000000000" pitchFamily="34" charset="-120"/>
              </a:rPr>
              <a:t>Insight  | </a:t>
            </a:r>
          </a:p>
          <a:p>
            <a:endParaRPr lang="en-US" altLang="zh-CN" sz="1400" b="1" dirty="0">
              <a:latin typeface="Noto Sans CJK TC Bold" panose="020B0800000000000000" pitchFamily="34" charset="-120"/>
              <a:ea typeface="Noto Sans CJK TC Bold" panose="020B0800000000000000" pitchFamily="34" charset="-120"/>
            </a:endParaRPr>
          </a:p>
          <a:p>
            <a:r>
              <a:rPr lang="zh-CN" altLang="en-US" sz="1400" dirty="0">
                <a:latin typeface="Noto Sans CJK TC Bold" panose="020B0800000000000000" pitchFamily="34" charset="-120"/>
                <a:ea typeface="Noto Sans CJK TC Bold" panose="020B0800000000000000" pitchFamily="34" charset="-120"/>
              </a:rPr>
              <a:t>普遍新一代并不會認爲接受教育是爲了找到更好的工作，</a:t>
            </a:r>
            <a:endParaRPr lang="en-US" altLang="zh-CN" sz="1400" dirty="0">
              <a:latin typeface="Noto Sans CJK TC Bold" panose="020B0800000000000000" pitchFamily="34" charset="-120"/>
              <a:ea typeface="Noto Sans CJK TC Bold" panose="020B0800000000000000" pitchFamily="34" charset="-120"/>
            </a:endParaRPr>
          </a:p>
          <a:p>
            <a:r>
              <a:rPr lang="zh-CN" altLang="en-US" sz="1400" dirty="0">
                <a:latin typeface="Noto Sans CJK TC Bold" panose="020B0800000000000000" pitchFamily="34" charset="-120"/>
                <a:ea typeface="Noto Sans CJK TC Bold" panose="020B0800000000000000" pitchFamily="34" charset="-120"/>
              </a:rPr>
              <a:t>反之是自我實現。從而建議如果沙侖科學城未來想要招攬</a:t>
            </a:r>
            <a:endParaRPr lang="en-US" altLang="zh-CN" sz="1400" dirty="0">
              <a:latin typeface="Noto Sans CJK TC Bold" panose="020B0800000000000000" pitchFamily="34" charset="-120"/>
              <a:ea typeface="Noto Sans CJK TC Bold" panose="020B0800000000000000" pitchFamily="34" charset="-120"/>
            </a:endParaRPr>
          </a:p>
          <a:p>
            <a:r>
              <a:rPr lang="zh-CN" altLang="en-US" sz="1400" dirty="0">
                <a:latin typeface="Noto Sans CJK TC Bold" panose="020B0800000000000000" pitchFamily="34" charset="-120"/>
                <a:ea typeface="Noto Sans CJK TC Bold" panose="020B0800000000000000" pitchFamily="34" charset="-120"/>
              </a:rPr>
              <a:t>接受過教育的人才，則不應該只是以工作的内容或薪資優渥</a:t>
            </a:r>
            <a:endParaRPr lang="en-US" altLang="zh-CN" sz="1400" dirty="0">
              <a:latin typeface="Noto Sans CJK TC Bold" panose="020B0800000000000000" pitchFamily="34" charset="-120"/>
              <a:ea typeface="Noto Sans CJK TC Bold" panose="020B0800000000000000" pitchFamily="34" charset="-120"/>
            </a:endParaRPr>
          </a:p>
          <a:p>
            <a:r>
              <a:rPr lang="zh-CN" altLang="en-US" sz="1400" dirty="0">
                <a:latin typeface="Noto Sans CJK TC Bold" panose="020B0800000000000000" pitchFamily="34" charset="-120"/>
                <a:ea typeface="Noto Sans CJK TC Bold" panose="020B0800000000000000" pitchFamily="34" charset="-120"/>
              </a:rPr>
              <a:t>程度去吸引他們，還應該更人道的關注員工個人層面的發展。</a:t>
            </a:r>
            <a:endParaRPr lang="en-US" altLang="zh-CN" sz="1400" dirty="0">
              <a:latin typeface="Noto Sans CJK TC Bold" panose="020B0800000000000000" pitchFamily="34" charset="-120"/>
              <a:ea typeface="Noto Sans CJK TC Bold" panose="020B0800000000000000" pitchFamily="34" charset="-120"/>
            </a:endParaRPr>
          </a:p>
          <a:p>
            <a:r>
              <a:rPr lang="zh-CN" altLang="en-US" sz="1400" dirty="0">
                <a:latin typeface="Noto Sans CJK TC Bold" panose="020B0800000000000000" pitchFamily="34" charset="-120"/>
                <a:ea typeface="Noto Sans CJK TC Bold" panose="020B0800000000000000" pitchFamily="34" charset="-120"/>
              </a:rPr>
              <a:t>（ 例</a:t>
            </a:r>
            <a:r>
              <a:rPr lang="en-US" altLang="zh-CN" sz="1400" dirty="0">
                <a:latin typeface="Noto Sans CJK TC Bold" panose="020B0800000000000000" pitchFamily="34" charset="-120"/>
                <a:ea typeface="Noto Sans CJK TC Bold" panose="020B0800000000000000" pitchFamily="34" charset="-120"/>
              </a:rPr>
              <a:t>: </a:t>
            </a:r>
            <a:r>
              <a:rPr lang="zh-CN" altLang="en-US" sz="1400" dirty="0">
                <a:latin typeface="Noto Sans CJK TC Bold" panose="020B0800000000000000" pitchFamily="34" charset="-120"/>
                <a:ea typeface="Noto Sans CJK TC Bold" panose="020B0800000000000000" pitchFamily="34" charset="-120"/>
              </a:rPr>
              <a:t>協助員工實現夢想 </a:t>
            </a:r>
            <a:r>
              <a:rPr lang="en-US" altLang="zh-CN" sz="1400" dirty="0">
                <a:latin typeface="Noto Sans CJK TC Bold" panose="020B0800000000000000" pitchFamily="34" charset="-120"/>
                <a:ea typeface="Noto Sans CJK TC Bold" panose="020B0800000000000000" pitchFamily="34" charset="-120"/>
              </a:rPr>
              <a:t>)</a:t>
            </a:r>
          </a:p>
        </p:txBody>
      </p:sp>
    </p:spTree>
    <p:extLst>
      <p:ext uri="{BB962C8B-B14F-4D97-AF65-F5344CB8AC3E}">
        <p14:creationId xmlns:p14="http://schemas.microsoft.com/office/powerpoint/2010/main" val="2716317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02580B9E-7FA3-4914-AD8F-03FDE4206461}"/>
              </a:ext>
            </a:extLst>
          </p:cNvPr>
          <p:cNvPicPr>
            <a:picLocks noChangeAspect="1"/>
          </p:cNvPicPr>
          <p:nvPr/>
        </p:nvPicPr>
        <p:blipFill rotWithShape="1">
          <a:blip r:embed="rId2">
            <a:extLst>
              <a:ext uri="{28A0092B-C50C-407E-A947-70E740481C1C}">
                <a14:useLocalDpi xmlns:a14="http://schemas.microsoft.com/office/drawing/2010/main" val="0"/>
              </a:ext>
            </a:extLst>
          </a:blip>
          <a:srcRect t="16003"/>
          <a:stretch/>
        </p:blipFill>
        <p:spPr>
          <a:xfrm>
            <a:off x="795337" y="2106592"/>
            <a:ext cx="10601325" cy="4200407"/>
          </a:xfrm>
          <a:prstGeom prst="rect">
            <a:avLst/>
          </a:prstGeom>
        </p:spPr>
      </p:pic>
      <p:sp>
        <p:nvSpPr>
          <p:cNvPr id="8" name="標題 1">
            <a:extLst>
              <a:ext uri="{FF2B5EF4-FFF2-40B4-BE49-F238E27FC236}">
                <a16:creationId xmlns:a16="http://schemas.microsoft.com/office/drawing/2014/main" id="{D2250C2B-E7E8-486B-B972-2B9331C71FB3}"/>
              </a:ext>
            </a:extLst>
          </p:cNvPr>
          <p:cNvSpPr txBox="1">
            <a:spLocks/>
          </p:cNvSpPr>
          <p:nvPr/>
        </p:nvSpPr>
        <p:spPr>
          <a:xfrm>
            <a:off x="831200" y="724923"/>
            <a:ext cx="11360800" cy="763600"/>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zh-CN" altLang="en-US" sz="3200">
                <a:latin typeface="Noto Sans CJK TC Bold" panose="020B0800000000000000" pitchFamily="34" charset="-120"/>
                <a:ea typeface="Noto Sans CJK TC Bold" panose="020B0800000000000000" pitchFamily="34" charset="-120"/>
              </a:rPr>
              <a:t>不同世代對於發展議題的觀感</a:t>
            </a:r>
            <a:endParaRPr lang="zh-TW" altLang="en-US" sz="3200" dirty="0">
              <a:latin typeface="Noto Sans CJK TC Bold" panose="020B0800000000000000" pitchFamily="34" charset="-120"/>
              <a:ea typeface="Noto Sans CJK TC Bold" panose="020B0800000000000000" pitchFamily="34" charset="-120"/>
            </a:endParaRPr>
          </a:p>
        </p:txBody>
      </p:sp>
      <p:sp>
        <p:nvSpPr>
          <p:cNvPr id="9" name="文字方塊 8">
            <a:extLst>
              <a:ext uri="{FF2B5EF4-FFF2-40B4-BE49-F238E27FC236}">
                <a16:creationId xmlns:a16="http://schemas.microsoft.com/office/drawing/2014/main" id="{6496B19D-2207-4BD5-8260-A8D50A6FB411}"/>
              </a:ext>
            </a:extLst>
          </p:cNvPr>
          <p:cNvSpPr txBox="1"/>
          <p:nvPr/>
        </p:nvSpPr>
        <p:spPr>
          <a:xfrm>
            <a:off x="963289" y="1303857"/>
            <a:ext cx="6163518" cy="369332"/>
          </a:xfrm>
          <a:prstGeom prst="rect">
            <a:avLst/>
          </a:prstGeom>
          <a:noFill/>
        </p:spPr>
        <p:txBody>
          <a:bodyPr wrap="square">
            <a:spAutoFit/>
          </a:bodyPr>
          <a:lstStyle/>
          <a:p>
            <a:r>
              <a:rPr lang="en-US" altLang="zh-CN" dirty="0">
                <a:solidFill>
                  <a:schemeClr val="bg1">
                    <a:lumMod val="65000"/>
                  </a:schemeClr>
                </a:solidFill>
                <a:latin typeface="Noto Sans CJK TC Bold" panose="020B0800000000000000" pitchFamily="34" charset="-120"/>
                <a:ea typeface="Noto Sans CJK TC Bold" panose="020B0800000000000000" pitchFamily="34" charset="-120"/>
              </a:rPr>
              <a:t>2. </a:t>
            </a:r>
            <a:r>
              <a:rPr lang="zh-CN" altLang="en-US" dirty="0">
                <a:solidFill>
                  <a:schemeClr val="bg1">
                    <a:lumMod val="65000"/>
                  </a:schemeClr>
                </a:solidFill>
                <a:latin typeface="Noto Sans CJK TC Bold" panose="020B0800000000000000" pitchFamily="34" charset="-120"/>
                <a:ea typeface="Noto Sans CJK TC Bold" panose="020B0800000000000000" pitchFamily="34" charset="-120"/>
              </a:rPr>
              <a:t>對於國際交流的正向態度</a:t>
            </a:r>
            <a:endParaRPr lang="zh-TW" altLang="en-US" dirty="0">
              <a:solidFill>
                <a:schemeClr val="bg1">
                  <a:lumMod val="65000"/>
                </a:schemeClr>
              </a:solidFill>
            </a:endParaRPr>
          </a:p>
        </p:txBody>
      </p:sp>
    </p:spTree>
    <p:extLst>
      <p:ext uri="{BB962C8B-B14F-4D97-AF65-F5344CB8AC3E}">
        <p14:creationId xmlns:p14="http://schemas.microsoft.com/office/powerpoint/2010/main" val="25271365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02580B9E-7FA3-4914-AD8F-03FDE4206461}"/>
              </a:ext>
            </a:extLst>
          </p:cNvPr>
          <p:cNvPicPr>
            <a:picLocks noChangeAspect="1"/>
          </p:cNvPicPr>
          <p:nvPr/>
        </p:nvPicPr>
        <p:blipFill rotWithShape="1">
          <a:blip r:embed="rId2">
            <a:extLst>
              <a:ext uri="{28A0092B-C50C-407E-A947-70E740481C1C}">
                <a14:useLocalDpi xmlns:a14="http://schemas.microsoft.com/office/drawing/2010/main" val="0"/>
              </a:ext>
            </a:extLst>
          </a:blip>
          <a:srcRect t="16003"/>
          <a:stretch/>
        </p:blipFill>
        <p:spPr>
          <a:xfrm>
            <a:off x="795337" y="2106592"/>
            <a:ext cx="10601325" cy="4200407"/>
          </a:xfrm>
          <a:prstGeom prst="rect">
            <a:avLst/>
          </a:prstGeom>
        </p:spPr>
      </p:pic>
      <p:sp>
        <p:nvSpPr>
          <p:cNvPr id="8" name="標題 1">
            <a:extLst>
              <a:ext uri="{FF2B5EF4-FFF2-40B4-BE49-F238E27FC236}">
                <a16:creationId xmlns:a16="http://schemas.microsoft.com/office/drawing/2014/main" id="{D2250C2B-E7E8-486B-B972-2B9331C71FB3}"/>
              </a:ext>
            </a:extLst>
          </p:cNvPr>
          <p:cNvSpPr txBox="1">
            <a:spLocks/>
          </p:cNvSpPr>
          <p:nvPr/>
        </p:nvSpPr>
        <p:spPr>
          <a:xfrm>
            <a:off x="831200" y="724923"/>
            <a:ext cx="11360800" cy="763600"/>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zh-CN" altLang="en-US" sz="3200">
                <a:latin typeface="Noto Sans CJK TC Bold" panose="020B0800000000000000" pitchFamily="34" charset="-120"/>
                <a:ea typeface="Noto Sans CJK TC Bold" panose="020B0800000000000000" pitchFamily="34" charset="-120"/>
              </a:rPr>
              <a:t>不同世代對於發展議題的觀感</a:t>
            </a:r>
            <a:endParaRPr lang="zh-TW" altLang="en-US" sz="3200" dirty="0">
              <a:latin typeface="Noto Sans CJK TC Bold" panose="020B0800000000000000" pitchFamily="34" charset="-120"/>
              <a:ea typeface="Noto Sans CJK TC Bold" panose="020B0800000000000000" pitchFamily="34" charset="-120"/>
            </a:endParaRPr>
          </a:p>
        </p:txBody>
      </p:sp>
      <p:sp>
        <p:nvSpPr>
          <p:cNvPr id="9" name="文字方塊 8">
            <a:extLst>
              <a:ext uri="{FF2B5EF4-FFF2-40B4-BE49-F238E27FC236}">
                <a16:creationId xmlns:a16="http://schemas.microsoft.com/office/drawing/2014/main" id="{6496B19D-2207-4BD5-8260-A8D50A6FB411}"/>
              </a:ext>
            </a:extLst>
          </p:cNvPr>
          <p:cNvSpPr txBox="1"/>
          <p:nvPr/>
        </p:nvSpPr>
        <p:spPr>
          <a:xfrm>
            <a:off x="963289" y="1303857"/>
            <a:ext cx="6163518" cy="369332"/>
          </a:xfrm>
          <a:prstGeom prst="rect">
            <a:avLst/>
          </a:prstGeom>
          <a:noFill/>
        </p:spPr>
        <p:txBody>
          <a:bodyPr wrap="square">
            <a:spAutoFit/>
          </a:bodyPr>
          <a:lstStyle/>
          <a:p>
            <a:r>
              <a:rPr lang="en-US" altLang="zh-CN" dirty="0">
                <a:solidFill>
                  <a:schemeClr val="bg1">
                    <a:lumMod val="65000"/>
                  </a:schemeClr>
                </a:solidFill>
                <a:latin typeface="Noto Sans CJK TC Bold" panose="020B0800000000000000" pitchFamily="34" charset="-120"/>
                <a:ea typeface="Noto Sans CJK TC Bold" panose="020B0800000000000000" pitchFamily="34" charset="-120"/>
              </a:rPr>
              <a:t>2. </a:t>
            </a:r>
            <a:r>
              <a:rPr lang="zh-CN" altLang="en-US" dirty="0">
                <a:solidFill>
                  <a:schemeClr val="bg1">
                    <a:lumMod val="65000"/>
                  </a:schemeClr>
                </a:solidFill>
                <a:latin typeface="Noto Sans CJK TC Bold" panose="020B0800000000000000" pitchFamily="34" charset="-120"/>
                <a:ea typeface="Noto Sans CJK TC Bold" panose="020B0800000000000000" pitchFamily="34" charset="-120"/>
              </a:rPr>
              <a:t>對於國際交流的正向態度</a:t>
            </a:r>
            <a:endParaRPr lang="zh-TW" altLang="en-US" dirty="0">
              <a:solidFill>
                <a:schemeClr val="bg1">
                  <a:lumMod val="65000"/>
                </a:schemeClr>
              </a:solidFill>
            </a:endParaRPr>
          </a:p>
        </p:txBody>
      </p:sp>
      <p:pic>
        <p:nvPicPr>
          <p:cNvPr id="6" name="Picture 5" descr="Chart, bubble chart&#10;&#10;Description automatically generated">
            <a:extLst>
              <a:ext uri="{FF2B5EF4-FFF2-40B4-BE49-F238E27FC236}">
                <a16:creationId xmlns:a16="http://schemas.microsoft.com/office/drawing/2014/main" id="{BBE9907E-CC4A-86E4-7318-9A2308113803}"/>
              </a:ext>
            </a:extLst>
          </p:cNvPr>
          <p:cNvPicPr>
            <a:picLocks noChangeAspect="1"/>
          </p:cNvPicPr>
          <p:nvPr/>
        </p:nvPicPr>
        <p:blipFill rotWithShape="1">
          <a:blip r:embed="rId3">
            <a:extLst>
              <a:ext uri="{28A0092B-C50C-407E-A947-70E740481C1C}">
                <a14:useLocalDpi xmlns:a14="http://schemas.microsoft.com/office/drawing/2010/main" val="0"/>
              </a:ext>
            </a:extLst>
          </a:blip>
          <a:srcRect t="16003"/>
          <a:stretch/>
        </p:blipFill>
        <p:spPr>
          <a:xfrm>
            <a:off x="759475" y="2104075"/>
            <a:ext cx="10601325" cy="4200407"/>
          </a:xfrm>
          <a:prstGeom prst="rect">
            <a:avLst/>
          </a:prstGeom>
        </p:spPr>
      </p:pic>
    </p:spTree>
    <p:extLst>
      <p:ext uri="{BB962C8B-B14F-4D97-AF65-F5344CB8AC3E}">
        <p14:creationId xmlns:p14="http://schemas.microsoft.com/office/powerpoint/2010/main" val="1997725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3D40F027-673A-42E8-90C9-C6BFDA4D04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337" y="1025536"/>
            <a:ext cx="10601325" cy="5000625"/>
          </a:xfrm>
          <a:prstGeom prst="rect">
            <a:avLst/>
          </a:prstGeom>
        </p:spPr>
      </p:pic>
    </p:spTree>
    <p:extLst>
      <p:ext uri="{BB962C8B-B14F-4D97-AF65-F5344CB8AC3E}">
        <p14:creationId xmlns:p14="http://schemas.microsoft.com/office/powerpoint/2010/main" val="41929650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3D40F027-673A-42E8-90C9-C6BFDA4D04B4}"/>
              </a:ext>
            </a:extLst>
          </p:cNvPr>
          <p:cNvPicPr>
            <a:picLocks noChangeAspect="1"/>
          </p:cNvPicPr>
          <p:nvPr/>
        </p:nvPicPr>
        <p:blipFill>
          <a:blip r:embed="rId2">
            <a:duotone>
              <a:schemeClr val="bg2">
                <a:shade val="45000"/>
                <a:satMod val="135000"/>
              </a:schemeClr>
              <a:prstClr val="white"/>
            </a:duotone>
            <a:alphaModFix amt="50000"/>
            <a:extLst>
              <a:ext uri="{28A0092B-C50C-407E-A947-70E740481C1C}">
                <a14:useLocalDpi xmlns:a14="http://schemas.microsoft.com/office/drawing/2010/main" val="0"/>
              </a:ext>
            </a:extLst>
          </a:blip>
          <a:stretch>
            <a:fillRect/>
          </a:stretch>
        </p:blipFill>
        <p:spPr>
          <a:xfrm>
            <a:off x="795337" y="1025534"/>
            <a:ext cx="10601325" cy="5000625"/>
          </a:xfrm>
          <a:prstGeom prst="rect">
            <a:avLst/>
          </a:prstGeom>
        </p:spPr>
      </p:pic>
      <p:sp>
        <p:nvSpPr>
          <p:cNvPr id="3" name="文字方塊 2">
            <a:extLst>
              <a:ext uri="{FF2B5EF4-FFF2-40B4-BE49-F238E27FC236}">
                <a16:creationId xmlns:a16="http://schemas.microsoft.com/office/drawing/2014/main" id="{8A4268F2-2BF1-4EF3-8CB6-D4BAC423362E}"/>
              </a:ext>
            </a:extLst>
          </p:cNvPr>
          <p:cNvSpPr txBox="1"/>
          <p:nvPr/>
        </p:nvSpPr>
        <p:spPr>
          <a:xfrm>
            <a:off x="1192190" y="3048792"/>
            <a:ext cx="6053562" cy="954107"/>
          </a:xfrm>
          <a:prstGeom prst="rect">
            <a:avLst/>
          </a:prstGeom>
          <a:noFill/>
        </p:spPr>
        <p:txBody>
          <a:bodyPr wrap="square" rtlCol="0">
            <a:spAutoFit/>
          </a:bodyPr>
          <a:lstStyle/>
          <a:p>
            <a:r>
              <a:rPr lang="zh-CN" altLang="en-US" sz="1400" b="1" dirty="0">
                <a:latin typeface="Noto Sans CJK TC Bold" panose="020B0800000000000000" pitchFamily="34" charset="-120"/>
                <a:ea typeface="Noto Sans CJK TC Bold" panose="020B0800000000000000" pitchFamily="34" charset="-120"/>
              </a:rPr>
              <a:t>洞見 </a:t>
            </a:r>
            <a:r>
              <a:rPr lang="en-US" altLang="zh-TW" sz="1400" b="1" dirty="0">
                <a:latin typeface="Noto Sans CJK TC Bold" panose="020B0800000000000000" pitchFamily="34" charset="-120"/>
                <a:ea typeface="Noto Sans CJK TC Bold" panose="020B0800000000000000" pitchFamily="34" charset="-120"/>
              </a:rPr>
              <a:t>Insight  | </a:t>
            </a:r>
          </a:p>
          <a:p>
            <a:endParaRPr lang="en-US" altLang="zh-CN" sz="1400" b="1" dirty="0">
              <a:latin typeface="Noto Sans CJK TC Bold" panose="020B0800000000000000" pitchFamily="34" charset="-120"/>
              <a:ea typeface="Noto Sans CJK TC Bold" panose="020B0800000000000000" pitchFamily="34" charset="-120"/>
            </a:endParaRPr>
          </a:p>
          <a:p>
            <a:r>
              <a:rPr lang="zh-CN" altLang="en-US" sz="1400" dirty="0">
                <a:latin typeface="Noto Sans CJK TC Bold" panose="020B0800000000000000" pitchFamily="34" charset="-120"/>
                <a:ea typeface="Noto Sans CJK TC Bold" panose="020B0800000000000000" pitchFamily="34" charset="-120"/>
              </a:rPr>
              <a:t>越新的世代，對於國際交流的正向態度更趨向一致與集中。</a:t>
            </a:r>
            <a:endParaRPr lang="en-US" altLang="zh-CN" sz="1400" dirty="0">
              <a:latin typeface="Noto Sans CJK TC Bold" panose="020B0800000000000000" pitchFamily="34" charset="-120"/>
              <a:ea typeface="Noto Sans CJK TC Bold" panose="020B0800000000000000" pitchFamily="34" charset="-120"/>
            </a:endParaRPr>
          </a:p>
          <a:p>
            <a:r>
              <a:rPr lang="zh-CN" altLang="en-US" sz="1400" dirty="0">
                <a:latin typeface="Noto Sans CJK TC Bold" panose="020B0800000000000000" pitchFamily="34" charset="-120"/>
                <a:ea typeface="Noto Sans CJK TC Bold" panose="020B0800000000000000" pitchFamily="34" charset="-120"/>
              </a:rPr>
              <a:t>可見應嘗試從新一代的力量著手接軌國際，引領其他世代的難度也不會太大。</a:t>
            </a:r>
            <a:endParaRPr lang="en-US" altLang="zh-CN" sz="1400" dirty="0">
              <a:latin typeface="Noto Sans CJK TC Bold" panose="020B0800000000000000" pitchFamily="34" charset="-120"/>
              <a:ea typeface="Noto Sans CJK TC Bold" panose="020B0800000000000000" pitchFamily="34" charset="-120"/>
            </a:endParaRPr>
          </a:p>
        </p:txBody>
      </p:sp>
    </p:spTree>
    <p:extLst>
      <p:ext uri="{BB962C8B-B14F-4D97-AF65-F5344CB8AC3E}">
        <p14:creationId xmlns:p14="http://schemas.microsoft.com/office/powerpoint/2010/main" val="2236338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1003776D-C76C-4953-92CF-E5086BFAF6DF}"/>
              </a:ext>
            </a:extLst>
          </p:cNvPr>
          <p:cNvPicPr>
            <a:picLocks noChangeAspect="1"/>
          </p:cNvPicPr>
          <p:nvPr/>
        </p:nvPicPr>
        <p:blipFill rotWithShape="1">
          <a:blip r:embed="rId2">
            <a:extLst>
              <a:ext uri="{28A0092B-C50C-407E-A947-70E740481C1C}">
                <a14:useLocalDpi xmlns:a14="http://schemas.microsoft.com/office/drawing/2010/main" val="0"/>
              </a:ext>
            </a:extLst>
          </a:blip>
          <a:srcRect t="14906"/>
          <a:stretch/>
        </p:blipFill>
        <p:spPr>
          <a:xfrm>
            <a:off x="795337" y="2233914"/>
            <a:ext cx="10601325" cy="4255234"/>
          </a:xfrm>
          <a:prstGeom prst="rect">
            <a:avLst/>
          </a:prstGeom>
        </p:spPr>
      </p:pic>
      <p:sp>
        <p:nvSpPr>
          <p:cNvPr id="7" name="標題 1">
            <a:extLst>
              <a:ext uri="{FF2B5EF4-FFF2-40B4-BE49-F238E27FC236}">
                <a16:creationId xmlns:a16="http://schemas.microsoft.com/office/drawing/2014/main" id="{E210CF85-137D-44D7-ACD6-15CF9FC351DB}"/>
              </a:ext>
            </a:extLst>
          </p:cNvPr>
          <p:cNvSpPr txBox="1">
            <a:spLocks/>
          </p:cNvSpPr>
          <p:nvPr/>
        </p:nvSpPr>
        <p:spPr>
          <a:xfrm>
            <a:off x="831200" y="724923"/>
            <a:ext cx="11360800" cy="763600"/>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zh-CN" altLang="en-US" sz="3200">
                <a:latin typeface="Noto Sans CJK TC Bold" panose="020B0800000000000000" pitchFamily="34" charset="-120"/>
                <a:ea typeface="Noto Sans CJK TC Bold" panose="020B0800000000000000" pitchFamily="34" charset="-120"/>
              </a:rPr>
              <a:t>不同世代對於發展議題的觀感</a:t>
            </a:r>
            <a:endParaRPr lang="zh-TW" altLang="en-US" sz="3200" dirty="0">
              <a:latin typeface="Noto Sans CJK TC Bold" panose="020B0800000000000000" pitchFamily="34" charset="-120"/>
              <a:ea typeface="Noto Sans CJK TC Bold" panose="020B0800000000000000" pitchFamily="34" charset="-120"/>
            </a:endParaRPr>
          </a:p>
        </p:txBody>
      </p:sp>
      <p:sp>
        <p:nvSpPr>
          <p:cNvPr id="8" name="文字方塊 7">
            <a:extLst>
              <a:ext uri="{FF2B5EF4-FFF2-40B4-BE49-F238E27FC236}">
                <a16:creationId xmlns:a16="http://schemas.microsoft.com/office/drawing/2014/main" id="{6B84BC13-630C-413D-ABB6-679284DF3E11}"/>
              </a:ext>
            </a:extLst>
          </p:cNvPr>
          <p:cNvSpPr txBox="1"/>
          <p:nvPr/>
        </p:nvSpPr>
        <p:spPr>
          <a:xfrm>
            <a:off x="963289" y="1303857"/>
            <a:ext cx="6163518" cy="369332"/>
          </a:xfrm>
          <a:prstGeom prst="rect">
            <a:avLst/>
          </a:prstGeom>
          <a:noFill/>
        </p:spPr>
        <p:txBody>
          <a:bodyPr wrap="square">
            <a:spAutoFit/>
          </a:bodyPr>
          <a:lstStyle/>
          <a:p>
            <a:r>
              <a:rPr lang="en-US" altLang="zh-CN" dirty="0">
                <a:solidFill>
                  <a:schemeClr val="bg1">
                    <a:lumMod val="65000"/>
                  </a:schemeClr>
                </a:solidFill>
                <a:latin typeface="Noto Sans CJK TC Bold" panose="020B0800000000000000" pitchFamily="34" charset="-120"/>
                <a:ea typeface="Noto Sans CJK TC Bold" panose="020B0800000000000000" pitchFamily="34" charset="-120"/>
              </a:rPr>
              <a:t>3. </a:t>
            </a:r>
            <a:r>
              <a:rPr lang="zh-CN" altLang="en-US" dirty="0">
                <a:solidFill>
                  <a:schemeClr val="bg1">
                    <a:lumMod val="65000"/>
                  </a:schemeClr>
                </a:solidFill>
                <a:latin typeface="Noto Sans CJK TC Bold" panose="020B0800000000000000" pitchFamily="34" charset="-120"/>
                <a:ea typeface="Noto Sans CJK TC Bold" panose="020B0800000000000000" pitchFamily="34" charset="-120"/>
              </a:rPr>
              <a:t>對於貧富差距的無力感</a:t>
            </a:r>
            <a:endParaRPr lang="zh-TW" altLang="en-US" dirty="0">
              <a:solidFill>
                <a:schemeClr val="bg1">
                  <a:lumMod val="65000"/>
                </a:schemeClr>
              </a:solidFill>
            </a:endParaRPr>
          </a:p>
        </p:txBody>
      </p:sp>
    </p:spTree>
    <p:extLst>
      <p:ext uri="{BB962C8B-B14F-4D97-AF65-F5344CB8AC3E}">
        <p14:creationId xmlns:p14="http://schemas.microsoft.com/office/powerpoint/2010/main" val="14781629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1003776D-C76C-4953-92CF-E5086BFAF6DF}"/>
              </a:ext>
            </a:extLst>
          </p:cNvPr>
          <p:cNvPicPr>
            <a:picLocks noChangeAspect="1"/>
          </p:cNvPicPr>
          <p:nvPr/>
        </p:nvPicPr>
        <p:blipFill rotWithShape="1">
          <a:blip r:embed="rId2">
            <a:extLst>
              <a:ext uri="{28A0092B-C50C-407E-A947-70E740481C1C}">
                <a14:useLocalDpi xmlns:a14="http://schemas.microsoft.com/office/drawing/2010/main" val="0"/>
              </a:ext>
            </a:extLst>
          </a:blip>
          <a:srcRect t="14906"/>
          <a:stretch/>
        </p:blipFill>
        <p:spPr>
          <a:xfrm>
            <a:off x="795337" y="2233914"/>
            <a:ext cx="10601325" cy="4255234"/>
          </a:xfrm>
          <a:prstGeom prst="rect">
            <a:avLst/>
          </a:prstGeom>
        </p:spPr>
      </p:pic>
      <p:sp>
        <p:nvSpPr>
          <p:cNvPr id="7" name="標題 1">
            <a:extLst>
              <a:ext uri="{FF2B5EF4-FFF2-40B4-BE49-F238E27FC236}">
                <a16:creationId xmlns:a16="http://schemas.microsoft.com/office/drawing/2014/main" id="{E210CF85-137D-44D7-ACD6-15CF9FC351DB}"/>
              </a:ext>
            </a:extLst>
          </p:cNvPr>
          <p:cNvSpPr txBox="1">
            <a:spLocks/>
          </p:cNvSpPr>
          <p:nvPr/>
        </p:nvSpPr>
        <p:spPr>
          <a:xfrm>
            <a:off x="831200" y="724923"/>
            <a:ext cx="11360800" cy="763600"/>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zh-CN" altLang="en-US" sz="3200">
                <a:latin typeface="Noto Sans CJK TC Bold" panose="020B0800000000000000" pitchFamily="34" charset="-120"/>
                <a:ea typeface="Noto Sans CJK TC Bold" panose="020B0800000000000000" pitchFamily="34" charset="-120"/>
              </a:rPr>
              <a:t>不同世代對於發展議題的觀感</a:t>
            </a:r>
            <a:endParaRPr lang="zh-TW" altLang="en-US" sz="3200" dirty="0">
              <a:latin typeface="Noto Sans CJK TC Bold" panose="020B0800000000000000" pitchFamily="34" charset="-120"/>
              <a:ea typeface="Noto Sans CJK TC Bold" panose="020B0800000000000000" pitchFamily="34" charset="-120"/>
            </a:endParaRPr>
          </a:p>
        </p:txBody>
      </p:sp>
      <p:sp>
        <p:nvSpPr>
          <p:cNvPr id="8" name="文字方塊 7">
            <a:extLst>
              <a:ext uri="{FF2B5EF4-FFF2-40B4-BE49-F238E27FC236}">
                <a16:creationId xmlns:a16="http://schemas.microsoft.com/office/drawing/2014/main" id="{6B84BC13-630C-413D-ABB6-679284DF3E11}"/>
              </a:ext>
            </a:extLst>
          </p:cNvPr>
          <p:cNvSpPr txBox="1"/>
          <p:nvPr/>
        </p:nvSpPr>
        <p:spPr>
          <a:xfrm>
            <a:off x="963289" y="1303857"/>
            <a:ext cx="6163518" cy="369332"/>
          </a:xfrm>
          <a:prstGeom prst="rect">
            <a:avLst/>
          </a:prstGeom>
          <a:noFill/>
        </p:spPr>
        <p:txBody>
          <a:bodyPr wrap="square">
            <a:spAutoFit/>
          </a:bodyPr>
          <a:lstStyle/>
          <a:p>
            <a:r>
              <a:rPr lang="en-US" altLang="zh-CN" dirty="0">
                <a:solidFill>
                  <a:schemeClr val="bg1">
                    <a:lumMod val="65000"/>
                  </a:schemeClr>
                </a:solidFill>
                <a:latin typeface="Noto Sans CJK TC Bold" panose="020B0800000000000000" pitchFamily="34" charset="-120"/>
                <a:ea typeface="Noto Sans CJK TC Bold" panose="020B0800000000000000" pitchFamily="34" charset="-120"/>
              </a:rPr>
              <a:t>3. </a:t>
            </a:r>
            <a:r>
              <a:rPr lang="zh-CN" altLang="en-US" dirty="0">
                <a:solidFill>
                  <a:schemeClr val="bg1">
                    <a:lumMod val="65000"/>
                  </a:schemeClr>
                </a:solidFill>
                <a:latin typeface="Noto Sans CJK TC Bold" panose="020B0800000000000000" pitchFamily="34" charset="-120"/>
                <a:ea typeface="Noto Sans CJK TC Bold" panose="020B0800000000000000" pitchFamily="34" charset="-120"/>
              </a:rPr>
              <a:t>對於貧富差距的無力感</a:t>
            </a:r>
            <a:endParaRPr lang="zh-TW" altLang="en-US" dirty="0">
              <a:solidFill>
                <a:schemeClr val="bg1">
                  <a:lumMod val="65000"/>
                </a:schemeClr>
              </a:solidFill>
            </a:endParaRPr>
          </a:p>
        </p:txBody>
      </p:sp>
      <p:pic>
        <p:nvPicPr>
          <p:cNvPr id="3" name="Picture 2" descr="Chart, bubble chart&#10;&#10;Description automatically generated">
            <a:extLst>
              <a:ext uri="{FF2B5EF4-FFF2-40B4-BE49-F238E27FC236}">
                <a16:creationId xmlns:a16="http://schemas.microsoft.com/office/drawing/2014/main" id="{8F993C1D-E54D-C72B-910F-AB8C8377A1D6}"/>
              </a:ext>
            </a:extLst>
          </p:cNvPr>
          <p:cNvPicPr>
            <a:picLocks noChangeAspect="1"/>
          </p:cNvPicPr>
          <p:nvPr/>
        </p:nvPicPr>
        <p:blipFill rotWithShape="1">
          <a:blip r:embed="rId3">
            <a:extLst>
              <a:ext uri="{28A0092B-C50C-407E-A947-70E740481C1C}">
                <a14:useLocalDpi xmlns:a14="http://schemas.microsoft.com/office/drawing/2010/main" val="0"/>
              </a:ext>
            </a:extLst>
          </a:blip>
          <a:srcRect t="15270"/>
          <a:stretch/>
        </p:blipFill>
        <p:spPr>
          <a:xfrm>
            <a:off x="795336" y="2252123"/>
            <a:ext cx="10601325" cy="4237025"/>
          </a:xfrm>
          <a:prstGeom prst="rect">
            <a:avLst/>
          </a:prstGeom>
        </p:spPr>
      </p:pic>
    </p:spTree>
    <p:extLst>
      <p:ext uri="{BB962C8B-B14F-4D97-AF65-F5344CB8AC3E}">
        <p14:creationId xmlns:p14="http://schemas.microsoft.com/office/powerpoint/2010/main" val="2012281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5"/>
          <p:cNvPicPr preferRelativeResize="0"/>
          <p:nvPr/>
        </p:nvPicPr>
        <p:blipFill rotWithShape="1">
          <a:blip r:embed="rId3">
            <a:alphaModFix/>
          </a:blip>
          <a:srcRect t="21191"/>
          <a:stretch/>
        </p:blipFill>
        <p:spPr>
          <a:xfrm>
            <a:off x="545334" y="1268583"/>
            <a:ext cx="11319865" cy="5084433"/>
          </a:xfrm>
          <a:prstGeom prst="rect">
            <a:avLst/>
          </a:prstGeom>
          <a:noFill/>
          <a:ln>
            <a:noFill/>
          </a:ln>
        </p:spPr>
      </p:pic>
      <p:sp>
        <p:nvSpPr>
          <p:cNvPr id="74" name="Google Shape;74;p15"/>
          <p:cNvSpPr/>
          <p:nvPr/>
        </p:nvSpPr>
        <p:spPr>
          <a:xfrm>
            <a:off x="6213210" y="2607906"/>
            <a:ext cx="4637301" cy="1642188"/>
          </a:xfrm>
          <a:prstGeom prst="ellipse">
            <a:avLst/>
          </a:prstGeom>
          <a:noFill/>
          <a:ln w="28575" cap="flat" cmpd="sng">
            <a:solidFill>
              <a:srgbClr val="0645AD"/>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 name="Google Shape;63;p14">
            <a:extLst>
              <a:ext uri="{FF2B5EF4-FFF2-40B4-BE49-F238E27FC236}">
                <a16:creationId xmlns:a16="http://schemas.microsoft.com/office/drawing/2014/main" id="{CF52A696-B351-47F4-BFA4-868340861AE8}"/>
              </a:ext>
            </a:extLst>
          </p:cNvPr>
          <p:cNvSpPr txBox="1">
            <a:spLocks/>
          </p:cNvSpPr>
          <p:nvPr/>
        </p:nvSpPr>
        <p:spPr>
          <a:xfrm>
            <a:off x="6813291" y="4370873"/>
            <a:ext cx="2277049" cy="1218544"/>
          </a:xfrm>
          <a:prstGeom prst="rect">
            <a:avLst/>
          </a:prstGeom>
        </p:spPr>
        <p:txBody>
          <a:bodyPr spcFirstLastPara="1" vert="horz" wrap="square" lIns="121900" tIns="121900" rIns="121900" bIns="1219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spcAft>
                <a:spcPts val="1600"/>
              </a:spcAft>
              <a:buFont typeface="Arial" panose="020B0604020202020204" pitchFamily="34" charset="0"/>
              <a:buNone/>
            </a:pPr>
            <a:r>
              <a:rPr lang="zh-CN" altLang="en-US" sz="4000" b="1" dirty="0">
                <a:solidFill>
                  <a:schemeClr val="bg1"/>
                </a:solidFill>
                <a:highlight>
                  <a:srgbClr val="008080"/>
                </a:highlight>
                <a:latin typeface="Taipei Sans TC Beta" pitchFamily="2" charset="-120"/>
                <a:ea typeface="Taipei Sans TC Beta" pitchFamily="2" charset="-120"/>
              </a:rPr>
              <a:t>兩大目標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fade">
                                      <p:cBhvr>
                                        <p:cTn id="12" dur="1000"/>
                                        <p:tgtEl>
                                          <p:spTgt spid="74"/>
                                        </p:tgtEl>
                                      </p:cBhvr>
                                    </p:animEffect>
                                    <p:anim calcmode="lin" valueType="num">
                                      <p:cBhvr>
                                        <p:cTn id="13" dur="1000" fill="hold"/>
                                        <p:tgtEl>
                                          <p:spTgt spid="74"/>
                                        </p:tgtEl>
                                        <p:attrNameLst>
                                          <p:attrName>ppt_x</p:attrName>
                                        </p:attrNameLst>
                                      </p:cBhvr>
                                      <p:tavLst>
                                        <p:tav tm="0">
                                          <p:val>
                                            <p:strVal val="#ppt_x"/>
                                          </p:val>
                                        </p:tav>
                                        <p:tav tm="100000">
                                          <p:val>
                                            <p:strVal val="#ppt_x"/>
                                          </p:val>
                                        </p:tav>
                                      </p:tavLst>
                                    </p:anim>
                                    <p:anim calcmode="lin" valueType="num">
                                      <p:cBhvr>
                                        <p:cTn id="14"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0661A89A-BC05-4B67-ABE3-5F93A019C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337" y="1139745"/>
            <a:ext cx="10601325" cy="5000625"/>
          </a:xfrm>
          <a:prstGeom prst="rect">
            <a:avLst/>
          </a:prstGeom>
        </p:spPr>
      </p:pic>
    </p:spTree>
    <p:extLst>
      <p:ext uri="{BB962C8B-B14F-4D97-AF65-F5344CB8AC3E}">
        <p14:creationId xmlns:p14="http://schemas.microsoft.com/office/powerpoint/2010/main" val="1678511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0661A89A-BC05-4B67-ABE3-5F93A019CD8D}"/>
              </a:ext>
            </a:extLst>
          </p:cNvPr>
          <p:cNvPicPr>
            <a:picLocks noChangeAspect="1"/>
          </p:cNvPicPr>
          <p:nvPr/>
        </p:nvPicPr>
        <p:blipFill>
          <a:blip r:embed="rId2">
            <a:duotone>
              <a:schemeClr val="bg2">
                <a:shade val="45000"/>
                <a:satMod val="135000"/>
              </a:schemeClr>
              <a:prstClr val="white"/>
            </a:duotone>
            <a:alphaModFix amt="70000"/>
            <a:extLst>
              <a:ext uri="{28A0092B-C50C-407E-A947-70E740481C1C}">
                <a14:useLocalDpi xmlns:a14="http://schemas.microsoft.com/office/drawing/2010/main" val="0"/>
              </a:ext>
            </a:extLst>
          </a:blip>
          <a:stretch>
            <a:fillRect/>
          </a:stretch>
        </p:blipFill>
        <p:spPr>
          <a:xfrm>
            <a:off x="795337" y="1139745"/>
            <a:ext cx="10601325" cy="5000625"/>
          </a:xfrm>
          <a:prstGeom prst="rect">
            <a:avLst/>
          </a:prstGeom>
        </p:spPr>
      </p:pic>
      <p:sp>
        <p:nvSpPr>
          <p:cNvPr id="3" name="文字方塊 2">
            <a:extLst>
              <a:ext uri="{FF2B5EF4-FFF2-40B4-BE49-F238E27FC236}">
                <a16:creationId xmlns:a16="http://schemas.microsoft.com/office/drawing/2014/main" id="{44C5BDC0-B629-4478-A6E7-A562A9EAA2AB}"/>
              </a:ext>
            </a:extLst>
          </p:cNvPr>
          <p:cNvSpPr txBox="1"/>
          <p:nvPr/>
        </p:nvSpPr>
        <p:spPr>
          <a:xfrm>
            <a:off x="949122" y="3163003"/>
            <a:ext cx="5497978" cy="1384995"/>
          </a:xfrm>
          <a:prstGeom prst="rect">
            <a:avLst/>
          </a:prstGeom>
          <a:noFill/>
        </p:spPr>
        <p:txBody>
          <a:bodyPr wrap="square" rtlCol="0">
            <a:spAutoFit/>
          </a:bodyPr>
          <a:lstStyle/>
          <a:p>
            <a:r>
              <a:rPr lang="zh-CN" altLang="en-US" sz="1400" b="1" dirty="0">
                <a:latin typeface="Noto Sans CJK TC Bold" panose="020B0800000000000000" pitchFamily="34" charset="-120"/>
                <a:ea typeface="Noto Sans CJK TC Bold" panose="020B0800000000000000" pitchFamily="34" charset="-120"/>
              </a:rPr>
              <a:t>洞見 </a:t>
            </a:r>
            <a:r>
              <a:rPr lang="en-US" altLang="zh-TW" sz="1400" b="1" dirty="0">
                <a:latin typeface="Noto Sans CJK TC Bold" panose="020B0800000000000000" pitchFamily="34" charset="-120"/>
                <a:ea typeface="Noto Sans CJK TC Bold" panose="020B0800000000000000" pitchFamily="34" charset="-120"/>
              </a:rPr>
              <a:t>Insight  | </a:t>
            </a:r>
          </a:p>
          <a:p>
            <a:endParaRPr lang="en-US" altLang="zh-TW" sz="1400" b="1" dirty="0">
              <a:latin typeface="Noto Sans CJK TC Bold" panose="020B0800000000000000" pitchFamily="34" charset="-120"/>
              <a:ea typeface="Noto Sans CJK TC Bold" panose="020B0800000000000000" pitchFamily="34" charset="-120"/>
            </a:endParaRPr>
          </a:p>
          <a:p>
            <a:r>
              <a:rPr lang="zh-CN" altLang="en-US" sz="1400" dirty="0">
                <a:latin typeface="Noto Sans CJK TC Bold" panose="020B0800000000000000" pitchFamily="34" charset="-120"/>
                <a:ea typeface="Noto Sans CJK TC Bold" panose="020B0800000000000000" pitchFamily="34" charset="-120"/>
              </a:rPr>
              <a:t>年輕時代對於貧富差距的感受越來越小，可能原因在於整體台灣經濟機會的增加所致。沙侖科學城作爲推動台灣未來嶄新產業的指標，應更關注如何讓台灣的產業如何幫助社會永續經營，避免因資產市場不對等，而造成資源在社會上的偏頗。</a:t>
            </a:r>
            <a:endParaRPr lang="en-US" altLang="zh-CN" sz="1400" dirty="0">
              <a:latin typeface="Noto Sans CJK TC Bold" panose="020B0800000000000000" pitchFamily="34" charset="-120"/>
              <a:ea typeface="Noto Sans CJK TC Bold" panose="020B0800000000000000" pitchFamily="34" charset="-120"/>
            </a:endParaRPr>
          </a:p>
        </p:txBody>
      </p:sp>
    </p:spTree>
    <p:extLst>
      <p:ext uri="{BB962C8B-B14F-4D97-AF65-F5344CB8AC3E}">
        <p14:creationId xmlns:p14="http://schemas.microsoft.com/office/powerpoint/2010/main" val="28158335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A4924BA-8F1C-439E-8DD6-6F9892A3B4EF}"/>
              </a:ext>
            </a:extLst>
          </p:cNvPr>
          <p:cNvSpPr/>
          <p:nvPr/>
        </p:nvSpPr>
        <p:spPr>
          <a:xfrm>
            <a:off x="0" y="-76200"/>
            <a:ext cx="12192000" cy="6858000"/>
          </a:xfrm>
          <a:prstGeom prst="rect">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 name="圖片 2">
            <a:extLst>
              <a:ext uri="{FF2B5EF4-FFF2-40B4-BE49-F238E27FC236}">
                <a16:creationId xmlns:a16="http://schemas.microsoft.com/office/drawing/2014/main" id="{D99605D3-6E39-47A9-A316-DBC027052559}"/>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t="14973" b="10990"/>
          <a:stretch/>
        </p:blipFill>
        <p:spPr>
          <a:xfrm>
            <a:off x="518855" y="2662853"/>
            <a:ext cx="3081142" cy="2281194"/>
          </a:xfrm>
          <a:prstGeom prst="rect">
            <a:avLst/>
          </a:prstGeom>
        </p:spPr>
      </p:pic>
      <p:pic>
        <p:nvPicPr>
          <p:cNvPr id="6" name="圖片 5">
            <a:extLst>
              <a:ext uri="{FF2B5EF4-FFF2-40B4-BE49-F238E27FC236}">
                <a16:creationId xmlns:a16="http://schemas.microsoft.com/office/drawing/2014/main" id="{F5558597-4C61-4821-AD12-D9CC79F83A6C}"/>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727525" y="640412"/>
            <a:ext cx="4038165" cy="1904794"/>
          </a:xfrm>
          <a:prstGeom prst="rect">
            <a:avLst/>
          </a:prstGeom>
        </p:spPr>
      </p:pic>
      <p:pic>
        <p:nvPicPr>
          <p:cNvPr id="9" name="圖片 8">
            <a:extLst>
              <a:ext uri="{FF2B5EF4-FFF2-40B4-BE49-F238E27FC236}">
                <a16:creationId xmlns:a16="http://schemas.microsoft.com/office/drawing/2014/main" id="{9F808CFA-1BEF-4548-A7FA-55DADDB25B16}"/>
              </a:ext>
            </a:extLst>
          </p:cNvPr>
          <p:cNvPicPr>
            <a:picLocks noChangeAspect="1"/>
          </p:cNvPicPr>
          <p:nvPr/>
        </p:nvPicPr>
        <p:blipFill rotWithShape="1">
          <a:blip r:embed="rId4">
            <a:duotone>
              <a:schemeClr val="bg2">
                <a:shade val="45000"/>
                <a:satMod val="135000"/>
              </a:schemeClr>
              <a:prstClr val="white"/>
            </a:duotone>
            <a:extLst>
              <a:ext uri="{28A0092B-C50C-407E-A947-70E740481C1C}">
                <a14:useLocalDpi xmlns:a14="http://schemas.microsoft.com/office/drawing/2010/main" val="0"/>
              </a:ext>
            </a:extLst>
          </a:blip>
          <a:srcRect b="5729"/>
          <a:stretch/>
        </p:blipFill>
        <p:spPr>
          <a:xfrm>
            <a:off x="7947866" y="4685235"/>
            <a:ext cx="4048926" cy="1800456"/>
          </a:xfrm>
          <a:prstGeom prst="rect">
            <a:avLst/>
          </a:prstGeom>
        </p:spPr>
      </p:pic>
      <p:pic>
        <p:nvPicPr>
          <p:cNvPr id="11" name="圖片 10">
            <a:extLst>
              <a:ext uri="{FF2B5EF4-FFF2-40B4-BE49-F238E27FC236}">
                <a16:creationId xmlns:a16="http://schemas.microsoft.com/office/drawing/2014/main" id="{0BAC79BA-070B-4DCE-9FD6-44E9E7AB3911}"/>
              </a:ext>
            </a:extLst>
          </p:cNvPr>
          <p:cNvPicPr>
            <a:picLocks noChangeAspect="1"/>
          </p:cNvPicPr>
          <p:nvPr/>
        </p:nvPicPr>
        <p:blipFill rotWithShape="1">
          <a:blip r:embed="rId5">
            <a:duotone>
              <a:schemeClr val="bg2">
                <a:shade val="45000"/>
                <a:satMod val="135000"/>
              </a:schemeClr>
              <a:prstClr val="white"/>
            </a:duotone>
            <a:extLst>
              <a:ext uri="{28A0092B-C50C-407E-A947-70E740481C1C}">
                <a14:useLocalDpi xmlns:a14="http://schemas.microsoft.com/office/drawing/2010/main" val="0"/>
              </a:ext>
            </a:extLst>
          </a:blip>
          <a:srcRect b="3752"/>
          <a:stretch/>
        </p:blipFill>
        <p:spPr>
          <a:xfrm>
            <a:off x="3727525" y="4685235"/>
            <a:ext cx="4026491" cy="1828014"/>
          </a:xfrm>
          <a:prstGeom prst="rect">
            <a:avLst/>
          </a:prstGeom>
        </p:spPr>
      </p:pic>
      <p:pic>
        <p:nvPicPr>
          <p:cNvPr id="13" name="圖片 12">
            <a:extLst>
              <a:ext uri="{FF2B5EF4-FFF2-40B4-BE49-F238E27FC236}">
                <a16:creationId xmlns:a16="http://schemas.microsoft.com/office/drawing/2014/main" id="{27B75FF0-8B11-4A2C-AD17-9343FF416FF6}"/>
              </a:ext>
            </a:extLst>
          </p:cNvPr>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947866" y="2662853"/>
            <a:ext cx="4048926" cy="1909870"/>
          </a:xfrm>
          <a:prstGeom prst="rect">
            <a:avLst/>
          </a:prstGeom>
        </p:spPr>
      </p:pic>
      <p:pic>
        <p:nvPicPr>
          <p:cNvPr id="15" name="圖片 14">
            <a:extLst>
              <a:ext uri="{FF2B5EF4-FFF2-40B4-BE49-F238E27FC236}">
                <a16:creationId xmlns:a16="http://schemas.microsoft.com/office/drawing/2014/main" id="{ECB73231-B9D4-4A10-BDE0-01C61CAAD58C}"/>
              </a:ext>
            </a:extLst>
          </p:cNvPr>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727525" y="2665897"/>
            <a:ext cx="4025133" cy="1898647"/>
          </a:xfrm>
          <a:prstGeom prst="rect">
            <a:avLst/>
          </a:prstGeom>
        </p:spPr>
      </p:pic>
      <p:pic>
        <p:nvPicPr>
          <p:cNvPr id="17" name="圖片 16">
            <a:extLst>
              <a:ext uri="{FF2B5EF4-FFF2-40B4-BE49-F238E27FC236}">
                <a16:creationId xmlns:a16="http://schemas.microsoft.com/office/drawing/2014/main" id="{63B48A6B-1A7E-4DD2-ABED-51AF8E9BA648}"/>
              </a:ext>
            </a:extLst>
          </p:cNvPr>
          <p:cNvPicPr>
            <a:picLocks noChangeAspect="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978557" y="635336"/>
            <a:ext cx="4048926" cy="1909870"/>
          </a:xfrm>
          <a:prstGeom prst="rect">
            <a:avLst/>
          </a:prstGeom>
        </p:spPr>
      </p:pic>
      <p:pic>
        <p:nvPicPr>
          <p:cNvPr id="21" name="圖片 20">
            <a:extLst>
              <a:ext uri="{FF2B5EF4-FFF2-40B4-BE49-F238E27FC236}">
                <a16:creationId xmlns:a16="http://schemas.microsoft.com/office/drawing/2014/main" id="{1E9B5031-7229-4278-A154-F748729E59F5}"/>
              </a:ext>
            </a:extLst>
          </p:cNvPr>
          <p:cNvPicPr>
            <a:picLocks noChangeAspect="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18855" y="5032323"/>
            <a:ext cx="3081142" cy="1453368"/>
          </a:xfrm>
          <a:prstGeom prst="rect">
            <a:avLst/>
          </a:prstGeom>
        </p:spPr>
      </p:pic>
      <p:pic>
        <p:nvPicPr>
          <p:cNvPr id="23" name="圖片 22">
            <a:extLst>
              <a:ext uri="{FF2B5EF4-FFF2-40B4-BE49-F238E27FC236}">
                <a16:creationId xmlns:a16="http://schemas.microsoft.com/office/drawing/2014/main" id="{7376E372-CC05-4B1A-BE43-434B5D2AEA0A}"/>
              </a:ext>
            </a:extLst>
          </p:cNvPr>
          <p:cNvPicPr>
            <a:picLocks noChangeAspect="1"/>
          </p:cNvPicPr>
          <p:nvPr/>
        </p:nvPicPr>
        <p:blipFill rotWithShape="1">
          <a:blip r:embed="rId10">
            <a:duotone>
              <a:schemeClr val="bg2">
                <a:shade val="45000"/>
                <a:satMod val="135000"/>
              </a:schemeClr>
              <a:prstClr val="white"/>
            </a:duotone>
            <a:extLst>
              <a:ext uri="{28A0092B-C50C-407E-A947-70E740481C1C}">
                <a14:useLocalDpi xmlns:a14="http://schemas.microsoft.com/office/drawing/2010/main" val="0"/>
              </a:ext>
            </a:extLst>
          </a:blip>
          <a:srcRect l="29566" t="10817" r="5590" b="4198"/>
          <a:stretch/>
        </p:blipFill>
        <p:spPr>
          <a:xfrm>
            <a:off x="518855" y="640412"/>
            <a:ext cx="3081142" cy="1904794"/>
          </a:xfrm>
          <a:prstGeom prst="rect">
            <a:avLst/>
          </a:prstGeom>
        </p:spPr>
      </p:pic>
    </p:spTree>
    <p:extLst>
      <p:ext uri="{BB962C8B-B14F-4D97-AF65-F5344CB8AC3E}">
        <p14:creationId xmlns:p14="http://schemas.microsoft.com/office/powerpoint/2010/main" val="20037935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4" name="Google Shape;95;p18">
            <a:extLst>
              <a:ext uri="{FF2B5EF4-FFF2-40B4-BE49-F238E27FC236}">
                <a16:creationId xmlns:a16="http://schemas.microsoft.com/office/drawing/2014/main" id="{4725B26E-2426-42C8-95AE-4D22CD8551E4}"/>
              </a:ext>
            </a:extLst>
          </p:cNvPr>
          <p:cNvSpPr txBox="1">
            <a:spLocks/>
          </p:cNvSpPr>
          <p:nvPr/>
        </p:nvSpPr>
        <p:spPr>
          <a:xfrm>
            <a:off x="415600" y="958276"/>
            <a:ext cx="11360800" cy="763600"/>
          </a:xfrm>
          <a:prstGeom prst="rect">
            <a:avLst/>
          </a:prstGeom>
        </p:spPr>
        <p:txBody>
          <a:bodyPr spcFirstLastPara="1" vert="horz" wrap="square" lIns="121900" tIns="121900" rIns="121900" bIns="121900" rtlCol="0" anchor="t" anchorCtr="0">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latin typeface="Taipei Sans TC Beta" pitchFamily="2" charset="-120"/>
                <a:ea typeface="Taipei Sans TC Beta" pitchFamily="2" charset="-120"/>
              </a:rPr>
              <a:t>研究貢獻與限制</a:t>
            </a:r>
          </a:p>
        </p:txBody>
      </p:sp>
      <p:pic>
        <p:nvPicPr>
          <p:cNvPr id="7" name="Picture 2" descr="Jigsaw Puzzle Vector, Four Pieces Stock Vector - Illustration of group,  connect: 189684779">
            <a:extLst>
              <a:ext uri="{FF2B5EF4-FFF2-40B4-BE49-F238E27FC236}">
                <a16:creationId xmlns:a16="http://schemas.microsoft.com/office/drawing/2014/main" id="{7C1A217E-A8F8-4C3F-A378-A6EDE0EEAC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336" t="10020" r="9653" b="15030"/>
          <a:stretch/>
        </p:blipFill>
        <p:spPr bwMode="auto">
          <a:xfrm>
            <a:off x="1888906" y="2112580"/>
            <a:ext cx="3600450" cy="356235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8A7807B7-D4A8-42A4-AF42-34281FCB2FBD}"/>
              </a:ext>
            </a:extLst>
          </p:cNvPr>
          <p:cNvGrpSpPr/>
          <p:nvPr/>
        </p:nvGrpSpPr>
        <p:grpSpPr>
          <a:xfrm>
            <a:off x="5591503" y="2231822"/>
            <a:ext cx="5013434" cy="3323865"/>
            <a:chOff x="6096000" y="2573780"/>
            <a:chExt cx="5013434" cy="3323865"/>
          </a:xfrm>
        </p:grpSpPr>
        <p:sp>
          <p:nvSpPr>
            <p:cNvPr id="8" name="Google Shape;103;p18">
              <a:extLst>
                <a:ext uri="{FF2B5EF4-FFF2-40B4-BE49-F238E27FC236}">
                  <a16:creationId xmlns:a16="http://schemas.microsoft.com/office/drawing/2014/main" id="{896E8444-DEEB-45FB-8D31-EED9B18BCD5B}"/>
                </a:ext>
              </a:extLst>
            </p:cNvPr>
            <p:cNvSpPr txBox="1"/>
            <p:nvPr/>
          </p:nvSpPr>
          <p:spPr>
            <a:xfrm>
              <a:off x="6096000" y="2573780"/>
              <a:ext cx="5013434" cy="1107955"/>
            </a:xfrm>
            <a:prstGeom prst="rect">
              <a:avLst/>
            </a:prstGeom>
            <a:solidFill>
              <a:schemeClr val="bg1"/>
            </a:solidFill>
            <a:ln>
              <a:noFill/>
            </a:ln>
          </p:spPr>
          <p:txBody>
            <a:bodyPr spcFirstLastPara="1" wrap="square" lIns="121900" tIns="121900" rIns="121900" bIns="121900" anchor="t" anchorCtr="0">
              <a:spAutoFit/>
            </a:bodyPr>
            <a:lstStyle/>
            <a:p>
              <a:pPr algn="ctr"/>
              <a:r>
                <a:rPr lang="zh-CN" altLang="en-US" sz="2800" b="1" dirty="0">
                  <a:latin typeface="PMingLiU" panose="02020500000000000000" pitchFamily="18" charset="-120"/>
                  <a:ea typeface="PMingLiU" panose="02020500000000000000" pitchFamily="18" charset="-120"/>
                </a:rPr>
                <a:t>拼凑、描繪各縣市之間</a:t>
              </a:r>
              <a:endParaRPr lang="en-US" altLang="zh-CN" sz="2800" b="1" dirty="0">
                <a:latin typeface="PMingLiU" panose="02020500000000000000" pitchFamily="18" charset="-120"/>
                <a:ea typeface="PMingLiU" panose="02020500000000000000" pitchFamily="18" charset="-120"/>
              </a:endParaRPr>
            </a:p>
            <a:p>
              <a:pPr algn="ctr"/>
              <a:r>
                <a:rPr lang="zh-CN" altLang="en-US" sz="2800" b="1" dirty="0">
                  <a:latin typeface="PMingLiU" panose="02020500000000000000" pitchFamily="18" charset="-120"/>
                  <a:ea typeface="PMingLiU" panose="02020500000000000000" pitchFamily="18" charset="-120"/>
                </a:rPr>
                <a:t>（不同角色間）的認知與感受</a:t>
              </a:r>
              <a:endParaRPr sz="2800" b="1" dirty="0">
                <a:latin typeface="PMingLiU" panose="02020500000000000000" pitchFamily="18" charset="-120"/>
                <a:ea typeface="PMingLiU" panose="02020500000000000000" pitchFamily="18" charset="-120"/>
              </a:endParaRPr>
            </a:p>
          </p:txBody>
        </p:sp>
        <p:sp>
          <p:nvSpPr>
            <p:cNvPr id="9" name="Arrow: Right 8">
              <a:extLst>
                <a:ext uri="{FF2B5EF4-FFF2-40B4-BE49-F238E27FC236}">
                  <a16:creationId xmlns:a16="http://schemas.microsoft.com/office/drawing/2014/main" id="{D39227B3-0ACD-4029-9B31-86B1100C5DA1}"/>
                </a:ext>
              </a:extLst>
            </p:cNvPr>
            <p:cNvSpPr/>
            <p:nvPr/>
          </p:nvSpPr>
          <p:spPr>
            <a:xfrm rot="5400000">
              <a:off x="8132227" y="4009416"/>
              <a:ext cx="940980" cy="452592"/>
            </a:xfrm>
            <a:prstGeom prst="rightArrow">
              <a:avLst>
                <a:gd name="adj1" fmla="val 41754"/>
                <a:gd name="adj2" fmla="val 66493"/>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oogle Shape;103;p18">
              <a:extLst>
                <a:ext uri="{FF2B5EF4-FFF2-40B4-BE49-F238E27FC236}">
                  <a16:creationId xmlns:a16="http://schemas.microsoft.com/office/drawing/2014/main" id="{AA5F4DCA-8E09-47E6-B8C6-48CD60AC2473}"/>
                </a:ext>
              </a:extLst>
            </p:cNvPr>
            <p:cNvSpPr txBox="1"/>
            <p:nvPr/>
          </p:nvSpPr>
          <p:spPr>
            <a:xfrm>
              <a:off x="6096000" y="4789690"/>
              <a:ext cx="5013434" cy="1107955"/>
            </a:xfrm>
            <a:prstGeom prst="rect">
              <a:avLst/>
            </a:prstGeom>
            <a:solidFill>
              <a:schemeClr val="bg1"/>
            </a:solidFill>
            <a:ln>
              <a:noFill/>
            </a:ln>
          </p:spPr>
          <p:txBody>
            <a:bodyPr spcFirstLastPara="1" wrap="square" lIns="121900" tIns="121900" rIns="121900" bIns="121900" anchor="t" anchorCtr="0">
              <a:spAutoFit/>
            </a:bodyPr>
            <a:lstStyle/>
            <a:p>
              <a:pPr algn="ctr"/>
              <a:r>
                <a:rPr lang="zh-CN" altLang="en-US" sz="2800" b="1" dirty="0">
                  <a:latin typeface="PMingLiU" panose="02020500000000000000" pitchFamily="18" charset="-120"/>
                  <a:ea typeface="PMingLiU" panose="02020500000000000000" pitchFamily="18" charset="-120"/>
                </a:rPr>
                <a:t>提供沙侖科學園區</a:t>
              </a:r>
              <a:endParaRPr lang="en-US" altLang="zh-CN" sz="2800" b="1" dirty="0">
                <a:latin typeface="PMingLiU" panose="02020500000000000000" pitchFamily="18" charset="-120"/>
                <a:ea typeface="PMingLiU" panose="02020500000000000000" pitchFamily="18" charset="-120"/>
              </a:endParaRPr>
            </a:p>
            <a:p>
              <a:pPr algn="ctr"/>
              <a:r>
                <a:rPr lang="zh-CN" altLang="en-US" sz="2800" b="1" dirty="0">
                  <a:solidFill>
                    <a:srgbClr val="C00000"/>
                  </a:solidFill>
                  <a:latin typeface="PMingLiU" panose="02020500000000000000" pitchFamily="18" charset="-120"/>
                  <a:ea typeface="PMingLiU" panose="02020500000000000000" pitchFamily="18" charset="-120"/>
                </a:rPr>
                <a:t>人性化發展</a:t>
              </a:r>
              <a:r>
                <a:rPr lang="zh-CN" altLang="en-US" sz="2800" b="1" dirty="0">
                  <a:latin typeface="PMingLiU" panose="02020500000000000000" pitchFamily="18" charset="-120"/>
                  <a:ea typeface="PMingLiU" panose="02020500000000000000" pitchFamily="18" charset="-120"/>
                </a:rPr>
                <a:t>之參考</a:t>
              </a:r>
              <a:endParaRPr sz="2800" b="1" dirty="0">
                <a:latin typeface="PMingLiU" panose="02020500000000000000" pitchFamily="18" charset="-120"/>
                <a:ea typeface="PMingLiU" panose="02020500000000000000" pitchFamily="18" charset="-120"/>
              </a:endParaRPr>
            </a:p>
          </p:txBody>
        </p:sp>
      </p:grpSp>
    </p:spTree>
    <p:extLst>
      <p:ext uri="{BB962C8B-B14F-4D97-AF65-F5344CB8AC3E}">
        <p14:creationId xmlns:p14="http://schemas.microsoft.com/office/powerpoint/2010/main" val="19417291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 name="Rectangle 5"/>
          <p:cNvSpPr/>
          <p:nvPr/>
        </p:nvSpPr>
        <p:spPr>
          <a:xfrm>
            <a:off x="0" y="3030396"/>
            <a:ext cx="12329065" cy="2759671"/>
          </a:xfrm>
          <a:prstGeom prst="rect">
            <a:avLst/>
          </a:prstGeom>
          <a:solidFill>
            <a:srgbClr val="1E1E1E"/>
          </a:solidFill>
          <a:ln w="12700">
            <a:miter lim="400000"/>
          </a:ln>
        </p:spPr>
        <p:txBody>
          <a:bodyPr lIns="45719" rIns="45719"/>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Helvetica"/>
              <a:ea typeface="+mn-ea"/>
              <a:cs typeface="Helvetica"/>
            </a:endParaRPr>
          </a:p>
        </p:txBody>
      </p:sp>
      <p:sp>
        <p:nvSpPr>
          <p:cNvPr id="698" name="TextBox 4"/>
          <p:cNvSpPr txBox="1"/>
          <p:nvPr/>
        </p:nvSpPr>
        <p:spPr>
          <a:xfrm>
            <a:off x="1166830" y="3006226"/>
            <a:ext cx="3780092" cy="2783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8700">
                <a:solidFill>
                  <a:srgbClr val="FFFFFF"/>
                </a:solidFill>
                <a:latin typeface="Montserrat Bold"/>
                <a:ea typeface="Montserrat Bold"/>
                <a:cs typeface="Montserrat Bold"/>
                <a:sym typeface="Montserrat Bold"/>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8700" b="0" i="0" u="none" strike="noStrike" kern="1200" cap="none" spc="0" normalizeH="0" baseline="0" noProof="0" dirty="0">
                <a:ln>
                  <a:noFill/>
                </a:ln>
                <a:solidFill>
                  <a:srgbClr val="FFFFFF"/>
                </a:solidFill>
                <a:effectLst/>
                <a:uLnTx/>
                <a:uFillTx/>
                <a:latin typeface="Montserrat Bold"/>
                <a:sym typeface="Montserrat Bold"/>
              </a:rPr>
              <a:t>Thank You</a:t>
            </a:r>
          </a:p>
        </p:txBody>
      </p:sp>
      <p:sp>
        <p:nvSpPr>
          <p:cNvPr id="699" name="TextBox 5"/>
          <p:cNvSpPr txBox="1"/>
          <p:nvPr/>
        </p:nvSpPr>
        <p:spPr>
          <a:xfrm>
            <a:off x="1166830" y="4257175"/>
            <a:ext cx="4430473" cy="2819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1200" spc="600">
                <a:solidFill>
                  <a:srgbClr val="FFFFFF"/>
                </a:solidFill>
                <a:latin typeface="Lato Semibold"/>
                <a:ea typeface="Lato Semibold"/>
                <a:cs typeface="Lato Semibold"/>
                <a:sym typeface="Lato Semibold"/>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1200" b="0" i="0" u="none" strike="noStrike" kern="1200" cap="none" spc="600" normalizeH="0" baseline="0" noProof="0" dirty="0">
                <a:ln>
                  <a:noFill/>
                </a:ln>
                <a:solidFill>
                  <a:srgbClr val="FFFFFF"/>
                </a:solidFill>
                <a:effectLst/>
                <a:uLnTx/>
                <a:uFillTx/>
                <a:latin typeface="Lato Semibold"/>
                <a:sym typeface="Lato Semibold"/>
              </a:rPr>
              <a:t>FOR WATCHING AND LISTENING</a:t>
            </a:r>
          </a:p>
        </p:txBody>
      </p:sp>
      <p:pic>
        <p:nvPicPr>
          <p:cNvPr id="4" name="Picture Placeholder 3" descr="A close up of a black background&#10;&#10;Description automatically generated">
            <a:extLst>
              <a:ext uri="{FF2B5EF4-FFF2-40B4-BE49-F238E27FC236}">
                <a16:creationId xmlns:a16="http://schemas.microsoft.com/office/drawing/2014/main" id="{DDCAAE22-5FF1-469B-BEDB-8FE04460DF59}"/>
              </a:ext>
            </a:extLst>
          </p:cNvPr>
          <p:cNvPicPr>
            <a:picLocks noGrp="1" noChangeAspect="1"/>
          </p:cNvPicPr>
          <p:nvPr>
            <p:ph type="pic" sz="half" idx="13"/>
          </p:nvPr>
        </p:nvPicPr>
        <p:blipFill>
          <a:blip r:embed="rId2">
            <a:extLst>
              <a:ext uri="{28A0092B-C50C-407E-A947-70E740481C1C}">
                <a14:useLocalDpi xmlns:a14="http://schemas.microsoft.com/office/drawing/2010/main" val="0"/>
              </a:ext>
            </a:extLst>
          </a:blip>
          <a:srcRect t="5207" b="5207"/>
          <a:stretch>
            <a:fillRect/>
          </a:stretch>
        </p:blipFill>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5"/>
          <p:cNvPicPr preferRelativeResize="0"/>
          <p:nvPr/>
        </p:nvPicPr>
        <p:blipFill rotWithShape="1">
          <a:blip r:embed="rId3">
            <a:alphaModFix/>
          </a:blip>
          <a:srcRect t="21191"/>
          <a:stretch/>
        </p:blipFill>
        <p:spPr>
          <a:xfrm>
            <a:off x="545334" y="1268583"/>
            <a:ext cx="11319865" cy="5084433"/>
          </a:xfrm>
          <a:prstGeom prst="rect">
            <a:avLst/>
          </a:prstGeom>
          <a:noFill/>
          <a:ln>
            <a:noFill/>
          </a:ln>
        </p:spPr>
      </p:pic>
      <p:sp>
        <p:nvSpPr>
          <p:cNvPr id="74" name="Google Shape;74;p15"/>
          <p:cNvSpPr/>
          <p:nvPr/>
        </p:nvSpPr>
        <p:spPr>
          <a:xfrm>
            <a:off x="6213210" y="2607906"/>
            <a:ext cx="4637301" cy="1642188"/>
          </a:xfrm>
          <a:prstGeom prst="ellipse">
            <a:avLst/>
          </a:prstGeom>
          <a:noFill/>
          <a:ln w="28575" cap="flat" cmpd="sng">
            <a:solidFill>
              <a:srgbClr val="0645AD"/>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 name="Google Shape;63;p14">
            <a:extLst>
              <a:ext uri="{FF2B5EF4-FFF2-40B4-BE49-F238E27FC236}">
                <a16:creationId xmlns:a16="http://schemas.microsoft.com/office/drawing/2014/main" id="{CF52A696-B351-47F4-BFA4-868340861AE8}"/>
              </a:ext>
            </a:extLst>
          </p:cNvPr>
          <p:cNvSpPr txBox="1">
            <a:spLocks/>
          </p:cNvSpPr>
          <p:nvPr/>
        </p:nvSpPr>
        <p:spPr>
          <a:xfrm>
            <a:off x="6813291" y="4370873"/>
            <a:ext cx="2277049" cy="1218544"/>
          </a:xfrm>
          <a:prstGeom prst="rect">
            <a:avLst/>
          </a:prstGeom>
        </p:spPr>
        <p:txBody>
          <a:bodyPr spcFirstLastPara="1" vert="horz" wrap="square" lIns="121900" tIns="121900" rIns="121900" bIns="1219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spcAft>
                <a:spcPts val="1600"/>
              </a:spcAft>
              <a:buFont typeface="Arial" panose="020B0604020202020204" pitchFamily="34" charset="0"/>
              <a:buNone/>
            </a:pPr>
            <a:r>
              <a:rPr lang="zh-CN" altLang="en-US" sz="4000" b="1" dirty="0">
                <a:solidFill>
                  <a:schemeClr val="bg1"/>
                </a:solidFill>
                <a:highlight>
                  <a:srgbClr val="008080"/>
                </a:highlight>
                <a:latin typeface="Taipei Sans TC Beta" pitchFamily="2" charset="-120"/>
                <a:ea typeface="Taipei Sans TC Beta" pitchFamily="2" charset="-120"/>
              </a:rPr>
              <a:t>兩大目標</a:t>
            </a:r>
          </a:p>
        </p:txBody>
      </p:sp>
      <p:sp>
        <p:nvSpPr>
          <p:cNvPr id="5" name="Google Shape;74;p15">
            <a:extLst>
              <a:ext uri="{FF2B5EF4-FFF2-40B4-BE49-F238E27FC236}">
                <a16:creationId xmlns:a16="http://schemas.microsoft.com/office/drawing/2014/main" id="{D0752231-45D1-473F-8E74-480CF5E81D31}"/>
              </a:ext>
            </a:extLst>
          </p:cNvPr>
          <p:cNvSpPr/>
          <p:nvPr/>
        </p:nvSpPr>
        <p:spPr>
          <a:xfrm>
            <a:off x="1296961" y="678353"/>
            <a:ext cx="9598077" cy="2141375"/>
          </a:xfrm>
          <a:prstGeom prst="ellipse">
            <a:avLst/>
          </a:prstGeom>
          <a:noFill/>
          <a:ln w="28575" cap="flat" cmpd="sng">
            <a:solidFill>
              <a:srgbClr val="0645AD"/>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 name="Google Shape;63;p14">
            <a:extLst>
              <a:ext uri="{FF2B5EF4-FFF2-40B4-BE49-F238E27FC236}">
                <a16:creationId xmlns:a16="http://schemas.microsoft.com/office/drawing/2014/main" id="{F738AA7D-B7E4-4119-9332-0D353E9B34A2}"/>
              </a:ext>
            </a:extLst>
          </p:cNvPr>
          <p:cNvSpPr txBox="1">
            <a:spLocks/>
          </p:cNvSpPr>
          <p:nvPr/>
        </p:nvSpPr>
        <p:spPr>
          <a:xfrm>
            <a:off x="9103069" y="2075542"/>
            <a:ext cx="2277049" cy="1218544"/>
          </a:xfrm>
          <a:prstGeom prst="rect">
            <a:avLst/>
          </a:prstGeom>
        </p:spPr>
        <p:txBody>
          <a:bodyPr spcFirstLastPara="1" vert="horz" wrap="square" lIns="121900" tIns="121900" rIns="121900" bIns="1219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spcAft>
                <a:spcPts val="1600"/>
              </a:spcAft>
              <a:buFont typeface="Arial" panose="020B0604020202020204" pitchFamily="34" charset="0"/>
              <a:buNone/>
            </a:pPr>
            <a:r>
              <a:rPr lang="zh-CN" altLang="en-US" sz="4000" b="1" dirty="0">
                <a:solidFill>
                  <a:schemeClr val="bg1"/>
                </a:solidFill>
                <a:highlight>
                  <a:srgbClr val="008080"/>
                </a:highlight>
                <a:latin typeface="Taipei Sans TC Beta" pitchFamily="2" charset="-120"/>
                <a:ea typeface="Taipei Sans TC Beta" pitchFamily="2" charset="-120"/>
              </a:rPr>
              <a:t>四大願景</a:t>
            </a:r>
          </a:p>
        </p:txBody>
      </p:sp>
    </p:spTree>
    <p:extLst>
      <p:ext uri="{BB962C8B-B14F-4D97-AF65-F5344CB8AC3E}">
        <p14:creationId xmlns:p14="http://schemas.microsoft.com/office/powerpoint/2010/main" val="2662430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74"/>
                                        </p:tgtEl>
                                      </p:cBhvr>
                                    </p:animEffect>
                                    <p:set>
                                      <p:cBhvr>
                                        <p:cTn id="10" dur="1" fill="hold">
                                          <p:stCondLst>
                                            <p:cond delay="499"/>
                                          </p:stCondLst>
                                        </p:cTn>
                                        <p:tgtEl>
                                          <p:spTgt spid="7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10" grpId="0"/>
      <p:bldP spid="5" grpId="0" animBg="1"/>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5"/>
          <p:cNvPicPr preferRelativeResize="0"/>
          <p:nvPr/>
        </p:nvPicPr>
        <p:blipFill rotWithShape="1">
          <a:blip r:embed="rId3">
            <a:alphaModFix/>
          </a:blip>
          <a:srcRect t="21191"/>
          <a:stretch/>
        </p:blipFill>
        <p:spPr>
          <a:xfrm>
            <a:off x="545334" y="1268583"/>
            <a:ext cx="11319865" cy="5084433"/>
          </a:xfrm>
          <a:prstGeom prst="rect">
            <a:avLst/>
          </a:prstGeom>
          <a:noFill/>
          <a:ln>
            <a:noFill/>
          </a:ln>
        </p:spPr>
      </p:pic>
      <p:sp>
        <p:nvSpPr>
          <p:cNvPr id="5" name="Google Shape;74;p15">
            <a:extLst>
              <a:ext uri="{FF2B5EF4-FFF2-40B4-BE49-F238E27FC236}">
                <a16:creationId xmlns:a16="http://schemas.microsoft.com/office/drawing/2014/main" id="{44724AC0-98AD-4188-BA5E-33E72947DF47}"/>
              </a:ext>
            </a:extLst>
          </p:cNvPr>
          <p:cNvSpPr/>
          <p:nvPr/>
        </p:nvSpPr>
        <p:spPr>
          <a:xfrm>
            <a:off x="1296961" y="678353"/>
            <a:ext cx="9598077" cy="2141375"/>
          </a:xfrm>
          <a:prstGeom prst="ellipse">
            <a:avLst/>
          </a:prstGeom>
          <a:noFill/>
          <a:ln w="28575" cap="flat" cmpd="sng">
            <a:solidFill>
              <a:srgbClr val="0645AD"/>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 name="Google Shape;63;p14">
            <a:extLst>
              <a:ext uri="{FF2B5EF4-FFF2-40B4-BE49-F238E27FC236}">
                <a16:creationId xmlns:a16="http://schemas.microsoft.com/office/drawing/2014/main" id="{50678AC7-2A9C-4525-A3B6-5E1E1312B8FF}"/>
              </a:ext>
            </a:extLst>
          </p:cNvPr>
          <p:cNvSpPr txBox="1">
            <a:spLocks/>
          </p:cNvSpPr>
          <p:nvPr/>
        </p:nvSpPr>
        <p:spPr>
          <a:xfrm>
            <a:off x="9103069" y="2075542"/>
            <a:ext cx="2277049" cy="1218544"/>
          </a:xfrm>
          <a:prstGeom prst="rect">
            <a:avLst/>
          </a:prstGeom>
        </p:spPr>
        <p:txBody>
          <a:bodyPr spcFirstLastPara="1" vert="horz" wrap="square" lIns="121900" tIns="121900" rIns="121900" bIns="1219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spcAft>
                <a:spcPts val="1600"/>
              </a:spcAft>
              <a:buFont typeface="Arial" panose="020B0604020202020204" pitchFamily="34" charset="0"/>
              <a:buNone/>
            </a:pPr>
            <a:r>
              <a:rPr lang="zh-CN" altLang="en-US" sz="4000" b="1" dirty="0">
                <a:solidFill>
                  <a:schemeClr val="bg1"/>
                </a:solidFill>
                <a:highlight>
                  <a:srgbClr val="008080"/>
                </a:highlight>
                <a:latin typeface="Taipei Sans TC Beta" pitchFamily="2" charset="-120"/>
                <a:ea typeface="Taipei Sans TC Beta" pitchFamily="2" charset="-120"/>
              </a:rPr>
              <a:t>四大願景</a:t>
            </a:r>
          </a:p>
        </p:txBody>
      </p:sp>
      <p:sp>
        <p:nvSpPr>
          <p:cNvPr id="7" name="Google Shape;74;p15">
            <a:extLst>
              <a:ext uri="{FF2B5EF4-FFF2-40B4-BE49-F238E27FC236}">
                <a16:creationId xmlns:a16="http://schemas.microsoft.com/office/drawing/2014/main" id="{4BB72260-E177-4733-B567-2C1AE2C93A2B}"/>
              </a:ext>
            </a:extLst>
          </p:cNvPr>
          <p:cNvSpPr/>
          <p:nvPr/>
        </p:nvSpPr>
        <p:spPr>
          <a:xfrm>
            <a:off x="545334" y="2358312"/>
            <a:ext cx="2277050" cy="2141375"/>
          </a:xfrm>
          <a:prstGeom prst="ellipse">
            <a:avLst/>
          </a:prstGeom>
          <a:noFill/>
          <a:ln w="28575" cap="flat" cmpd="sng">
            <a:solidFill>
              <a:srgbClr val="0645AD"/>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 name="Google Shape;63;p14">
            <a:extLst>
              <a:ext uri="{FF2B5EF4-FFF2-40B4-BE49-F238E27FC236}">
                <a16:creationId xmlns:a16="http://schemas.microsoft.com/office/drawing/2014/main" id="{1C0C80D4-9195-413E-821F-6653F3D6F5A5}"/>
              </a:ext>
            </a:extLst>
          </p:cNvPr>
          <p:cNvSpPr txBox="1">
            <a:spLocks/>
          </p:cNvSpPr>
          <p:nvPr/>
        </p:nvSpPr>
        <p:spPr>
          <a:xfrm>
            <a:off x="2375698" y="3201527"/>
            <a:ext cx="2277049" cy="1218544"/>
          </a:xfrm>
          <a:prstGeom prst="rect">
            <a:avLst/>
          </a:prstGeom>
        </p:spPr>
        <p:txBody>
          <a:bodyPr spcFirstLastPara="1" vert="horz" wrap="square" lIns="121900" tIns="121900" rIns="121900" bIns="1219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spcAft>
                <a:spcPts val="1600"/>
              </a:spcAft>
              <a:buFont typeface="Arial" panose="020B0604020202020204" pitchFamily="34" charset="0"/>
              <a:buNone/>
            </a:pPr>
            <a:r>
              <a:rPr lang="zh-CN" altLang="en-US" sz="4000" b="1" dirty="0">
                <a:solidFill>
                  <a:schemeClr val="bg1"/>
                </a:solidFill>
                <a:highlight>
                  <a:srgbClr val="008080"/>
                </a:highlight>
                <a:latin typeface="Taipei Sans TC Beta" pitchFamily="2" charset="-120"/>
                <a:ea typeface="Taipei Sans TC Beta" pitchFamily="2" charset="-120"/>
              </a:rPr>
              <a:t>四大策略</a:t>
            </a:r>
          </a:p>
        </p:txBody>
      </p:sp>
    </p:spTree>
    <p:extLst>
      <p:ext uri="{BB962C8B-B14F-4D97-AF65-F5344CB8AC3E}">
        <p14:creationId xmlns:p14="http://schemas.microsoft.com/office/powerpoint/2010/main" val="1105908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477,083 Large Crowd Stock Photos, Pictures &amp; Royalty-Free Images - iStock">
            <a:extLst>
              <a:ext uri="{FF2B5EF4-FFF2-40B4-BE49-F238E27FC236}">
                <a16:creationId xmlns:a16="http://schemas.microsoft.com/office/drawing/2014/main" id="{FC8868A7-6A2E-4977-B759-C3F57195ED0C}"/>
              </a:ext>
            </a:extLst>
          </p:cNvPr>
          <p:cNvPicPr>
            <a:picLocks noChangeAspect="1" noChangeArrowheads="1"/>
          </p:cNvPicPr>
          <p:nvPr/>
        </p:nvPicPr>
        <p:blipFill>
          <a:blip r:embed="rId2">
            <a:alphaModFix amt="85000"/>
            <a:extLst>
              <a:ext uri="{28A0092B-C50C-407E-A947-70E740481C1C}">
                <a14:useLocalDpi xmlns:a14="http://schemas.microsoft.com/office/drawing/2010/main" val="0"/>
              </a:ext>
            </a:extLst>
          </a:blip>
          <a:srcRect/>
          <a:stretch>
            <a:fillRect/>
          </a:stretch>
        </p:blipFill>
        <p:spPr bwMode="auto">
          <a:xfrm>
            <a:off x="3181350" y="1289955"/>
            <a:ext cx="5829300" cy="3886200"/>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63;p14">
            <a:extLst>
              <a:ext uri="{FF2B5EF4-FFF2-40B4-BE49-F238E27FC236}">
                <a16:creationId xmlns:a16="http://schemas.microsoft.com/office/drawing/2014/main" id="{9520EB26-F288-4609-BD9A-397349BE15B8}"/>
              </a:ext>
            </a:extLst>
          </p:cNvPr>
          <p:cNvSpPr txBox="1">
            <a:spLocks/>
          </p:cNvSpPr>
          <p:nvPr/>
        </p:nvSpPr>
        <p:spPr>
          <a:xfrm>
            <a:off x="3690162" y="5248021"/>
            <a:ext cx="4811676" cy="1218544"/>
          </a:xfrm>
          <a:prstGeom prst="rect">
            <a:avLst/>
          </a:prstGeom>
        </p:spPr>
        <p:txBody>
          <a:bodyPr spcFirstLastPara="1" vert="horz" wrap="square" lIns="121900" tIns="121900" rIns="121900" bIns="121900" rtlCol="0" anchor="t" anchorCtr="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spcAft>
                <a:spcPts val="1600"/>
              </a:spcAft>
              <a:buFont typeface="Arial" panose="020B0604020202020204" pitchFamily="34" charset="0"/>
              <a:buNone/>
            </a:pPr>
            <a:r>
              <a:rPr lang="zh-CN" altLang="en-US" sz="4000" b="1" dirty="0">
                <a:latin typeface="Taipei Sans TC Beta" pitchFamily="2" charset="-120"/>
                <a:ea typeface="Taipei Sans TC Beta" pitchFamily="2" charset="-120"/>
              </a:rPr>
              <a:t>群衆的想象、期待爲何？</a:t>
            </a:r>
          </a:p>
        </p:txBody>
      </p:sp>
    </p:spTree>
    <p:extLst>
      <p:ext uri="{BB962C8B-B14F-4D97-AF65-F5344CB8AC3E}">
        <p14:creationId xmlns:p14="http://schemas.microsoft.com/office/powerpoint/2010/main" val="1561930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226887" y="600033"/>
            <a:ext cx="11360800" cy="763600"/>
          </a:xfrm>
          <a:prstGeom prst="rect">
            <a:avLst/>
          </a:prstGeom>
        </p:spPr>
        <p:txBody>
          <a:bodyPr spcFirstLastPara="1" vert="horz" wrap="square" lIns="121900" tIns="121900" rIns="121900" bIns="121900" rtlCol="0" anchor="t" anchorCtr="0">
            <a:normAutofit fontScale="90000"/>
          </a:bodyPr>
          <a:lstStyle/>
          <a:p>
            <a:pPr algn="ctr"/>
            <a:r>
              <a:rPr lang="zh-CN" altLang="en-US" dirty="0">
                <a:latin typeface="Taipei Sans TC Beta" pitchFamily="2" charset="-120"/>
                <a:ea typeface="Taipei Sans TC Beta" pitchFamily="2" charset="-120"/>
              </a:rPr>
              <a:t>政府目標</a:t>
            </a:r>
            <a:endParaRPr dirty="0">
              <a:latin typeface="Taipei Sans TC Beta" pitchFamily="2" charset="-120"/>
              <a:ea typeface="Taipei Sans TC Beta" pitchFamily="2" charset="-120"/>
            </a:endParaRPr>
          </a:p>
        </p:txBody>
      </p:sp>
      <p:grpSp>
        <p:nvGrpSpPr>
          <p:cNvPr id="7" name="Group 6">
            <a:extLst>
              <a:ext uri="{FF2B5EF4-FFF2-40B4-BE49-F238E27FC236}">
                <a16:creationId xmlns:a16="http://schemas.microsoft.com/office/drawing/2014/main" id="{2AE078C4-59F4-406C-8950-7F32EDA0DD17}"/>
              </a:ext>
            </a:extLst>
          </p:cNvPr>
          <p:cNvGrpSpPr/>
          <p:nvPr/>
        </p:nvGrpSpPr>
        <p:grpSpPr>
          <a:xfrm>
            <a:off x="3355289" y="1828942"/>
            <a:ext cx="5103999" cy="1647273"/>
            <a:chOff x="3785401" y="2349577"/>
            <a:chExt cx="5103999" cy="1647273"/>
          </a:xfrm>
        </p:grpSpPr>
        <p:sp>
          <p:nvSpPr>
            <p:cNvPr id="98" name="Google Shape;98;p18"/>
            <p:cNvSpPr/>
            <p:nvPr/>
          </p:nvSpPr>
          <p:spPr>
            <a:xfrm>
              <a:off x="3785401" y="2366850"/>
              <a:ext cx="1630000" cy="1630000"/>
            </a:xfrm>
            <a:prstGeom prst="ellipse">
              <a:avLst/>
            </a:prstGeom>
            <a:noFill/>
            <a:ln w="381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zh-TW" altLang="en-US" sz="2400" b="1" dirty="0">
                  <a:latin typeface="+mj-ea"/>
                  <a:ea typeface="+mj-ea"/>
                </a:rPr>
                <a:t>在地</a:t>
              </a:r>
              <a:endParaRPr sz="2400" b="1" dirty="0">
                <a:latin typeface="+mj-ea"/>
                <a:ea typeface="+mj-ea"/>
              </a:endParaRPr>
            </a:p>
          </p:txBody>
        </p:sp>
        <p:sp>
          <p:nvSpPr>
            <p:cNvPr id="99" name="Google Shape;99;p18"/>
            <p:cNvSpPr/>
            <p:nvPr/>
          </p:nvSpPr>
          <p:spPr>
            <a:xfrm>
              <a:off x="7259400" y="2349577"/>
              <a:ext cx="1630000" cy="1630000"/>
            </a:xfrm>
            <a:prstGeom prst="ellipse">
              <a:avLst/>
            </a:prstGeom>
            <a:noFill/>
            <a:ln w="381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zh-TW" altLang="en-US" sz="2400" b="1" dirty="0">
                  <a:latin typeface="+mj-ea"/>
                  <a:ea typeface="+mj-ea"/>
                </a:rPr>
                <a:t>國際</a:t>
              </a:r>
              <a:endParaRPr sz="2400" b="1" dirty="0">
                <a:latin typeface="+mj-ea"/>
                <a:ea typeface="+mj-ea"/>
              </a:endParaRPr>
            </a:p>
          </p:txBody>
        </p:sp>
        <p:cxnSp>
          <p:nvCxnSpPr>
            <p:cNvPr id="100" name="Google Shape;100;p18"/>
            <p:cNvCxnSpPr>
              <a:cxnSpLocks/>
              <a:stCxn id="98" idx="6"/>
              <a:endCxn id="99" idx="2"/>
            </p:cNvCxnSpPr>
            <p:nvPr/>
          </p:nvCxnSpPr>
          <p:spPr>
            <a:xfrm flipV="1">
              <a:off x="5415401" y="3164577"/>
              <a:ext cx="1843999" cy="17273"/>
            </a:xfrm>
            <a:prstGeom prst="straightConnector1">
              <a:avLst/>
            </a:prstGeom>
            <a:noFill/>
            <a:ln w="28575" cap="flat" cmpd="sng">
              <a:solidFill>
                <a:schemeClr val="dk2"/>
              </a:solidFill>
              <a:prstDash val="dash"/>
              <a:round/>
              <a:headEnd type="none" w="med" len="med"/>
              <a:tailEnd type="none" w="med" len="med"/>
            </a:ln>
          </p:spPr>
        </p:cxnSp>
      </p:grpSp>
      <p:sp>
        <p:nvSpPr>
          <p:cNvPr id="9" name="Arrow: Right 8">
            <a:extLst>
              <a:ext uri="{FF2B5EF4-FFF2-40B4-BE49-F238E27FC236}">
                <a16:creationId xmlns:a16="http://schemas.microsoft.com/office/drawing/2014/main" id="{37D8E56D-1FEE-4C2D-9712-5834221BCB8F}"/>
              </a:ext>
            </a:extLst>
          </p:cNvPr>
          <p:cNvSpPr/>
          <p:nvPr/>
        </p:nvSpPr>
        <p:spPr>
          <a:xfrm rot="5400000">
            <a:off x="5436798" y="3405888"/>
            <a:ext cx="940980" cy="452592"/>
          </a:xfrm>
          <a:prstGeom prst="rightArrow">
            <a:avLst>
              <a:gd name="adj1" fmla="val 41754"/>
              <a:gd name="adj2" fmla="val 66493"/>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17E3F86-1D10-4135-AB86-5052036BCEFD}"/>
              </a:ext>
            </a:extLst>
          </p:cNvPr>
          <p:cNvGrpSpPr/>
          <p:nvPr/>
        </p:nvGrpSpPr>
        <p:grpSpPr>
          <a:xfrm>
            <a:off x="4359957" y="4340597"/>
            <a:ext cx="3094661" cy="1749551"/>
            <a:chOff x="4359957" y="3948190"/>
            <a:chExt cx="3094661" cy="1749551"/>
          </a:xfrm>
        </p:grpSpPr>
        <p:pic>
          <p:nvPicPr>
            <p:cNvPr id="2050" name="Picture 2" descr="What exactly is infinity? | LaptrinhX">
              <a:extLst>
                <a:ext uri="{FF2B5EF4-FFF2-40B4-BE49-F238E27FC236}">
                  <a16:creationId xmlns:a16="http://schemas.microsoft.com/office/drawing/2014/main" id="{33B7F207-6DC3-4043-8164-E7E34D1469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5664" b="26057"/>
            <a:stretch/>
          </p:blipFill>
          <p:spPr bwMode="auto">
            <a:xfrm>
              <a:off x="4359957" y="3948190"/>
              <a:ext cx="3094661" cy="1120571"/>
            </a:xfrm>
            <a:prstGeom prst="rect">
              <a:avLst/>
            </a:prstGeom>
            <a:noFill/>
            <a:extLst>
              <a:ext uri="{909E8E84-426E-40DD-AFC4-6F175D3DCCD1}">
                <a14:hiddenFill xmlns:a14="http://schemas.microsoft.com/office/drawing/2010/main">
                  <a:solidFill>
                    <a:srgbClr val="FFFFFF"/>
                  </a:solidFill>
                </a14:hiddenFill>
              </a:ext>
            </a:extLst>
          </p:spPr>
        </p:pic>
        <p:sp>
          <p:nvSpPr>
            <p:cNvPr id="103" name="Google Shape;103;p18"/>
            <p:cNvSpPr txBox="1"/>
            <p:nvPr/>
          </p:nvSpPr>
          <p:spPr>
            <a:xfrm>
              <a:off x="4713647" y="5082228"/>
              <a:ext cx="2387280" cy="615513"/>
            </a:xfrm>
            <a:prstGeom prst="rect">
              <a:avLst/>
            </a:prstGeom>
            <a:solidFill>
              <a:schemeClr val="bg1"/>
            </a:solidFill>
            <a:ln>
              <a:noFill/>
            </a:ln>
          </p:spPr>
          <p:txBody>
            <a:bodyPr spcFirstLastPara="1" wrap="square" lIns="121900" tIns="121900" rIns="121900" bIns="121900" anchor="t" anchorCtr="0">
              <a:spAutoFit/>
            </a:bodyPr>
            <a:lstStyle/>
            <a:p>
              <a:pPr algn="ctr"/>
              <a:r>
                <a:rPr lang="zh-CN" altLang="en-US" sz="2400" b="1" dirty="0">
                  <a:latin typeface="PMingLiU" panose="02020500000000000000" pitchFamily="18" charset="-120"/>
                  <a:ea typeface="PMingLiU" panose="02020500000000000000" pitchFamily="18" charset="-120"/>
                </a:rPr>
                <a:t>在地的</a:t>
              </a:r>
              <a:r>
                <a:rPr lang="zh-TW" altLang="en-US" sz="2400" b="1" dirty="0">
                  <a:latin typeface="PMingLiU" panose="02020500000000000000" pitchFamily="18" charset="-120"/>
                  <a:ea typeface="PMingLiU" panose="02020500000000000000" pitchFamily="18" charset="-120"/>
                </a:rPr>
                <a:t>永續發展</a:t>
              </a:r>
              <a:endParaRPr sz="2400" b="1" dirty="0">
                <a:latin typeface="PMingLiU" panose="02020500000000000000" pitchFamily="18" charset="-120"/>
                <a:ea typeface="PMingLiU" panose="02020500000000000000" pitchFamily="18" charset="-12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grpSp>
        <p:nvGrpSpPr>
          <p:cNvPr id="2" name="Group 1">
            <a:extLst>
              <a:ext uri="{FF2B5EF4-FFF2-40B4-BE49-F238E27FC236}">
                <a16:creationId xmlns:a16="http://schemas.microsoft.com/office/drawing/2014/main" id="{C2F2F56D-C5AB-4E77-B383-9C1F677A5E3A}"/>
              </a:ext>
            </a:extLst>
          </p:cNvPr>
          <p:cNvGrpSpPr/>
          <p:nvPr/>
        </p:nvGrpSpPr>
        <p:grpSpPr>
          <a:xfrm>
            <a:off x="3355289" y="1828942"/>
            <a:ext cx="5103999" cy="4261206"/>
            <a:chOff x="3355289" y="1828942"/>
            <a:chExt cx="5103999" cy="4261206"/>
          </a:xfrm>
        </p:grpSpPr>
        <p:grpSp>
          <p:nvGrpSpPr>
            <p:cNvPr id="7" name="Group 6">
              <a:extLst>
                <a:ext uri="{FF2B5EF4-FFF2-40B4-BE49-F238E27FC236}">
                  <a16:creationId xmlns:a16="http://schemas.microsoft.com/office/drawing/2014/main" id="{2AE078C4-59F4-406C-8950-7F32EDA0DD17}"/>
                </a:ext>
              </a:extLst>
            </p:cNvPr>
            <p:cNvGrpSpPr/>
            <p:nvPr/>
          </p:nvGrpSpPr>
          <p:grpSpPr>
            <a:xfrm>
              <a:off x="3355289" y="1828942"/>
              <a:ext cx="5103999" cy="1647273"/>
              <a:chOff x="3785401" y="2349577"/>
              <a:chExt cx="5103999" cy="1647273"/>
            </a:xfrm>
          </p:grpSpPr>
          <p:sp>
            <p:nvSpPr>
              <p:cNvPr id="98" name="Google Shape;98;p18"/>
              <p:cNvSpPr/>
              <p:nvPr/>
            </p:nvSpPr>
            <p:spPr>
              <a:xfrm>
                <a:off x="3785401" y="2366850"/>
                <a:ext cx="1630000" cy="1630000"/>
              </a:xfrm>
              <a:prstGeom prst="ellipse">
                <a:avLst/>
              </a:prstGeom>
              <a:noFill/>
              <a:ln w="381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zh-TW" altLang="en-US" sz="2400" b="1" dirty="0">
                    <a:latin typeface="+mj-ea"/>
                    <a:ea typeface="+mj-ea"/>
                  </a:rPr>
                  <a:t>在地</a:t>
                </a:r>
                <a:endParaRPr sz="2400" b="1" dirty="0">
                  <a:latin typeface="+mj-ea"/>
                  <a:ea typeface="+mj-ea"/>
                </a:endParaRPr>
              </a:p>
            </p:txBody>
          </p:sp>
          <p:sp>
            <p:nvSpPr>
              <p:cNvPr id="99" name="Google Shape;99;p18"/>
              <p:cNvSpPr/>
              <p:nvPr/>
            </p:nvSpPr>
            <p:spPr>
              <a:xfrm>
                <a:off x="7259400" y="2349577"/>
                <a:ext cx="1630000" cy="1630000"/>
              </a:xfrm>
              <a:prstGeom prst="ellipse">
                <a:avLst/>
              </a:prstGeom>
              <a:noFill/>
              <a:ln w="381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r>
                  <a:rPr lang="zh-TW" altLang="en-US" sz="2400" b="1" dirty="0">
                    <a:latin typeface="+mj-ea"/>
                    <a:ea typeface="+mj-ea"/>
                  </a:rPr>
                  <a:t>國際</a:t>
                </a:r>
                <a:endParaRPr sz="2400" b="1" dirty="0">
                  <a:latin typeface="+mj-ea"/>
                  <a:ea typeface="+mj-ea"/>
                </a:endParaRPr>
              </a:p>
            </p:txBody>
          </p:sp>
          <p:cxnSp>
            <p:nvCxnSpPr>
              <p:cNvPr id="100" name="Google Shape;100;p18"/>
              <p:cNvCxnSpPr>
                <a:cxnSpLocks/>
                <a:stCxn id="98" idx="6"/>
                <a:endCxn id="99" idx="2"/>
              </p:cNvCxnSpPr>
              <p:nvPr/>
            </p:nvCxnSpPr>
            <p:spPr>
              <a:xfrm flipV="1">
                <a:off x="5415401" y="3164577"/>
                <a:ext cx="1843999" cy="17273"/>
              </a:xfrm>
              <a:prstGeom prst="straightConnector1">
                <a:avLst/>
              </a:prstGeom>
              <a:noFill/>
              <a:ln w="28575" cap="flat" cmpd="sng">
                <a:solidFill>
                  <a:schemeClr val="dk2"/>
                </a:solidFill>
                <a:prstDash val="dash"/>
                <a:round/>
                <a:headEnd type="none" w="med" len="med"/>
                <a:tailEnd type="none" w="med" len="med"/>
              </a:ln>
            </p:spPr>
          </p:cxnSp>
        </p:grpSp>
        <p:sp>
          <p:nvSpPr>
            <p:cNvPr id="9" name="Arrow: Right 8">
              <a:extLst>
                <a:ext uri="{FF2B5EF4-FFF2-40B4-BE49-F238E27FC236}">
                  <a16:creationId xmlns:a16="http://schemas.microsoft.com/office/drawing/2014/main" id="{37D8E56D-1FEE-4C2D-9712-5834221BCB8F}"/>
                </a:ext>
              </a:extLst>
            </p:cNvPr>
            <p:cNvSpPr/>
            <p:nvPr/>
          </p:nvSpPr>
          <p:spPr>
            <a:xfrm rot="5400000">
              <a:off x="5436798" y="3405888"/>
              <a:ext cx="940980" cy="452592"/>
            </a:xfrm>
            <a:prstGeom prst="rightArrow">
              <a:avLst>
                <a:gd name="adj1" fmla="val 41754"/>
                <a:gd name="adj2" fmla="val 66493"/>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17E3F86-1D10-4135-AB86-5052036BCEFD}"/>
                </a:ext>
              </a:extLst>
            </p:cNvPr>
            <p:cNvGrpSpPr/>
            <p:nvPr/>
          </p:nvGrpSpPr>
          <p:grpSpPr>
            <a:xfrm>
              <a:off x="4359957" y="4340597"/>
              <a:ext cx="3094661" cy="1749551"/>
              <a:chOff x="4359957" y="3948190"/>
              <a:chExt cx="3094661" cy="1749551"/>
            </a:xfrm>
          </p:grpSpPr>
          <p:pic>
            <p:nvPicPr>
              <p:cNvPr id="2050" name="Picture 2" descr="What exactly is infinity? | LaptrinhX">
                <a:extLst>
                  <a:ext uri="{FF2B5EF4-FFF2-40B4-BE49-F238E27FC236}">
                    <a16:creationId xmlns:a16="http://schemas.microsoft.com/office/drawing/2014/main" id="{33B7F207-6DC3-4043-8164-E7E34D1469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5664" b="26057"/>
              <a:stretch/>
            </p:blipFill>
            <p:spPr bwMode="auto">
              <a:xfrm>
                <a:off x="4359957" y="3948190"/>
                <a:ext cx="3094661" cy="1120571"/>
              </a:xfrm>
              <a:prstGeom prst="rect">
                <a:avLst/>
              </a:prstGeom>
              <a:noFill/>
              <a:extLst>
                <a:ext uri="{909E8E84-426E-40DD-AFC4-6F175D3DCCD1}">
                  <a14:hiddenFill xmlns:a14="http://schemas.microsoft.com/office/drawing/2010/main">
                    <a:solidFill>
                      <a:srgbClr val="FFFFFF"/>
                    </a:solidFill>
                  </a14:hiddenFill>
                </a:ext>
              </a:extLst>
            </p:spPr>
          </p:pic>
          <p:sp>
            <p:nvSpPr>
              <p:cNvPr id="103" name="Google Shape;103;p18"/>
              <p:cNvSpPr txBox="1"/>
              <p:nvPr/>
            </p:nvSpPr>
            <p:spPr>
              <a:xfrm>
                <a:off x="4713647" y="5082228"/>
                <a:ext cx="2387280" cy="615513"/>
              </a:xfrm>
              <a:prstGeom prst="rect">
                <a:avLst/>
              </a:prstGeom>
              <a:solidFill>
                <a:schemeClr val="bg1"/>
              </a:solidFill>
              <a:ln>
                <a:noFill/>
              </a:ln>
            </p:spPr>
            <p:txBody>
              <a:bodyPr spcFirstLastPara="1" wrap="square" lIns="121900" tIns="121900" rIns="121900" bIns="121900" anchor="t" anchorCtr="0">
                <a:spAutoFit/>
              </a:bodyPr>
              <a:lstStyle/>
              <a:p>
                <a:pPr algn="ctr"/>
                <a:r>
                  <a:rPr lang="zh-CN" altLang="en-US" sz="2400" b="1" dirty="0">
                    <a:latin typeface="PMingLiU" panose="02020500000000000000" pitchFamily="18" charset="-120"/>
                    <a:ea typeface="PMingLiU" panose="02020500000000000000" pitchFamily="18" charset="-120"/>
                  </a:rPr>
                  <a:t>在地的</a:t>
                </a:r>
                <a:r>
                  <a:rPr lang="zh-TW" altLang="en-US" sz="2400" b="1" dirty="0">
                    <a:latin typeface="PMingLiU" panose="02020500000000000000" pitchFamily="18" charset="-120"/>
                    <a:ea typeface="PMingLiU" panose="02020500000000000000" pitchFamily="18" charset="-120"/>
                  </a:rPr>
                  <a:t>永續發展</a:t>
                </a:r>
                <a:endParaRPr sz="2400" b="1" dirty="0">
                  <a:latin typeface="PMingLiU" panose="02020500000000000000" pitchFamily="18" charset="-120"/>
                  <a:ea typeface="PMingLiU" panose="02020500000000000000" pitchFamily="18" charset="-120"/>
                </a:endParaRPr>
              </a:p>
            </p:txBody>
          </p:sp>
        </p:grpSp>
      </p:grpSp>
      <p:sp>
        <p:nvSpPr>
          <p:cNvPr id="3" name="Oval 2">
            <a:extLst>
              <a:ext uri="{FF2B5EF4-FFF2-40B4-BE49-F238E27FC236}">
                <a16:creationId xmlns:a16="http://schemas.microsoft.com/office/drawing/2014/main" id="{AFBC79A6-F848-4816-B23D-429BEBA99C91}"/>
              </a:ext>
            </a:extLst>
          </p:cNvPr>
          <p:cNvSpPr/>
          <p:nvPr/>
        </p:nvSpPr>
        <p:spPr>
          <a:xfrm>
            <a:off x="1661488" y="472309"/>
            <a:ext cx="8491597" cy="6007811"/>
          </a:xfrm>
          <a:prstGeom prst="ellipse">
            <a:avLst/>
          </a:prstGeom>
          <a:gradFill flip="none" rotWithShape="1">
            <a:gsLst>
              <a:gs pos="37000">
                <a:schemeClr val="tx1">
                  <a:lumMod val="50000"/>
                  <a:lumOff val="50000"/>
                  <a:tint val="66000"/>
                  <a:satMod val="160000"/>
                  <a:alpha val="64000"/>
                </a:schemeClr>
              </a:gs>
              <a:gs pos="70000">
                <a:schemeClr val="tx1">
                  <a:lumMod val="50000"/>
                  <a:lumOff val="50000"/>
                  <a:tint val="44500"/>
                  <a:satMod val="160000"/>
                </a:schemeClr>
              </a:gs>
              <a:gs pos="100000">
                <a:schemeClr val="tx1">
                  <a:lumMod val="50000"/>
                  <a:lumOff val="50000"/>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Google Shape;95;p18"/>
          <p:cNvSpPr txBox="1">
            <a:spLocks noGrp="1"/>
          </p:cNvSpPr>
          <p:nvPr>
            <p:ph type="title"/>
          </p:nvPr>
        </p:nvSpPr>
        <p:spPr>
          <a:xfrm>
            <a:off x="226887" y="600033"/>
            <a:ext cx="11360800" cy="763600"/>
          </a:xfrm>
          <a:prstGeom prst="rect">
            <a:avLst/>
          </a:prstGeom>
        </p:spPr>
        <p:txBody>
          <a:bodyPr spcFirstLastPara="1" vert="horz" wrap="square" lIns="121900" tIns="121900" rIns="121900" bIns="121900" rtlCol="0" anchor="t" anchorCtr="0">
            <a:normAutofit fontScale="90000"/>
          </a:bodyPr>
          <a:lstStyle/>
          <a:p>
            <a:pPr algn="ctr"/>
            <a:r>
              <a:rPr lang="zh-CN" altLang="en-US" dirty="0">
                <a:solidFill>
                  <a:schemeClr val="bg1"/>
                </a:solidFill>
                <a:latin typeface="Taipei Sans TC Beta" pitchFamily="2" charset="-120"/>
                <a:ea typeface="Taipei Sans TC Beta" pitchFamily="2" charset="-120"/>
              </a:rPr>
              <a:t>居民期待</a:t>
            </a:r>
            <a:endParaRPr dirty="0">
              <a:solidFill>
                <a:schemeClr val="bg1"/>
              </a:solidFill>
              <a:latin typeface="Taipei Sans TC Beta" pitchFamily="2" charset="-120"/>
              <a:ea typeface="Taipei Sans TC Beta" pitchFamily="2" charset="-120"/>
            </a:endParaRPr>
          </a:p>
        </p:txBody>
      </p:sp>
      <p:sp>
        <p:nvSpPr>
          <p:cNvPr id="13" name="Google Shape;102;p18">
            <a:extLst>
              <a:ext uri="{FF2B5EF4-FFF2-40B4-BE49-F238E27FC236}">
                <a16:creationId xmlns:a16="http://schemas.microsoft.com/office/drawing/2014/main" id="{7261F5CA-A2B8-40E4-99AB-FD9B707F496B}"/>
              </a:ext>
            </a:extLst>
          </p:cNvPr>
          <p:cNvSpPr txBox="1"/>
          <p:nvPr/>
        </p:nvSpPr>
        <p:spPr>
          <a:xfrm>
            <a:off x="7644288" y="4136149"/>
            <a:ext cx="3348953" cy="1723508"/>
          </a:xfrm>
          <a:prstGeom prst="rect">
            <a:avLst/>
          </a:prstGeom>
          <a:noFill/>
          <a:ln>
            <a:noFill/>
          </a:ln>
        </p:spPr>
        <p:txBody>
          <a:bodyPr spcFirstLastPara="1" wrap="square" lIns="121900" tIns="121900" rIns="121900" bIns="121900" anchor="t" anchorCtr="0">
            <a:spAutoFit/>
          </a:bodyPr>
          <a:lstStyle/>
          <a:p>
            <a:pPr algn="ctr"/>
            <a:r>
              <a:rPr lang="zh-TW" altLang="en-US" sz="2400" b="1" dirty="0">
                <a:latin typeface="Taipei Sans TC Beta" pitchFamily="2" charset="-120"/>
                <a:ea typeface="Taipei Sans TC Beta" pitchFamily="2" charset="-120"/>
              </a:rPr>
              <a:t>對於</a:t>
            </a:r>
            <a:r>
              <a:rPr lang="zh-CN" altLang="en-US" sz="2400" b="1" dirty="0">
                <a:highlight>
                  <a:srgbClr val="FFFF00"/>
                </a:highlight>
                <a:latin typeface="Taipei Sans TC Beta" pitchFamily="2" charset="-120"/>
                <a:ea typeface="Taipei Sans TC Beta" pitchFamily="2" charset="-120"/>
              </a:rPr>
              <a:t>接軌國際</a:t>
            </a:r>
            <a:r>
              <a:rPr lang="zh-CN" altLang="en-US" sz="2400" b="1" dirty="0">
                <a:latin typeface="Taipei Sans TC Beta" pitchFamily="2" charset="-120"/>
                <a:ea typeface="Taipei Sans TC Beta" pitchFamily="2" charset="-120"/>
              </a:rPr>
              <a:t>的看法</a:t>
            </a:r>
            <a:r>
              <a:rPr lang="zh-TW" altLang="en-US" sz="2400" b="1" dirty="0">
                <a:latin typeface="Taipei Sans TC Beta" pitchFamily="2" charset="-120"/>
                <a:ea typeface="Taipei Sans TC Beta" pitchFamily="2" charset="-120"/>
              </a:rPr>
              <a:t>？</a:t>
            </a:r>
            <a:endParaRPr lang="en-US" altLang="zh-TW" sz="2400" b="1" dirty="0">
              <a:latin typeface="Taipei Sans TC Beta" pitchFamily="2" charset="-120"/>
              <a:ea typeface="Taipei Sans TC Beta" pitchFamily="2" charset="-120"/>
            </a:endParaRPr>
          </a:p>
          <a:p>
            <a:pPr algn="ctr"/>
            <a:r>
              <a:rPr lang="zh-CN" altLang="en-US" sz="2400" b="1" dirty="0">
                <a:latin typeface="Taipei Sans TC Beta" pitchFamily="2" charset="-120"/>
                <a:ea typeface="Taipei Sans TC Beta" pitchFamily="2" charset="-120"/>
              </a:rPr>
              <a:t>對於</a:t>
            </a:r>
            <a:r>
              <a:rPr lang="zh-CN" altLang="en-US" sz="2400" b="1" dirty="0">
                <a:highlight>
                  <a:srgbClr val="FFFF00"/>
                </a:highlight>
                <a:latin typeface="Taipei Sans TC Beta" pitchFamily="2" charset="-120"/>
                <a:ea typeface="Taipei Sans TC Beta" pitchFamily="2" charset="-120"/>
              </a:rPr>
              <a:t>永續議題</a:t>
            </a:r>
            <a:r>
              <a:rPr lang="zh-CN" altLang="en-US" sz="2400" b="1" dirty="0">
                <a:latin typeface="Taipei Sans TC Beta" pitchFamily="2" charset="-120"/>
                <a:ea typeface="Taipei Sans TC Beta" pitchFamily="2" charset="-120"/>
              </a:rPr>
              <a:t>的瞭解？</a:t>
            </a:r>
            <a:endParaRPr lang="en-US" altLang="zh-CN" sz="2400" b="1" dirty="0">
              <a:latin typeface="Taipei Sans TC Beta" pitchFamily="2" charset="-120"/>
              <a:ea typeface="Taipei Sans TC Beta" pitchFamily="2" charset="-120"/>
            </a:endParaRPr>
          </a:p>
          <a:p>
            <a:pPr algn="ctr"/>
            <a:r>
              <a:rPr lang="zh-CN" altLang="en-US" sz="2400" b="1" dirty="0">
                <a:latin typeface="Taipei Sans TC Beta" pitchFamily="2" charset="-120"/>
                <a:ea typeface="Taipei Sans TC Beta" pitchFamily="2" charset="-120"/>
              </a:rPr>
              <a:t>認知？感受？</a:t>
            </a:r>
            <a:endParaRPr lang="en-US" altLang="zh-CN" sz="2400" b="1" dirty="0">
              <a:latin typeface="Taipei Sans TC Beta" pitchFamily="2" charset="-120"/>
              <a:ea typeface="Taipei Sans TC Beta" pitchFamily="2" charset="-120"/>
            </a:endParaRPr>
          </a:p>
          <a:p>
            <a:pPr algn="ctr"/>
            <a:r>
              <a:rPr lang="zh-CN" altLang="en-US" sz="2400" b="1" dirty="0">
                <a:latin typeface="Taipei Sans TC Beta" pitchFamily="2" charset="-120"/>
                <a:ea typeface="Taipei Sans TC Beta" pitchFamily="2" charset="-120"/>
              </a:rPr>
              <a:t>預期？展望？</a:t>
            </a:r>
            <a:endParaRPr sz="2400" b="1" dirty="0">
              <a:latin typeface="Taipei Sans TC Beta" pitchFamily="2" charset="-120"/>
              <a:ea typeface="Taipei Sans TC Beta" pitchFamily="2" charset="-120"/>
            </a:endParaRPr>
          </a:p>
        </p:txBody>
      </p:sp>
    </p:spTree>
    <p:extLst>
      <p:ext uri="{BB962C8B-B14F-4D97-AF65-F5344CB8AC3E}">
        <p14:creationId xmlns:p14="http://schemas.microsoft.com/office/powerpoint/2010/main" val="197772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out)">
                                      <p:cBhvr>
                                        <p:cTn id="7" dur="1000"/>
                                        <p:tgtEl>
                                          <p:spTgt spid="1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ircle(out)">
                                      <p:cBhvr>
                                        <p:cTn id="10" dur="1000"/>
                                        <p:tgtEl>
                                          <p:spTgt spid="3"/>
                                        </p:tgtEl>
                                      </p:cBhvr>
                                    </p:animEffect>
                                  </p:childTnLst>
                                </p:cTn>
                              </p:par>
                              <p:par>
                                <p:cTn id="11" presetID="6" presetClass="entr" presetSubtype="32" fill="hold" grpId="0" nodeType="withEffect">
                                  <p:stCondLst>
                                    <p:cond delay="0"/>
                                  </p:stCondLst>
                                  <p:childTnLst>
                                    <p:set>
                                      <p:cBhvr>
                                        <p:cTn id="12" dur="1" fill="hold">
                                          <p:stCondLst>
                                            <p:cond delay="0"/>
                                          </p:stCondLst>
                                        </p:cTn>
                                        <p:tgtEl>
                                          <p:spTgt spid="95"/>
                                        </p:tgtEl>
                                        <p:attrNameLst>
                                          <p:attrName>style.visibility</p:attrName>
                                        </p:attrNameLst>
                                      </p:cBhvr>
                                      <p:to>
                                        <p:strVal val="visible"/>
                                      </p:to>
                                    </p:set>
                                    <p:animEffect transition="in" filter="circle(out)">
                                      <p:cBhvr>
                                        <p:cTn id="13" dur="175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5"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4609A5-25A4-4FDE-93F7-D85E5E4D85F5}"/>
              </a:ext>
            </a:extLst>
          </p:cNvPr>
          <p:cNvSpPr/>
          <p:nvPr/>
        </p:nvSpPr>
        <p:spPr>
          <a:xfrm>
            <a:off x="0" y="0"/>
            <a:ext cx="12192000" cy="69233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Taipei Sans TC Beta Light" pitchFamily="2" charset="-120"/>
              <a:ea typeface="Taipei Sans TC Beta Light" pitchFamily="2" charset="-120"/>
            </a:endParaRPr>
          </a:p>
        </p:txBody>
      </p:sp>
      <p:sp>
        <p:nvSpPr>
          <p:cNvPr id="5" name="TextBox 4">
            <a:extLst>
              <a:ext uri="{FF2B5EF4-FFF2-40B4-BE49-F238E27FC236}">
                <a16:creationId xmlns:a16="http://schemas.microsoft.com/office/drawing/2014/main" id="{B48662A0-E909-441C-B0F7-81E9B8C1CCE5}"/>
              </a:ext>
            </a:extLst>
          </p:cNvPr>
          <p:cNvSpPr txBox="1"/>
          <p:nvPr/>
        </p:nvSpPr>
        <p:spPr>
          <a:xfrm>
            <a:off x="898849" y="3429000"/>
            <a:ext cx="10394302" cy="2677656"/>
          </a:xfrm>
          <a:prstGeom prst="rect">
            <a:avLst/>
          </a:prstGeom>
          <a:noFill/>
        </p:spPr>
        <p:txBody>
          <a:bodyPr wrap="square" rtlCol="0">
            <a:spAutoFit/>
          </a:bodyPr>
          <a:lstStyle/>
          <a:p>
            <a:pPr algn="ctr"/>
            <a:r>
              <a:rPr lang="zh-TW" altLang="en-US" sz="2800" dirty="0">
                <a:solidFill>
                  <a:schemeClr val="bg1"/>
                </a:solidFill>
                <a:latin typeface="Taipei Sans TC Beta Light" pitchFamily="2" charset="-120"/>
                <a:ea typeface="Taipei Sans TC Beta Light" pitchFamily="2" charset="-120"/>
              </a:rPr>
              <a:t>對於綠能科學城的建置，政府目標與居民目標是否一致？</a:t>
            </a:r>
          </a:p>
          <a:p>
            <a:pPr algn="ctr"/>
            <a:endParaRPr lang="zh-TW" altLang="en-US" sz="2800" dirty="0">
              <a:solidFill>
                <a:schemeClr val="bg1"/>
              </a:solidFill>
              <a:latin typeface="Taipei Sans TC Beta Light" pitchFamily="2" charset="-120"/>
              <a:ea typeface="Taipei Sans TC Beta Light" pitchFamily="2" charset="-120"/>
            </a:endParaRPr>
          </a:p>
          <a:p>
            <a:pPr algn="ctr"/>
            <a:r>
              <a:rPr lang="zh-CN" altLang="en-US" sz="2800" dirty="0">
                <a:solidFill>
                  <a:schemeClr val="bg1"/>
                </a:solidFill>
                <a:latin typeface="Taipei Sans TC Beta Light" pitchFamily="2" charset="-120"/>
                <a:ea typeface="Taipei Sans TC Beta Light" pitchFamily="2" charset="-120"/>
              </a:rPr>
              <a:t>我們</a:t>
            </a:r>
            <a:r>
              <a:rPr lang="zh-TW" altLang="en-US" sz="2800" dirty="0">
                <a:solidFill>
                  <a:schemeClr val="bg1"/>
                </a:solidFill>
                <a:latin typeface="Taipei Sans TC Beta Light" pitchFamily="2" charset="-120"/>
                <a:ea typeface="Taipei Sans TC Beta Light" pitchFamily="2" charset="-120"/>
              </a:rPr>
              <a:t>針對現有臺南沙侖居民對於綠能科學城發展的</a:t>
            </a:r>
            <a:endParaRPr lang="en-US" altLang="zh-TW" sz="2800" dirty="0">
              <a:solidFill>
                <a:schemeClr val="bg1"/>
              </a:solidFill>
              <a:latin typeface="Taipei Sans TC Beta Light" pitchFamily="2" charset="-120"/>
              <a:ea typeface="Taipei Sans TC Beta Light" pitchFamily="2" charset="-120"/>
            </a:endParaRPr>
          </a:p>
          <a:p>
            <a:pPr algn="ctr"/>
            <a:r>
              <a:rPr lang="zh-TW" altLang="en-US" sz="2800" dirty="0">
                <a:solidFill>
                  <a:schemeClr val="bg1"/>
                </a:solidFill>
                <a:latin typeface="Taipei Sans TC Beta Light" pitchFamily="2" charset="-120"/>
                <a:ea typeface="Taipei Sans TC Beta Light" pitchFamily="2" charset="-120"/>
              </a:rPr>
              <a:t>認知、態度或未來期待進行更深入的研究</a:t>
            </a:r>
            <a:r>
              <a:rPr lang="zh-CN" altLang="en-US" sz="2800" dirty="0">
                <a:solidFill>
                  <a:schemeClr val="bg1"/>
                </a:solidFill>
                <a:latin typeface="Taipei Sans TC Beta Light" pitchFamily="2" charset="-120"/>
                <a:ea typeface="Taipei Sans TC Beta Light" pitchFamily="2" charset="-120"/>
              </a:rPr>
              <a:t>，</a:t>
            </a:r>
            <a:endParaRPr lang="en-US" altLang="zh-TW" sz="2800" dirty="0">
              <a:solidFill>
                <a:schemeClr val="bg1"/>
              </a:solidFill>
              <a:latin typeface="Taipei Sans TC Beta Light" pitchFamily="2" charset="-120"/>
              <a:ea typeface="Taipei Sans TC Beta Light" pitchFamily="2" charset="-120"/>
            </a:endParaRPr>
          </a:p>
          <a:p>
            <a:pPr algn="ctr"/>
            <a:endParaRPr lang="zh-TW" altLang="en-US" sz="2800" dirty="0">
              <a:solidFill>
                <a:schemeClr val="bg1"/>
              </a:solidFill>
              <a:latin typeface="Taipei Sans TC Beta Light" pitchFamily="2" charset="-120"/>
              <a:ea typeface="Taipei Sans TC Beta Light" pitchFamily="2" charset="-120"/>
            </a:endParaRPr>
          </a:p>
          <a:p>
            <a:pPr algn="ctr"/>
            <a:r>
              <a:rPr lang="zh-TW" altLang="en-US" sz="2800" b="1" dirty="0">
                <a:solidFill>
                  <a:schemeClr val="bg1"/>
                </a:solidFill>
                <a:highlight>
                  <a:srgbClr val="800000"/>
                </a:highlight>
                <a:latin typeface="Taipei Sans TC Beta" pitchFamily="2" charset="-120"/>
                <a:ea typeface="Taipei Sans TC Beta" pitchFamily="2" charset="-120"/>
              </a:rPr>
              <a:t>探究這種大型城市建設計劃中，政府與居民之間的關係。</a:t>
            </a:r>
            <a:endParaRPr lang="en-US" sz="2800" b="1" dirty="0">
              <a:solidFill>
                <a:schemeClr val="bg1"/>
              </a:solidFill>
              <a:highlight>
                <a:srgbClr val="800000"/>
              </a:highlight>
              <a:latin typeface="Taipei Sans TC Beta" pitchFamily="2" charset="-120"/>
              <a:ea typeface="Taipei Sans TC Beta" pitchFamily="2" charset="-120"/>
            </a:endParaRPr>
          </a:p>
        </p:txBody>
      </p:sp>
      <p:pic>
        <p:nvPicPr>
          <p:cNvPr id="8" name="Picture 7" descr="A picture containing text&#10;&#10;Description automatically generated">
            <a:extLst>
              <a:ext uri="{FF2B5EF4-FFF2-40B4-BE49-F238E27FC236}">
                <a16:creationId xmlns:a16="http://schemas.microsoft.com/office/drawing/2014/main" id="{DE48E308-A4B4-4FB4-BBB9-A97B1E09FAD4}"/>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5005946" y="881200"/>
            <a:ext cx="2180108" cy="2164701"/>
          </a:xfrm>
          <a:prstGeom prst="rect">
            <a:avLst/>
          </a:prstGeom>
        </p:spPr>
      </p:pic>
    </p:spTree>
    <p:extLst>
      <p:ext uri="{BB962C8B-B14F-4D97-AF65-F5344CB8AC3E}">
        <p14:creationId xmlns:p14="http://schemas.microsoft.com/office/powerpoint/2010/main" val="2527060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1204</TotalTime>
  <Words>1868</Words>
  <Application>Microsoft Office PowerPoint</Application>
  <PresentationFormat>Widescreen</PresentationFormat>
  <Paragraphs>135</Paragraphs>
  <Slides>34</Slides>
  <Notes>7</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34</vt:i4>
      </vt:variant>
    </vt:vector>
  </HeadingPairs>
  <TitlesOfParts>
    <vt:vector size="50" baseType="lpstr">
      <vt:lpstr>KaiTi</vt:lpstr>
      <vt:lpstr>Montserrat Bold</vt:lpstr>
      <vt:lpstr>Noto Sans CJK TC Bold</vt:lpstr>
      <vt:lpstr>Noto Sans CJK TC Regular</vt:lpstr>
      <vt:lpstr>PMingLiU</vt:lpstr>
      <vt:lpstr>PMingLiU</vt:lpstr>
      <vt:lpstr>Taipei Sans TC Beta</vt:lpstr>
      <vt:lpstr>Taipei Sans TC Beta Light</vt:lpstr>
      <vt:lpstr>Arial</vt:lpstr>
      <vt:lpstr>Bebas Neue</vt:lpstr>
      <vt:lpstr>Calibri</vt:lpstr>
      <vt:lpstr>Calibri Light</vt:lpstr>
      <vt:lpstr>Helvetica</vt:lpstr>
      <vt:lpstr>Lato</vt:lpstr>
      <vt:lpstr>Lato Semibold</vt:lpstr>
      <vt:lpstr>Office Theme</vt:lpstr>
      <vt:lpstr>PowerPoint Presentation</vt:lpstr>
      <vt:lpstr>PowerPoint Presentation</vt:lpstr>
      <vt:lpstr>PowerPoint Presentation</vt:lpstr>
      <vt:lpstr>PowerPoint Presentation</vt:lpstr>
      <vt:lpstr>PowerPoint Presentation</vt:lpstr>
      <vt:lpstr>PowerPoint Presentation</vt:lpstr>
      <vt:lpstr>政府目標</vt:lpstr>
      <vt:lpstr>居民期待</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全台灣關鍵勞動力分配</vt:lpstr>
      <vt:lpstr>全台灣關鍵勞動力分配</vt:lpstr>
      <vt:lpstr>PowerPoint Presentation</vt:lpstr>
      <vt:lpstr>不同世代對於發展議題的觀感</vt:lpstr>
      <vt:lpstr>不同世代對於發展議題的觀感</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Julius Ling</dc:creator>
  <cp:lastModifiedBy>Julius Ling</cp:lastModifiedBy>
  <cp:revision>47</cp:revision>
  <dcterms:created xsi:type="dcterms:W3CDTF">2020-11-30T04:21:50Z</dcterms:created>
  <dcterms:modified xsi:type="dcterms:W3CDTF">2022-05-28T01:11:17Z</dcterms:modified>
</cp:coreProperties>
</file>