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553" r:id="rId3"/>
    <p:sldId id="554" r:id="rId4"/>
    <p:sldId id="555" r:id="rId5"/>
    <p:sldId id="556" r:id="rId6"/>
    <p:sldId id="318" r:id="rId7"/>
    <p:sldId id="368" r:id="rId8"/>
    <p:sldId id="560" r:id="rId9"/>
    <p:sldId id="561" r:id="rId10"/>
    <p:sldId id="562" r:id="rId11"/>
    <p:sldId id="568" r:id="rId12"/>
    <p:sldId id="569" r:id="rId13"/>
    <p:sldId id="570" r:id="rId14"/>
    <p:sldId id="566" r:id="rId15"/>
    <p:sldId id="567" r:id="rId16"/>
    <p:sldId id="571" r:id="rId17"/>
    <p:sldId id="579" r:id="rId18"/>
    <p:sldId id="351" r:id="rId19"/>
    <p:sldId id="559" r:id="rId20"/>
    <p:sldId id="558" r:id="rId21"/>
    <p:sldId id="557" r:id="rId22"/>
    <p:sldId id="563" r:id="rId23"/>
    <p:sldId id="565" r:id="rId24"/>
    <p:sldId id="564" r:id="rId25"/>
    <p:sldId id="572" r:id="rId26"/>
    <p:sldId id="574" r:id="rId27"/>
    <p:sldId id="573" r:id="rId28"/>
    <p:sldId id="576" r:id="rId29"/>
    <p:sldId id="577" r:id="rId30"/>
    <p:sldId id="578" r:id="rId31"/>
    <p:sldId id="580" r:id="rId32"/>
    <p:sldId id="581" r:id="rId33"/>
    <p:sldId id="582" r:id="rId34"/>
    <p:sldId id="583" r:id="rId35"/>
    <p:sldId id="584" r:id="rId36"/>
    <p:sldId id="29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807E-A4A2-475F-A694-3E7C257ED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405FB-3F1A-4F85-99C4-D3FF2E96D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FEBC1-19F8-4F29-AE05-E781459C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577F-9866-4EAD-88D8-957D9AA1A3B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F0FA3-C13F-4780-853A-10810996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F171B-363E-484B-9A88-5DE07EA6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8510-A349-4B1A-BFCC-FA4EF165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1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EC82-2B11-4DDF-B073-71C524B1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5600D-7A78-43B0-A1E1-01E9CAEFF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163B-360D-4ABA-9069-AB8F0C7D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577F-9866-4EAD-88D8-957D9AA1A3B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6CE6-9CB9-462A-BC8F-BD27BBF3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9D10C-F9F8-4778-9DA9-67ABE96C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8510-A349-4B1A-BFCC-FA4EF165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5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2196B-E927-4B4C-813C-6659F6D75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7C597-C588-4D6B-AAC8-5683188F0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A3E9D-6B8B-40A3-87A9-03CAC90A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577F-9866-4EAD-88D8-957D9AA1A3B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45FE-BA9C-493D-802E-8C00726B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453C9-3155-4960-8DCA-E9C88CF6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8510-A349-4B1A-BFCC-FA4EF165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91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BD124B-7C6E-4C8C-9426-E81D3D2D80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71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/>
          <p:cNvSpPr>
            <a:spLocks noGrp="1"/>
          </p:cNvSpPr>
          <p:nvPr>
            <p:ph type="pic" sz="half" idx="13"/>
          </p:nvPr>
        </p:nvSpPr>
        <p:spPr>
          <a:xfrm>
            <a:off x="6850824" y="534011"/>
            <a:ext cx="4213818" cy="578997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116616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FCB5A12B-532C-4B37-A2C4-8F38E80DC6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81815" y="1042523"/>
            <a:ext cx="2680336" cy="4163377"/>
          </a:xfrm>
          <a:custGeom>
            <a:avLst/>
            <a:gdLst>
              <a:gd name="connsiteX0" fmla="*/ 0 w 2680336"/>
              <a:gd name="connsiteY0" fmla="*/ 0 h 4163377"/>
              <a:gd name="connsiteX1" fmla="*/ 2680336 w 2680336"/>
              <a:gd name="connsiteY1" fmla="*/ 0 h 4163377"/>
              <a:gd name="connsiteX2" fmla="*/ 2680336 w 2680336"/>
              <a:gd name="connsiteY2" fmla="*/ 742950 h 4163377"/>
              <a:gd name="connsiteX3" fmla="*/ 971550 w 2680336"/>
              <a:gd name="connsiteY3" fmla="*/ 742950 h 4163377"/>
              <a:gd name="connsiteX4" fmla="*/ 971550 w 2680336"/>
              <a:gd name="connsiteY4" fmla="*/ 1714499 h 4163377"/>
              <a:gd name="connsiteX5" fmla="*/ 2280286 w 2680336"/>
              <a:gd name="connsiteY5" fmla="*/ 1714499 h 4163377"/>
              <a:gd name="connsiteX6" fmla="*/ 2280286 w 2680336"/>
              <a:gd name="connsiteY6" fmla="*/ 2428874 h 4163377"/>
              <a:gd name="connsiteX7" fmla="*/ 971550 w 2680336"/>
              <a:gd name="connsiteY7" fmla="*/ 2428874 h 4163377"/>
              <a:gd name="connsiteX8" fmla="*/ 971550 w 2680336"/>
              <a:gd name="connsiteY8" fmla="*/ 3420427 h 4163377"/>
              <a:gd name="connsiteX9" fmla="*/ 2680336 w 2680336"/>
              <a:gd name="connsiteY9" fmla="*/ 3420427 h 4163377"/>
              <a:gd name="connsiteX10" fmla="*/ 2680336 w 2680336"/>
              <a:gd name="connsiteY10" fmla="*/ 4163377 h 4163377"/>
              <a:gd name="connsiteX11" fmla="*/ 0 w 2680336"/>
              <a:gd name="connsiteY11" fmla="*/ 4163377 h 416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80336" h="4163377">
                <a:moveTo>
                  <a:pt x="0" y="0"/>
                </a:moveTo>
                <a:lnTo>
                  <a:pt x="2680336" y="0"/>
                </a:lnTo>
                <a:lnTo>
                  <a:pt x="2680336" y="742950"/>
                </a:lnTo>
                <a:lnTo>
                  <a:pt x="971550" y="742950"/>
                </a:lnTo>
                <a:lnTo>
                  <a:pt x="971550" y="1714499"/>
                </a:lnTo>
                <a:lnTo>
                  <a:pt x="2280286" y="1714499"/>
                </a:lnTo>
                <a:lnTo>
                  <a:pt x="2280286" y="2428874"/>
                </a:lnTo>
                <a:lnTo>
                  <a:pt x="971550" y="2428874"/>
                </a:lnTo>
                <a:lnTo>
                  <a:pt x="971550" y="3420427"/>
                </a:lnTo>
                <a:lnTo>
                  <a:pt x="2680336" y="3420427"/>
                </a:lnTo>
                <a:lnTo>
                  <a:pt x="2680336" y="4163377"/>
                </a:lnTo>
                <a:lnTo>
                  <a:pt x="0" y="416337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9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A42B-F241-493E-8C95-73ACEC33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45CF6-203C-4E2A-932E-297EE731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86415-7F17-4D66-9B51-0A48DE0A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577F-9866-4EAD-88D8-957D9AA1A3B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BD2B2-BBFB-4D35-BBBC-AA19AE39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6EB5A-129A-4DDE-B5C6-7F266BCC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8510-A349-4B1A-BFCC-FA4EF165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9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7852-C630-4C26-81E7-68A77A38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7C272-C903-4C8F-AABB-D11438BE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DED89-70FF-4321-A33E-9C1FB011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577F-9866-4EAD-88D8-957D9AA1A3B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ECBC8-AD41-4931-B181-E5DE283C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48AAB-EFAE-447D-A6DB-436BA408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8510-A349-4B1A-BFCC-FA4EF165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8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47EE-9217-4B15-898B-D56BC4D8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934C4-A5DA-4A8A-9B0D-E44259C9A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54874-06FC-418C-AD5F-0CCBFC247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5D09A-9270-4F60-B722-6024FACE4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577F-9866-4EAD-88D8-957D9AA1A3B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3EA2D-18FA-4A92-BECA-4CB632E2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F7146-21C1-4AA0-84FB-8A2CAFAD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8510-A349-4B1A-BFCC-FA4EF165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0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4DE6-1C2D-4186-9BB7-601459ED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AC282-0EF8-4EF5-96E6-E10B5D065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A419E-4531-402D-8DAD-ADB24272F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C1C35-AF40-4EB2-AA2D-48E53283B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A64A2-9A78-43FA-A703-4A5841BA4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746DA-6C52-426C-8C32-B4FED0BF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577F-9866-4EAD-88D8-957D9AA1A3B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780B2-7B74-4D40-B638-EEFCC0B9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4CDB59-068B-4783-82AD-0A277CF3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8510-A349-4B1A-BFCC-FA4EF165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68C5-9329-435A-8F53-CA58CDD9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43D34-FCB9-471E-A5F1-D83C2076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577F-9866-4EAD-88D8-957D9AA1A3B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33A58-EADD-4E96-9375-E18E925B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21794-B3C9-4FA9-8E0D-DB3B8A2B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8510-A349-4B1A-BFCC-FA4EF165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2289A-CED2-4283-AB5E-20BE34A9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577F-9866-4EAD-88D8-957D9AA1A3B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77832-DE74-42E6-ADEC-25816925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64D3D-F8D7-4996-A978-F368E4C6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8510-A349-4B1A-BFCC-FA4EF165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2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78FC-28A3-48D1-BD8E-BFD57D234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E8CF3-B619-40F5-B0A9-FEEF80D7E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86681-BAE8-45C7-A8BE-D11BC79A9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4BD71-F199-44D1-95AC-A57011BE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577F-9866-4EAD-88D8-957D9AA1A3B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53A03-B084-4573-980C-7BA7E66C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4F274-61EA-4694-9487-198443B9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8510-A349-4B1A-BFCC-FA4EF165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3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A477-D175-4BDC-AC42-F455ABC5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F8DDE-FDF0-4D4E-9EB0-82812455F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151F2-09E2-40C5-BC86-4A87B0FC8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5E1B7-837F-4BD5-80C1-54A3CFBC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577F-9866-4EAD-88D8-957D9AA1A3B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5E130-4F36-4300-AF28-67E24B09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0F768-3861-42B5-BFA9-134F73E8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8510-A349-4B1A-BFCC-FA4EF165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1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5DC77F-0B17-4363-AB2C-08D1898E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45EBD-8B77-4B18-9828-54A4689BA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2D503-DB5D-4BD7-BEEF-0863FDB7A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0577F-9866-4EAD-88D8-957D9AA1A3B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11B94-3547-49D8-A278-9B2751455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9FCE6-2D2E-45AE-B3AE-DEDE5B5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68510-A349-4B1A-BFCC-FA4EF165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1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6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f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>
            <a:extLst>
              <a:ext uri="{FF2B5EF4-FFF2-40B4-BE49-F238E27FC236}">
                <a16:creationId xmlns:a16="http://schemas.microsoft.com/office/drawing/2014/main" id="{22FBD111-BBB5-4DD1-AD16-FC65654E1F0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1" b="775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A01079-291E-4ECF-ACB2-53018DFE72FB}"/>
              </a:ext>
            </a:extLst>
          </p:cNvPr>
          <p:cNvSpPr/>
          <p:nvPr/>
        </p:nvSpPr>
        <p:spPr>
          <a:xfrm>
            <a:off x="1914525" y="813335"/>
            <a:ext cx="8362949" cy="5314950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FA81E18E-88F8-4481-B813-266BCEB75D10}"/>
              </a:ext>
            </a:extLst>
          </p:cNvPr>
          <p:cNvSpPr txBox="1">
            <a:spLocks/>
          </p:cNvSpPr>
          <p:nvPr/>
        </p:nvSpPr>
        <p:spPr>
          <a:xfrm>
            <a:off x="3032213" y="2202985"/>
            <a:ext cx="6127574" cy="2159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8800" b="1" dirty="0">
                <a:solidFill>
                  <a:schemeClr val="bg1"/>
                </a:solidFill>
                <a:latin typeface="Bebas Neue" panose="020B0606020202050201" pitchFamily="34" charset="0"/>
                <a:ea typeface="Source Sans Pro Black" panose="020B0803030403020204" pitchFamily="34" charset="0"/>
              </a:rPr>
              <a:t>Brief Intro. To Time Series Analysis</a:t>
            </a:r>
            <a:endParaRPr lang="en-US" sz="8800" b="1" dirty="0">
              <a:solidFill>
                <a:schemeClr val="bg1"/>
              </a:solidFill>
              <a:latin typeface="Bebas Neue" panose="020B0606020202050201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EA108C30-D01D-417F-A6DB-7E3E1A18283F}"/>
              </a:ext>
            </a:extLst>
          </p:cNvPr>
          <p:cNvSpPr txBox="1">
            <a:spLocks/>
          </p:cNvSpPr>
          <p:nvPr/>
        </p:nvSpPr>
        <p:spPr>
          <a:xfrm>
            <a:off x="3145687" y="4694803"/>
            <a:ext cx="5900624" cy="1222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 spc="300" dirty="0">
                <a:solidFill>
                  <a:schemeClr val="bg1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From Scratch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B3FCDF-458E-41F9-B50B-584CAA66AE49}"/>
              </a:ext>
            </a:extLst>
          </p:cNvPr>
          <p:cNvGrpSpPr/>
          <p:nvPr/>
        </p:nvGrpSpPr>
        <p:grpSpPr>
          <a:xfrm>
            <a:off x="8341600" y="4085314"/>
            <a:ext cx="1020748" cy="498703"/>
            <a:chOff x="4492546" y="1990497"/>
            <a:chExt cx="1020748" cy="49870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94C9AC-696B-46CC-9EF4-575192040433}"/>
                </a:ext>
              </a:extLst>
            </p:cNvPr>
            <p:cNvCxnSpPr/>
            <p:nvPr/>
          </p:nvCxnSpPr>
          <p:spPr>
            <a:xfrm>
              <a:off x="4492546" y="2219097"/>
              <a:ext cx="1020748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8611751-E931-4FD9-92E5-DE522A238FB1}"/>
                </a:ext>
              </a:extLst>
            </p:cNvPr>
            <p:cNvCxnSpPr/>
            <p:nvPr/>
          </p:nvCxnSpPr>
          <p:spPr>
            <a:xfrm>
              <a:off x="5290480" y="1990497"/>
              <a:ext cx="0" cy="49870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EB3EB0-D2A9-4C1D-994C-B7539F767E6F}"/>
              </a:ext>
            </a:extLst>
          </p:cNvPr>
          <p:cNvGrpSpPr/>
          <p:nvPr/>
        </p:nvGrpSpPr>
        <p:grpSpPr>
          <a:xfrm flipH="1" flipV="1">
            <a:off x="2829652" y="1753915"/>
            <a:ext cx="1020748" cy="498703"/>
            <a:chOff x="4492546" y="1990497"/>
            <a:chExt cx="1020748" cy="49870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5716DD7-9C2C-419A-B2A2-0BBB0156832E}"/>
                </a:ext>
              </a:extLst>
            </p:cNvPr>
            <p:cNvCxnSpPr/>
            <p:nvPr/>
          </p:nvCxnSpPr>
          <p:spPr>
            <a:xfrm>
              <a:off x="4492546" y="2219097"/>
              <a:ext cx="1020748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1F2F8A-D2A8-432C-A9C0-B45630159E43}"/>
                </a:ext>
              </a:extLst>
            </p:cNvPr>
            <p:cNvCxnSpPr/>
            <p:nvPr/>
          </p:nvCxnSpPr>
          <p:spPr>
            <a:xfrm>
              <a:off x="5290480" y="1990497"/>
              <a:ext cx="0" cy="49870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389B5F0-DD9C-4C72-BBCF-04CEEE7C3259}"/>
              </a:ext>
            </a:extLst>
          </p:cNvPr>
          <p:cNvSpPr txBox="1"/>
          <p:nvPr/>
        </p:nvSpPr>
        <p:spPr>
          <a:xfrm>
            <a:off x="2168431" y="6105431"/>
            <a:ext cx="8109039" cy="471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800" baseline="30000" dirty="0">
                <a:latin typeface="Lato" panose="020F0502020204030203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林成鍇</a:t>
            </a:r>
            <a:r>
              <a:rPr lang="en-US" altLang="zh-CN" sz="2800" baseline="30000" dirty="0">
                <a:latin typeface="Lato" panose="020F0502020204030203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 Julius Ling @ </a:t>
            </a:r>
            <a:r>
              <a:rPr lang="zh-CN" altLang="en-US" sz="2800" baseline="30000" dirty="0">
                <a:latin typeface="Lato" panose="020F0502020204030203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國立成功大學大數據與</a:t>
            </a:r>
            <a:r>
              <a:rPr lang="en-US" altLang="zh-CN" sz="2800" baseline="30000" dirty="0">
                <a:latin typeface="Lato" panose="020F0502020204030203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AI</a:t>
            </a:r>
            <a:r>
              <a:rPr lang="zh-CN" altLang="en-US" sz="2800" baseline="30000" dirty="0">
                <a:latin typeface="Lato" panose="020F0502020204030203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研究中心</a:t>
            </a:r>
            <a:endParaRPr lang="en-GB" sz="2800" baseline="30000" dirty="0">
              <a:latin typeface="Lato" panose="020F0502020204030203" pitchFamily="34" charset="0"/>
              <a:ea typeface="Source Sans Pro" panose="020B0503030403020204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273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8">
            <a:extLst>
              <a:ext uri="{FF2B5EF4-FFF2-40B4-BE49-F238E27FC236}">
                <a16:creationId xmlns:a16="http://schemas.microsoft.com/office/drawing/2014/main" id="{40F815B5-1990-4E20-91FF-A983C7ABDC45}"/>
              </a:ext>
            </a:extLst>
          </p:cNvPr>
          <p:cNvSpPr txBox="1">
            <a:spLocks/>
          </p:cNvSpPr>
          <p:nvPr/>
        </p:nvSpPr>
        <p:spPr>
          <a:xfrm>
            <a:off x="2272746" y="1498616"/>
            <a:ext cx="7646503" cy="67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Why is Stationarity matters?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6A2947-66AF-497C-B736-932F8F110A7D}"/>
              </a:ext>
            </a:extLst>
          </p:cNvPr>
          <p:cNvSpPr/>
          <p:nvPr/>
        </p:nvSpPr>
        <p:spPr>
          <a:xfrm>
            <a:off x="2538085" y="2786492"/>
            <a:ext cx="711582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entaur" panose="02030504050205020304" pitchFamily="18" charset="0"/>
              </a:rPr>
              <a:t>As we are unable to estimate the parameter of a time series simply based on </a:t>
            </a:r>
            <a:r>
              <a:rPr lang="en-US" sz="3200" dirty="0">
                <a:solidFill>
                  <a:srgbClr val="C00000"/>
                </a:solidFill>
                <a:latin typeface="Centaur" panose="02030504050205020304" pitchFamily="18" charset="0"/>
              </a:rPr>
              <a:t>a mere sample at each moment</a:t>
            </a:r>
            <a:r>
              <a:rPr lang="en-US" sz="3200" dirty="0">
                <a:solidFill>
                  <a:srgbClr val="000000"/>
                </a:solidFill>
                <a:latin typeface="Centaur" panose="02030504050205020304" pitchFamily="18" charset="0"/>
              </a:rPr>
              <a:t> once the premise of stationarity is not fulfilled.</a:t>
            </a:r>
            <a:endParaRPr lang="en-US" sz="3200" i="1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0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8">
            <a:extLst>
              <a:ext uri="{FF2B5EF4-FFF2-40B4-BE49-F238E27FC236}">
                <a16:creationId xmlns:a16="http://schemas.microsoft.com/office/drawing/2014/main" id="{473DFAD3-EF5E-49A2-91C3-63BA290DB7A1}"/>
              </a:ext>
            </a:extLst>
          </p:cNvPr>
          <p:cNvSpPr txBox="1">
            <a:spLocks/>
          </p:cNvSpPr>
          <p:nvPr/>
        </p:nvSpPr>
        <p:spPr>
          <a:xfrm>
            <a:off x="2272748" y="1090243"/>
            <a:ext cx="7646503" cy="67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Explosive Series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A2EA4C-586E-4618-91EB-B77C4FF95DF2}"/>
              </a:ext>
            </a:extLst>
          </p:cNvPr>
          <p:cNvSpPr/>
          <p:nvPr/>
        </p:nvSpPr>
        <p:spPr>
          <a:xfrm>
            <a:off x="2568013" y="2653327"/>
            <a:ext cx="56648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entaur" panose="02030504050205020304" pitchFamily="18" charset="0"/>
              </a:rPr>
              <a:t>A diverging series is regarded as explosive and is never stationary.</a:t>
            </a:r>
            <a:endParaRPr lang="en-US" sz="3200" i="1" dirty="0">
              <a:latin typeface="Centaur" panose="02030504050205020304" pitchFamily="18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BABE4D3-4A4D-46A2-903B-5FE15BE2DDDF}"/>
              </a:ext>
            </a:extLst>
          </p:cNvPr>
          <p:cNvSpPr/>
          <p:nvPr/>
        </p:nvSpPr>
        <p:spPr>
          <a:xfrm>
            <a:off x="6506998" y="672388"/>
            <a:ext cx="3146916" cy="5305425"/>
          </a:xfrm>
          <a:custGeom>
            <a:avLst/>
            <a:gdLst>
              <a:gd name="connsiteX0" fmla="*/ 0 w 3146916"/>
              <a:gd name="connsiteY0" fmla="*/ 5305425 h 5305425"/>
              <a:gd name="connsiteX1" fmla="*/ 704850 w 3146916"/>
              <a:gd name="connsiteY1" fmla="*/ 5267325 h 5305425"/>
              <a:gd name="connsiteX2" fmla="*/ 1343025 w 3146916"/>
              <a:gd name="connsiteY2" fmla="*/ 5095875 h 5305425"/>
              <a:gd name="connsiteX3" fmla="*/ 1933575 w 3146916"/>
              <a:gd name="connsiteY3" fmla="*/ 4724400 h 5305425"/>
              <a:gd name="connsiteX4" fmla="*/ 2419350 w 3146916"/>
              <a:gd name="connsiteY4" fmla="*/ 4162425 h 5305425"/>
              <a:gd name="connsiteX5" fmla="*/ 2733675 w 3146916"/>
              <a:gd name="connsiteY5" fmla="*/ 3609975 h 5305425"/>
              <a:gd name="connsiteX6" fmla="*/ 2990850 w 3146916"/>
              <a:gd name="connsiteY6" fmla="*/ 2771775 h 5305425"/>
              <a:gd name="connsiteX7" fmla="*/ 3105150 w 3146916"/>
              <a:gd name="connsiteY7" fmla="*/ 1905000 h 5305425"/>
              <a:gd name="connsiteX8" fmla="*/ 3143250 w 3146916"/>
              <a:gd name="connsiteY8" fmla="*/ 1104900 h 5305425"/>
              <a:gd name="connsiteX9" fmla="*/ 3143250 w 3146916"/>
              <a:gd name="connsiteY9" fmla="*/ 0 h 53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46916" h="5305425">
                <a:moveTo>
                  <a:pt x="0" y="5305425"/>
                </a:moveTo>
                <a:cubicBezTo>
                  <a:pt x="240506" y="5303837"/>
                  <a:pt x="481013" y="5302250"/>
                  <a:pt x="704850" y="5267325"/>
                </a:cubicBezTo>
                <a:cubicBezTo>
                  <a:pt x="928688" y="5232400"/>
                  <a:pt x="1138238" y="5186362"/>
                  <a:pt x="1343025" y="5095875"/>
                </a:cubicBezTo>
                <a:cubicBezTo>
                  <a:pt x="1547813" y="5005387"/>
                  <a:pt x="1754188" y="4879975"/>
                  <a:pt x="1933575" y="4724400"/>
                </a:cubicBezTo>
                <a:cubicBezTo>
                  <a:pt x="2112963" y="4568825"/>
                  <a:pt x="2286000" y="4348162"/>
                  <a:pt x="2419350" y="4162425"/>
                </a:cubicBezTo>
                <a:cubicBezTo>
                  <a:pt x="2552700" y="3976688"/>
                  <a:pt x="2638425" y="3841750"/>
                  <a:pt x="2733675" y="3609975"/>
                </a:cubicBezTo>
                <a:cubicBezTo>
                  <a:pt x="2828925" y="3378200"/>
                  <a:pt x="2928938" y="3055937"/>
                  <a:pt x="2990850" y="2771775"/>
                </a:cubicBezTo>
                <a:cubicBezTo>
                  <a:pt x="3052762" y="2487613"/>
                  <a:pt x="3079750" y="2182813"/>
                  <a:pt x="3105150" y="1905000"/>
                </a:cubicBezTo>
                <a:cubicBezTo>
                  <a:pt x="3130550" y="1627187"/>
                  <a:pt x="3136900" y="1422400"/>
                  <a:pt x="3143250" y="1104900"/>
                </a:cubicBezTo>
                <a:cubicBezTo>
                  <a:pt x="3149600" y="787400"/>
                  <a:pt x="3146425" y="393700"/>
                  <a:pt x="314325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3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DE1779D-A07A-4A5C-BBE6-41016309D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95" t="15833" r="39686" b="10278"/>
          <a:stretch/>
        </p:blipFill>
        <p:spPr>
          <a:xfrm>
            <a:off x="1022074" y="1738047"/>
            <a:ext cx="3819525" cy="4639240"/>
          </a:xfrm>
          <a:prstGeom prst="rect">
            <a:avLst/>
          </a:prstGeom>
        </p:spPr>
      </p:pic>
      <p:sp>
        <p:nvSpPr>
          <p:cNvPr id="4" name="Subtitle 8">
            <a:extLst>
              <a:ext uri="{FF2B5EF4-FFF2-40B4-BE49-F238E27FC236}">
                <a16:creationId xmlns:a16="http://schemas.microsoft.com/office/drawing/2014/main" id="{269C8BE8-6CD5-4C4F-A0C5-006006CD04E2}"/>
              </a:ext>
            </a:extLst>
          </p:cNvPr>
          <p:cNvSpPr txBox="1">
            <a:spLocks/>
          </p:cNvSpPr>
          <p:nvPr/>
        </p:nvSpPr>
        <p:spPr>
          <a:xfrm>
            <a:off x="1745974" y="676876"/>
            <a:ext cx="8700052" cy="12090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Ordinary Differential Equation (</a:t>
            </a:r>
            <a:r>
              <a:rPr lang="zh-CN" altLang="en-US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常微分方程式</a:t>
            </a:r>
            <a:r>
              <a:rPr lang="en-US" altLang="zh-CN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 &amp;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Growth Factor Modelling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41AFB9-038B-4581-B929-FEC6929FED3B}"/>
              </a:ext>
            </a:extLst>
          </p:cNvPr>
          <p:cNvSpPr/>
          <p:nvPr/>
        </p:nvSpPr>
        <p:spPr>
          <a:xfrm>
            <a:off x="8023010" y="1281413"/>
            <a:ext cx="3146916" cy="5305425"/>
          </a:xfrm>
          <a:custGeom>
            <a:avLst/>
            <a:gdLst>
              <a:gd name="connsiteX0" fmla="*/ 0 w 3146916"/>
              <a:gd name="connsiteY0" fmla="*/ 5305425 h 5305425"/>
              <a:gd name="connsiteX1" fmla="*/ 704850 w 3146916"/>
              <a:gd name="connsiteY1" fmla="*/ 5267325 h 5305425"/>
              <a:gd name="connsiteX2" fmla="*/ 1343025 w 3146916"/>
              <a:gd name="connsiteY2" fmla="*/ 5095875 h 5305425"/>
              <a:gd name="connsiteX3" fmla="*/ 1933575 w 3146916"/>
              <a:gd name="connsiteY3" fmla="*/ 4724400 h 5305425"/>
              <a:gd name="connsiteX4" fmla="*/ 2419350 w 3146916"/>
              <a:gd name="connsiteY4" fmla="*/ 4162425 h 5305425"/>
              <a:gd name="connsiteX5" fmla="*/ 2733675 w 3146916"/>
              <a:gd name="connsiteY5" fmla="*/ 3609975 h 5305425"/>
              <a:gd name="connsiteX6" fmla="*/ 2990850 w 3146916"/>
              <a:gd name="connsiteY6" fmla="*/ 2771775 h 5305425"/>
              <a:gd name="connsiteX7" fmla="*/ 3105150 w 3146916"/>
              <a:gd name="connsiteY7" fmla="*/ 1905000 h 5305425"/>
              <a:gd name="connsiteX8" fmla="*/ 3143250 w 3146916"/>
              <a:gd name="connsiteY8" fmla="*/ 1104900 h 5305425"/>
              <a:gd name="connsiteX9" fmla="*/ 3143250 w 3146916"/>
              <a:gd name="connsiteY9" fmla="*/ 0 h 53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46916" h="5305425">
                <a:moveTo>
                  <a:pt x="0" y="5305425"/>
                </a:moveTo>
                <a:cubicBezTo>
                  <a:pt x="240506" y="5303837"/>
                  <a:pt x="481013" y="5302250"/>
                  <a:pt x="704850" y="5267325"/>
                </a:cubicBezTo>
                <a:cubicBezTo>
                  <a:pt x="928688" y="5232400"/>
                  <a:pt x="1138238" y="5186362"/>
                  <a:pt x="1343025" y="5095875"/>
                </a:cubicBezTo>
                <a:cubicBezTo>
                  <a:pt x="1547813" y="5005387"/>
                  <a:pt x="1754188" y="4879975"/>
                  <a:pt x="1933575" y="4724400"/>
                </a:cubicBezTo>
                <a:cubicBezTo>
                  <a:pt x="2112963" y="4568825"/>
                  <a:pt x="2286000" y="4348162"/>
                  <a:pt x="2419350" y="4162425"/>
                </a:cubicBezTo>
                <a:cubicBezTo>
                  <a:pt x="2552700" y="3976688"/>
                  <a:pt x="2638425" y="3841750"/>
                  <a:pt x="2733675" y="3609975"/>
                </a:cubicBezTo>
                <a:cubicBezTo>
                  <a:pt x="2828925" y="3378200"/>
                  <a:pt x="2928938" y="3055937"/>
                  <a:pt x="2990850" y="2771775"/>
                </a:cubicBezTo>
                <a:cubicBezTo>
                  <a:pt x="3052762" y="2487613"/>
                  <a:pt x="3079750" y="2182813"/>
                  <a:pt x="3105150" y="1905000"/>
                </a:cubicBezTo>
                <a:cubicBezTo>
                  <a:pt x="3130550" y="1627187"/>
                  <a:pt x="3136900" y="1422400"/>
                  <a:pt x="3143250" y="1104900"/>
                </a:cubicBezTo>
                <a:cubicBezTo>
                  <a:pt x="3149600" y="787400"/>
                  <a:pt x="3146425" y="393700"/>
                  <a:pt x="314325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469CBD-164D-43CD-AFCF-9A675B781128}"/>
              </a:ext>
            </a:extLst>
          </p:cNvPr>
          <p:cNvSpPr/>
          <p:nvPr/>
        </p:nvSpPr>
        <p:spPr>
          <a:xfrm>
            <a:off x="5727282" y="2647357"/>
            <a:ext cx="45914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entaur" panose="02030504050205020304" pitchFamily="18" charset="0"/>
              </a:rPr>
              <a:t>There are a series methods of modelling this way gaining its feasibility in </a:t>
            </a:r>
            <a:r>
              <a:rPr lang="en-US" altLang="zh-CN" sz="3200" dirty="0">
                <a:solidFill>
                  <a:srgbClr val="000000"/>
                </a:solidFill>
                <a:latin typeface="Centaur" panose="02030504050205020304" pitchFamily="18" charset="0"/>
              </a:rPr>
              <a:t>Public Health sector.</a:t>
            </a:r>
            <a:endParaRPr lang="en-US" sz="3200" i="1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984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02E928-A961-42E5-B065-2EA542911749}"/>
              </a:ext>
            </a:extLst>
          </p:cNvPr>
          <p:cNvSpPr/>
          <p:nvPr/>
        </p:nvSpPr>
        <p:spPr>
          <a:xfrm>
            <a:off x="3800272" y="2397948"/>
            <a:ext cx="45914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entaur" panose="02030504050205020304" pitchFamily="18" charset="0"/>
              </a:rPr>
              <a:t>Conventionally, we would go the other way by </a:t>
            </a:r>
            <a:r>
              <a:rPr lang="en-US" sz="3200" dirty="0" err="1">
                <a:solidFill>
                  <a:srgbClr val="C00000"/>
                </a:solidFill>
                <a:latin typeface="Centaur" panose="02030504050205020304" pitchFamily="18" charset="0"/>
              </a:rPr>
              <a:t>stationalize</a:t>
            </a:r>
            <a:r>
              <a:rPr lang="en-US" sz="3200" dirty="0">
                <a:solidFill>
                  <a:srgbClr val="000000"/>
                </a:solidFill>
                <a:latin typeface="Centaur" panose="02030504050205020304" pitchFamily="18" charset="0"/>
              </a:rPr>
              <a:t> the time series with different methods.</a:t>
            </a:r>
            <a:endParaRPr lang="en-US" sz="3200" i="1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5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8">
            <a:extLst>
              <a:ext uri="{FF2B5EF4-FFF2-40B4-BE49-F238E27FC236}">
                <a16:creationId xmlns:a16="http://schemas.microsoft.com/office/drawing/2014/main" id="{ACE09028-985B-447A-8E1A-DF8D5D9B9290}"/>
              </a:ext>
            </a:extLst>
          </p:cNvPr>
          <p:cNvSpPr txBox="1">
            <a:spLocks/>
          </p:cNvSpPr>
          <p:nvPr/>
        </p:nvSpPr>
        <p:spPr>
          <a:xfrm>
            <a:off x="2272743" y="1223408"/>
            <a:ext cx="7646503" cy="670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Trend-Stationary Series (</a:t>
            </a:r>
            <a:r>
              <a:rPr lang="zh-CN" altLang="en-US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去除趨勢后定態</a:t>
            </a:r>
            <a:r>
              <a:rPr lang="en-US" altLang="zh-CN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9E34ED-5CDD-4AD0-97F5-89C23AF8A70D}"/>
                  </a:ext>
                </a:extLst>
              </p:cNvPr>
              <p:cNvSpPr txBox="1"/>
              <p:nvPr/>
            </p:nvSpPr>
            <p:spPr>
              <a:xfrm>
                <a:off x="5038875" y="2658082"/>
                <a:ext cx="21142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9E34ED-5CDD-4AD0-97F5-89C23AF8A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75" y="2658082"/>
                <a:ext cx="211423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761318E-4214-46D9-8DF2-64C16FDB77DF}"/>
                  </a:ext>
                </a:extLst>
              </p:cNvPr>
              <p:cNvSpPr/>
              <p:nvPr/>
            </p:nvSpPr>
            <p:spPr>
              <a:xfrm>
                <a:off x="2538081" y="4105149"/>
                <a:ext cx="7115823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0000"/>
                    </a:solidFill>
                    <a:latin typeface="Centaur" panose="02030504050205020304" pitchFamily="18" charset="0"/>
                  </a:rPr>
                  <a:t>The given series would be stationary with the term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latin typeface="Centaur" panose="02030504050205020304" pitchFamily="18" charset="0"/>
                  </a:rPr>
                  <a:t> being cut out. </a:t>
                </a:r>
                <a:endParaRPr lang="en-US" sz="3200" i="1" dirty="0"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761318E-4214-46D9-8DF2-64C16FDB7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081" y="4105149"/>
                <a:ext cx="7115823" cy="1077218"/>
              </a:xfrm>
              <a:prstGeom prst="rect">
                <a:avLst/>
              </a:prstGeom>
              <a:blipFill>
                <a:blip r:embed="rId3"/>
                <a:stretch>
                  <a:fillRect l="-2140" t="-7345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75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8">
            <a:extLst>
              <a:ext uri="{FF2B5EF4-FFF2-40B4-BE49-F238E27FC236}">
                <a16:creationId xmlns:a16="http://schemas.microsoft.com/office/drawing/2014/main" id="{BF8B4216-B0B8-4373-ADFD-BAACD875F28B}"/>
              </a:ext>
            </a:extLst>
          </p:cNvPr>
          <p:cNvSpPr txBox="1">
            <a:spLocks/>
          </p:cNvSpPr>
          <p:nvPr/>
        </p:nvSpPr>
        <p:spPr>
          <a:xfrm>
            <a:off x="2141028" y="1143509"/>
            <a:ext cx="7909944" cy="489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600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Difference-Stationary Series (</a:t>
            </a:r>
            <a:r>
              <a:rPr lang="zh-CN" altLang="en-US" sz="2600" spc="30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差分</a:t>
            </a:r>
            <a:r>
              <a:rPr lang="zh-CN" altLang="en-US" sz="2600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后定態</a:t>
            </a:r>
            <a:r>
              <a:rPr lang="en-US" altLang="zh-CN" sz="2600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7DB32E-4E4F-401A-B429-08B964C3C125}"/>
                  </a:ext>
                </a:extLst>
              </p:cNvPr>
              <p:cNvSpPr txBox="1"/>
              <p:nvPr/>
            </p:nvSpPr>
            <p:spPr>
              <a:xfrm>
                <a:off x="4954085" y="2107667"/>
                <a:ext cx="22838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7DB32E-4E4F-401A-B429-08B964C3C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085" y="2107667"/>
                <a:ext cx="228383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DA18CE-3BE1-4E03-96E9-251D58C39983}"/>
                  </a:ext>
                </a:extLst>
              </p:cNvPr>
              <p:cNvSpPr txBox="1"/>
              <p:nvPr/>
            </p:nvSpPr>
            <p:spPr>
              <a:xfrm>
                <a:off x="4722290" y="2581843"/>
                <a:ext cx="27474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DA18CE-3BE1-4E03-96E9-251D58C39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290" y="2581843"/>
                <a:ext cx="274741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541370-BF2C-4395-842F-F4A2D3ED0EE3}"/>
                  </a:ext>
                </a:extLst>
              </p:cNvPr>
              <p:cNvSpPr txBox="1"/>
              <p:nvPr/>
            </p:nvSpPr>
            <p:spPr>
              <a:xfrm>
                <a:off x="5497598" y="3486906"/>
                <a:ext cx="1196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541370-BF2C-4395-842F-F4A2D3ED0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98" y="3486906"/>
                <a:ext cx="119680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5C8E953-631B-400E-B562-3BC717644707}"/>
                  </a:ext>
                </a:extLst>
              </p:cNvPr>
              <p:cNvSpPr/>
              <p:nvPr/>
            </p:nvSpPr>
            <p:spPr>
              <a:xfrm>
                <a:off x="2141027" y="4144831"/>
                <a:ext cx="790994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0000"/>
                    </a:solidFill>
                    <a:latin typeface="Centaur" panose="02030504050205020304" pitchFamily="18" charset="0"/>
                  </a:rPr>
                  <a:t>The given series would be stationary 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Centaur" panose="02030504050205020304" pitchFamily="18" charset="0"/>
                  </a:rPr>
                  <a:t>differencing the observed point in d-degree (d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Centaur" panose="02030504050205020304" pitchFamily="18" charset="0"/>
                  </a:rPr>
                  <a:t>階差分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Centaur" panose="02030504050205020304" pitchFamily="18" charset="0"/>
                  </a:rPr>
                  <a:t>),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Centaur" panose="02030504050205020304" pitchFamily="18" charset="0"/>
                  </a:rPr>
                  <a:t>denoted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Centaur" panose="02030504050205020304" pitchFamily="18" charset="0"/>
                  </a:rPr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i="1" dirty="0"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5C8E953-631B-400E-B562-3BC71764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027" y="4144831"/>
                <a:ext cx="7909944" cy="1569660"/>
              </a:xfrm>
              <a:prstGeom prst="rect">
                <a:avLst/>
              </a:prstGeom>
              <a:blipFill>
                <a:blip r:embed="rId5"/>
                <a:stretch>
                  <a:fillRect l="-1926" t="-5058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374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8">
            <a:extLst>
              <a:ext uri="{FF2B5EF4-FFF2-40B4-BE49-F238E27FC236}">
                <a16:creationId xmlns:a16="http://schemas.microsoft.com/office/drawing/2014/main" id="{FEDCEB28-D814-479C-8DE8-01F5EB8E0642}"/>
              </a:ext>
            </a:extLst>
          </p:cNvPr>
          <p:cNvSpPr txBox="1">
            <a:spLocks/>
          </p:cNvSpPr>
          <p:nvPr/>
        </p:nvSpPr>
        <p:spPr>
          <a:xfrm>
            <a:off x="2141028" y="1143509"/>
            <a:ext cx="7909944" cy="489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600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Unit Root Test &amp; Stochastic Trend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4E9272-3665-4820-8F73-2448B7099698}"/>
                  </a:ext>
                </a:extLst>
              </p:cNvPr>
              <p:cNvSpPr txBox="1"/>
              <p:nvPr/>
            </p:nvSpPr>
            <p:spPr>
              <a:xfrm>
                <a:off x="6096000" y="2374001"/>
                <a:ext cx="25018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4E9272-3665-4820-8F73-2448B7099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74001"/>
                <a:ext cx="250183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F6FE74A-E75C-47F4-93AC-40C9A0D683C1}"/>
              </a:ext>
            </a:extLst>
          </p:cNvPr>
          <p:cNvSpPr/>
          <p:nvPr/>
        </p:nvSpPr>
        <p:spPr>
          <a:xfrm>
            <a:off x="2141028" y="4923128"/>
            <a:ext cx="79099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entaur" panose="02030504050205020304" pitchFamily="18" charset="0"/>
              </a:rPr>
              <a:t>The test itself implies that </a:t>
            </a:r>
            <a:r>
              <a:rPr lang="en-US" sz="3200" dirty="0">
                <a:solidFill>
                  <a:srgbClr val="C00000"/>
                </a:solidFill>
                <a:latin typeface="Centaur" panose="02030504050205020304" pitchFamily="18" charset="0"/>
              </a:rPr>
              <a:t>the absolute value of </a:t>
            </a:r>
            <a:r>
              <a:rPr lang="el-GR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3200" dirty="0">
                <a:solidFill>
                  <a:srgbClr val="C00000"/>
                </a:solidFill>
                <a:latin typeface="Centaur" panose="02030504050205020304" pitchFamily="18" charset="0"/>
                <a:cs typeface="Calibri" panose="020F0502020204030204" pitchFamily="34" charset="0"/>
              </a:rPr>
              <a:t> has to be smaller than 1</a:t>
            </a:r>
            <a:r>
              <a:rPr lang="en-US" sz="3200" dirty="0">
                <a:solidFill>
                  <a:srgbClr val="000000"/>
                </a:solidFill>
                <a:latin typeface="Centaur" panose="02030504050205020304" pitchFamily="18" charset="0"/>
                <a:cs typeface="Calibri" panose="020F0502020204030204" pitchFamily="34" charset="0"/>
              </a:rPr>
              <a:t> for it to be predictable.</a:t>
            </a:r>
            <a:r>
              <a:rPr lang="en-US" sz="3200" dirty="0">
                <a:solidFill>
                  <a:srgbClr val="000000"/>
                </a:solidFill>
                <a:latin typeface="Centaur" panose="02030504050205020304" pitchFamily="18" charset="0"/>
              </a:rPr>
              <a:t>  </a:t>
            </a:r>
            <a:endParaRPr lang="en-US" sz="3200" i="1" dirty="0">
              <a:latin typeface="Centaur" panose="02030504050205020304" pitchFamily="18" charset="0"/>
            </a:endParaRPr>
          </a:p>
        </p:txBody>
      </p:sp>
      <p:pic>
        <p:nvPicPr>
          <p:cNvPr id="21506" name="Picture 2" descr="Unit Circle | ClipArt ETC">
            <a:extLst>
              <a:ext uri="{FF2B5EF4-FFF2-40B4-BE49-F238E27FC236}">
                <a16:creationId xmlns:a16="http://schemas.microsoft.com/office/drawing/2014/main" id="{192C56C9-D93C-43ED-86E7-EE9A1D242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085" y="1754309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29DCB0-2445-405C-98A2-73A8DBBB330D}"/>
              </a:ext>
            </a:extLst>
          </p:cNvPr>
          <p:cNvSpPr/>
          <p:nvPr/>
        </p:nvSpPr>
        <p:spPr>
          <a:xfrm>
            <a:off x="4954084" y="3601980"/>
            <a:ext cx="5583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entaur" panose="02030504050205020304" pitchFamily="18" charset="0"/>
              </a:rPr>
              <a:t>The test itself has something to do with </a:t>
            </a:r>
            <a:r>
              <a:rPr lang="en-US" sz="2400" i="1" dirty="0">
                <a:solidFill>
                  <a:srgbClr val="000000"/>
                </a:solidFill>
                <a:latin typeface="Centaur" panose="02030504050205020304" pitchFamily="18" charset="0"/>
              </a:rPr>
              <a:t>lag-polynomial, </a:t>
            </a:r>
            <a:r>
              <a:rPr lang="en-US" altLang="zh-CN" sz="2400" i="1" dirty="0">
                <a:solidFill>
                  <a:srgbClr val="000000"/>
                </a:solidFill>
                <a:latin typeface="Centaur" panose="02030504050205020304" pitchFamily="18" charset="0"/>
              </a:rPr>
              <a:t>linear algebra,</a:t>
            </a:r>
            <a:r>
              <a:rPr lang="zh-CN" altLang="en-US" sz="2400" i="1" dirty="0">
                <a:solidFill>
                  <a:srgbClr val="000000"/>
                </a:solidFill>
                <a:latin typeface="Centaur" panose="02030504050205020304" pitchFamily="18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Centaur" panose="02030504050205020304" pitchFamily="18" charset="0"/>
              </a:rPr>
              <a:t>modulus and complex unit circle </a:t>
            </a:r>
            <a:r>
              <a:rPr lang="en-US" sz="2400" dirty="0">
                <a:solidFill>
                  <a:srgbClr val="000000"/>
                </a:solidFill>
                <a:latin typeface="Centaur" panose="02030504050205020304" pitchFamily="18" charset="0"/>
              </a:rPr>
              <a:t>(ignore this part if you wish). </a:t>
            </a:r>
            <a:endParaRPr lang="en-US" sz="2400" i="1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3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8">
            <a:extLst>
              <a:ext uri="{FF2B5EF4-FFF2-40B4-BE49-F238E27FC236}">
                <a16:creationId xmlns:a16="http://schemas.microsoft.com/office/drawing/2014/main" id="{794EEBF6-AC2E-407F-A2A7-74639E64422D}"/>
              </a:ext>
            </a:extLst>
          </p:cNvPr>
          <p:cNvSpPr txBox="1">
            <a:spLocks/>
          </p:cNvSpPr>
          <p:nvPr/>
        </p:nvSpPr>
        <p:spPr>
          <a:xfrm>
            <a:off x="2141028" y="1010159"/>
            <a:ext cx="7909944" cy="489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600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Stochastic Trend &amp; Spurious Regression (</a:t>
            </a:r>
            <a:r>
              <a:rPr lang="zh-CN" altLang="en-US" sz="2600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虛假回歸</a:t>
            </a:r>
            <a:r>
              <a:rPr lang="en-US" altLang="zh-CN" sz="2600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  <p:pic>
        <p:nvPicPr>
          <p:cNvPr id="22530" name="Picture 2" descr="Spurious Regression illustrated | R-bloggers">
            <a:extLst>
              <a:ext uri="{FF2B5EF4-FFF2-40B4-BE49-F238E27FC236}">
                <a16:creationId xmlns:a16="http://schemas.microsoft.com/office/drawing/2014/main" id="{FDA3CEF9-EE1E-4F53-888B-7D3425849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452516"/>
            <a:ext cx="489585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21434B-2C10-427E-BDF5-C6AE1D47DA3F}"/>
              </a:ext>
            </a:extLst>
          </p:cNvPr>
          <p:cNvSpPr/>
          <p:nvPr/>
        </p:nvSpPr>
        <p:spPr>
          <a:xfrm>
            <a:off x="7180262" y="3900441"/>
            <a:ext cx="34429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entaur" panose="02030504050205020304" pitchFamily="18" charset="0"/>
              </a:rPr>
              <a:t>As a kind of noise fitting.</a:t>
            </a:r>
            <a:endParaRPr lang="en-US" sz="28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131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博客來-精準預測：如何從巨量雜訊中，看出重要的訊息？">
            <a:extLst>
              <a:ext uri="{FF2B5EF4-FFF2-40B4-BE49-F238E27FC236}">
                <a16:creationId xmlns:a16="http://schemas.microsoft.com/office/drawing/2014/main" id="{EDF2FA0B-CF8B-424B-B60B-806DE7A2F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883" y="3429000"/>
            <a:ext cx="3309814" cy="330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ate Silver – FiveThirtyEight">
            <a:extLst>
              <a:ext uri="{FF2B5EF4-FFF2-40B4-BE49-F238E27FC236}">
                <a16:creationId xmlns:a16="http://schemas.microsoft.com/office/drawing/2014/main" id="{39792D78-D0DF-4148-88C1-9292A74D6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Signal and the Noise: Why So Many Predictions Fail--but Some ...">
            <a:extLst>
              <a:ext uri="{FF2B5EF4-FFF2-40B4-BE49-F238E27FC236}">
                <a16:creationId xmlns:a16="http://schemas.microsoft.com/office/drawing/2014/main" id="{8FE83E95-2478-4DD5-ABC5-2F9711031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928" y="864631"/>
            <a:ext cx="2884366" cy="441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482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8">
            <a:extLst>
              <a:ext uri="{FF2B5EF4-FFF2-40B4-BE49-F238E27FC236}">
                <a16:creationId xmlns:a16="http://schemas.microsoft.com/office/drawing/2014/main" id="{5F0E89E8-00DF-43BD-A0B4-2A4046DA7D0C}"/>
              </a:ext>
            </a:extLst>
          </p:cNvPr>
          <p:cNvSpPr txBox="1">
            <a:spLocks/>
          </p:cNvSpPr>
          <p:nvPr/>
        </p:nvSpPr>
        <p:spPr>
          <a:xfrm>
            <a:off x="1053758" y="1008357"/>
            <a:ext cx="6626470" cy="1158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Seasonality &amp; Linear Regression</a:t>
            </a: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D0E2F-AD9F-4EC5-982E-70F458D61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24" t="38750" r="35625" b="11944"/>
          <a:stretch/>
        </p:blipFill>
        <p:spPr>
          <a:xfrm>
            <a:off x="1053758" y="2077742"/>
            <a:ext cx="5650904" cy="37719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035B26-9BD6-4436-A86C-CDAE19A0772D}"/>
                  </a:ext>
                </a:extLst>
              </p:cNvPr>
              <p:cNvSpPr txBox="1"/>
              <p:nvPr/>
            </p:nvSpPr>
            <p:spPr>
              <a:xfrm>
                <a:off x="6853627" y="2705719"/>
                <a:ext cx="4560800" cy="2885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1" smtClean="0">
                        <a:latin typeface="Cambria Math" panose="02040503050406030204" pitchFamily="18" charset="0"/>
                      </a:rPr>
                      <m:t>stands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1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Seasonal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Dummies</m:t>
                    </m:r>
                  </m:oMath>
                </a14:m>
                <a:r>
                  <a:rPr lang="en-US" altLang="zh-CN" sz="2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b="0" dirty="0">
                    <a:latin typeface="Cambria Math" panose="02040503050406030204" pitchFamily="18" charset="0"/>
                  </a:rPr>
                  <a:t>stands for Regression Coefficient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altLang="zh-CN" sz="2400" b="0" dirty="0"/>
                  <a:t> stands for Error Term</a:t>
                </a:r>
              </a:p>
              <a:p>
                <a:r>
                  <a:rPr lang="en-US" sz="2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035B26-9BD6-4436-A86C-CDAE19A0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627" y="2705719"/>
                <a:ext cx="4560800" cy="2885277"/>
              </a:xfrm>
              <a:prstGeom prst="rect">
                <a:avLst/>
              </a:prstGeom>
              <a:blipFill>
                <a:blip r:embed="rId3"/>
                <a:stretch>
                  <a:fillRect l="-3075" r="-3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80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8">
            <a:extLst>
              <a:ext uri="{FF2B5EF4-FFF2-40B4-BE49-F238E27FC236}">
                <a16:creationId xmlns:a16="http://schemas.microsoft.com/office/drawing/2014/main" id="{8E268966-871B-4E48-96C0-ECBDCBA0EB05}"/>
              </a:ext>
            </a:extLst>
          </p:cNvPr>
          <p:cNvSpPr txBox="1">
            <a:spLocks/>
          </p:cNvSpPr>
          <p:nvPr/>
        </p:nvSpPr>
        <p:spPr>
          <a:xfrm>
            <a:off x="8746447" y="3093706"/>
            <a:ext cx="5098742" cy="67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A</a:t>
            </a:r>
            <a:r>
              <a:rPr lang="en-US" altLang="zh-CN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 Series</a:t>
            </a: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  <p:pic>
        <p:nvPicPr>
          <p:cNvPr id="2050" name="Picture 2" descr="Rick and Morty Quiz">
            <a:extLst>
              <a:ext uri="{FF2B5EF4-FFF2-40B4-BE49-F238E27FC236}">
                <a16:creationId xmlns:a16="http://schemas.microsoft.com/office/drawing/2014/main" id="{ACD93D16-1C52-43DB-BBC3-CFA5F3BB9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400" y="1476375"/>
            <a:ext cx="57150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1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8">
            <a:extLst>
              <a:ext uri="{FF2B5EF4-FFF2-40B4-BE49-F238E27FC236}">
                <a16:creationId xmlns:a16="http://schemas.microsoft.com/office/drawing/2014/main" id="{CB152784-433C-4CAE-B3C7-15154835E0AA}"/>
              </a:ext>
            </a:extLst>
          </p:cNvPr>
          <p:cNvSpPr txBox="1">
            <a:spLocks/>
          </p:cNvSpPr>
          <p:nvPr/>
        </p:nvSpPr>
        <p:spPr>
          <a:xfrm>
            <a:off x="4899703" y="2849651"/>
            <a:ext cx="6410447" cy="1158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Seasonality 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&amp; Discrete Fourier Transformation</a:t>
            </a: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  <p:pic>
        <p:nvPicPr>
          <p:cNvPr id="8196" name="Picture 4" descr="The faster-than-fast Fourier transform | MIT News | Massachusetts Institute  of Technology">
            <a:extLst>
              <a:ext uri="{FF2B5EF4-FFF2-40B4-BE49-F238E27FC236}">
                <a16:creationId xmlns:a16="http://schemas.microsoft.com/office/drawing/2014/main" id="{5D8E01A4-F578-492C-85F2-A5106FD20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77" y="571500"/>
            <a:ext cx="32956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572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8">
            <a:extLst>
              <a:ext uri="{FF2B5EF4-FFF2-40B4-BE49-F238E27FC236}">
                <a16:creationId xmlns:a16="http://schemas.microsoft.com/office/drawing/2014/main" id="{08EBEEED-EC3E-4046-8E22-85BDD57544A9}"/>
              </a:ext>
            </a:extLst>
          </p:cNvPr>
          <p:cNvSpPr txBox="1">
            <a:spLocks/>
          </p:cNvSpPr>
          <p:nvPr/>
        </p:nvSpPr>
        <p:spPr>
          <a:xfrm>
            <a:off x="2272747" y="806158"/>
            <a:ext cx="7646503" cy="67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Fourier Transformation</a:t>
            </a: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  <p:pic>
        <p:nvPicPr>
          <p:cNvPr id="7178" name="Picture 10" descr="Fourier Transform Visualization: A Simulation inspired by a 3Blue1Brown  video. : 3Blue1Brown">
            <a:extLst>
              <a:ext uri="{FF2B5EF4-FFF2-40B4-BE49-F238E27FC236}">
                <a16:creationId xmlns:a16="http://schemas.microsoft.com/office/drawing/2014/main" id="{8B1F1045-A618-48DE-B519-5F18C941D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8" y="1476746"/>
            <a:ext cx="97536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868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8">
            <a:extLst>
              <a:ext uri="{FF2B5EF4-FFF2-40B4-BE49-F238E27FC236}">
                <a16:creationId xmlns:a16="http://schemas.microsoft.com/office/drawing/2014/main" id="{8EB49C12-C30F-4F2F-A608-67FF3ABDE473}"/>
              </a:ext>
            </a:extLst>
          </p:cNvPr>
          <p:cNvSpPr txBox="1">
            <a:spLocks/>
          </p:cNvSpPr>
          <p:nvPr/>
        </p:nvSpPr>
        <p:spPr>
          <a:xfrm>
            <a:off x="2272748" y="1028100"/>
            <a:ext cx="7646503" cy="67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The Error Term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9045893-F941-4A38-9F8D-31035E2FD002}"/>
                  </a:ext>
                </a:extLst>
              </p:cNvPr>
              <p:cNvSpPr/>
              <p:nvPr/>
            </p:nvSpPr>
            <p:spPr>
              <a:xfrm>
                <a:off x="5055233" y="1795513"/>
                <a:ext cx="2081532" cy="4580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9045893-F941-4A38-9F8D-31035E2FD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233" y="1795513"/>
                <a:ext cx="2081532" cy="458074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2" name="Picture 4" descr="What Is White Noise? Benefits for Sleep and More - Dr. Axe">
            <a:extLst>
              <a:ext uri="{FF2B5EF4-FFF2-40B4-BE49-F238E27FC236}">
                <a16:creationId xmlns:a16="http://schemas.microsoft.com/office/drawing/2014/main" id="{19D46063-7BE7-4FD7-BAB4-9A31E4819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81375"/>
            <a:ext cx="76200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59EAA3-9AA5-49DD-AD3D-8279F4743F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06" t="52298" r="32937" b="11974"/>
          <a:stretch/>
        </p:blipFill>
        <p:spPr>
          <a:xfrm>
            <a:off x="2495705" y="2415328"/>
            <a:ext cx="7200589" cy="30621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F4103FF-7CFF-41C8-8A9F-73D128DE887C}"/>
              </a:ext>
            </a:extLst>
          </p:cNvPr>
          <p:cNvSpPr/>
          <p:nvPr/>
        </p:nvSpPr>
        <p:spPr>
          <a:xfrm>
            <a:off x="7773814" y="5477521"/>
            <a:ext cx="35786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entaur" panose="02030504050205020304" pitchFamily="18" charset="0"/>
              </a:rPr>
              <a:t>often </a:t>
            </a:r>
            <a:r>
              <a:rPr lang="en-US" sz="2800" dirty="0">
                <a:solidFill>
                  <a:srgbClr val="000000"/>
                </a:solidFill>
                <a:latin typeface="Centaur" panose="02030504050205020304" pitchFamily="18" charset="0"/>
              </a:rPr>
              <a:t>regard as </a:t>
            </a:r>
          </a:p>
          <a:p>
            <a:r>
              <a:rPr lang="en-US" sz="2800" dirty="0">
                <a:solidFill>
                  <a:srgbClr val="000000"/>
                </a:solidFill>
                <a:latin typeface="Centaur" panose="02030504050205020304" pitchFamily="18" charset="0"/>
              </a:rPr>
              <a:t>White Noise</a:t>
            </a:r>
            <a:endParaRPr lang="en-US" sz="28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68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8">
            <a:extLst>
              <a:ext uri="{FF2B5EF4-FFF2-40B4-BE49-F238E27FC236}">
                <a16:creationId xmlns:a16="http://schemas.microsoft.com/office/drawing/2014/main" id="{2CEEEB4C-859A-4AAF-8FE3-FDDBFA902235}"/>
              </a:ext>
            </a:extLst>
          </p:cNvPr>
          <p:cNvSpPr txBox="1">
            <a:spLocks/>
          </p:cNvSpPr>
          <p:nvPr/>
        </p:nvSpPr>
        <p:spPr>
          <a:xfrm>
            <a:off x="2272748" y="837600"/>
            <a:ext cx="7646503" cy="67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Panel Data Analysis</a:t>
            </a:r>
            <a:endParaRPr lang="en-US" altLang="zh-CN" spc="300" noProof="0" dirty="0">
              <a:solidFill>
                <a:prstClr val="black"/>
              </a:solidFill>
              <a:latin typeface="Lato" panose="020F0502020204030203" pitchFamily="34" charset="0"/>
              <a:ea typeface="Source Sans Pro" panose="020B0503030403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  <p:pic>
        <p:nvPicPr>
          <p:cNvPr id="19458" name="Picture 2" descr="Data | Free Full-Text | Machine-Learning Models for Sales Time Series  Forecasting">
            <a:extLst>
              <a:ext uri="{FF2B5EF4-FFF2-40B4-BE49-F238E27FC236}">
                <a16:creationId xmlns:a16="http://schemas.microsoft.com/office/drawing/2014/main" id="{F463FAEE-0327-43B1-AD63-564327A5E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04" y="1508188"/>
            <a:ext cx="7475537" cy="448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77FBF1-6D1D-44C6-8F5D-E48306D84CFE}"/>
              </a:ext>
            </a:extLst>
          </p:cNvPr>
          <p:cNvSpPr/>
          <p:nvPr/>
        </p:nvSpPr>
        <p:spPr>
          <a:xfrm>
            <a:off x="8104187" y="3419475"/>
            <a:ext cx="34429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entaur" panose="02030504050205020304" pitchFamily="18" charset="0"/>
              </a:rPr>
              <a:t>Multidimensional 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entaur" panose="02030504050205020304" pitchFamily="18" charset="0"/>
              </a:rPr>
              <a:t>Time Series Analysis</a:t>
            </a:r>
          </a:p>
          <a:p>
            <a:endParaRPr lang="en-US" sz="2800" dirty="0">
              <a:solidFill>
                <a:srgbClr val="000000"/>
              </a:solidFill>
              <a:latin typeface="Centaur" panose="020305040502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entaur" panose="02030504050205020304" pitchFamily="18" charset="0"/>
              </a:rPr>
              <a:t>*** It has something to do with LLC &amp; IPS Test.</a:t>
            </a:r>
            <a:endParaRPr lang="en-US" sz="28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730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8">
            <a:extLst>
              <a:ext uri="{FF2B5EF4-FFF2-40B4-BE49-F238E27FC236}">
                <a16:creationId xmlns:a16="http://schemas.microsoft.com/office/drawing/2014/main" id="{309D36B4-47AF-4A57-B2E7-09D4AAC5A1F3}"/>
              </a:ext>
            </a:extLst>
          </p:cNvPr>
          <p:cNvSpPr txBox="1">
            <a:spLocks/>
          </p:cNvSpPr>
          <p:nvPr/>
        </p:nvSpPr>
        <p:spPr>
          <a:xfrm>
            <a:off x="2272748" y="2305120"/>
            <a:ext cx="7646503" cy="224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Term-by-Term Deconstruction of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4400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ARIMA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680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8">
            <a:extLst>
              <a:ext uri="{FF2B5EF4-FFF2-40B4-BE49-F238E27FC236}">
                <a16:creationId xmlns:a16="http://schemas.microsoft.com/office/drawing/2014/main" id="{261A5726-7835-42DD-91C3-290F34B3DDBA}"/>
              </a:ext>
            </a:extLst>
          </p:cNvPr>
          <p:cNvSpPr txBox="1">
            <a:spLocks/>
          </p:cNvSpPr>
          <p:nvPr/>
        </p:nvSpPr>
        <p:spPr>
          <a:xfrm>
            <a:off x="2272748" y="2305120"/>
            <a:ext cx="7646503" cy="224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Term-by-Term Deconstruction of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4400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ARIMA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71566A-FFF6-4F61-A8CB-670077A55C0F}"/>
              </a:ext>
            </a:extLst>
          </p:cNvPr>
          <p:cNvSpPr/>
          <p:nvPr/>
        </p:nvSpPr>
        <p:spPr>
          <a:xfrm>
            <a:off x="6086475" y="3409950"/>
            <a:ext cx="961748" cy="477175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DD07380D-F997-4739-AD34-B0D053061167}"/>
              </a:ext>
            </a:extLst>
          </p:cNvPr>
          <p:cNvSpPr txBox="1">
            <a:spLocks/>
          </p:cNvSpPr>
          <p:nvPr/>
        </p:nvSpPr>
        <p:spPr>
          <a:xfrm>
            <a:off x="4649097" y="4239087"/>
            <a:ext cx="7646503" cy="224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dirty="0">
                <a:solidFill>
                  <a:srgbClr val="C00000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M</a:t>
            </a:r>
            <a:r>
              <a:rPr lang="en-US" altLang="zh-CN" spc="30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oving </a:t>
            </a:r>
            <a:r>
              <a:rPr lang="en-US" altLang="zh-CN" spc="300" dirty="0">
                <a:solidFill>
                  <a:srgbClr val="C00000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A</a:t>
            </a:r>
            <a:r>
              <a:rPr lang="en-US" altLang="zh-CN" spc="30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verage Process</a:t>
            </a:r>
            <a:endParaRPr lang="en-US" altLang="zh-CN" sz="4400" spc="300" noProof="0" dirty="0">
              <a:solidFill>
                <a:prstClr val="black"/>
              </a:solidFill>
              <a:latin typeface="Lato" panose="020F0502020204030203" pitchFamily="34" charset="0"/>
              <a:ea typeface="Source Sans Pro" panose="020B0503030403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525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8">
            <a:extLst>
              <a:ext uri="{FF2B5EF4-FFF2-40B4-BE49-F238E27FC236}">
                <a16:creationId xmlns:a16="http://schemas.microsoft.com/office/drawing/2014/main" id="{50A047A2-1DAF-4FFA-A619-9E8B1E6843B5}"/>
              </a:ext>
            </a:extLst>
          </p:cNvPr>
          <p:cNvSpPr txBox="1">
            <a:spLocks/>
          </p:cNvSpPr>
          <p:nvPr/>
        </p:nvSpPr>
        <p:spPr>
          <a:xfrm>
            <a:off x="2272744" y="1427279"/>
            <a:ext cx="7646503" cy="67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A MA(q) Process</a:t>
            </a: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78A805-E322-4561-A5F1-1C1B5456ADE1}"/>
                  </a:ext>
                </a:extLst>
              </p:cNvPr>
              <p:cNvSpPr txBox="1"/>
              <p:nvPr/>
            </p:nvSpPr>
            <p:spPr>
              <a:xfrm>
                <a:off x="2897108" y="2786356"/>
                <a:ext cx="6397777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…+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78A805-E322-4561-A5F1-1C1B5456A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108" y="2786356"/>
                <a:ext cx="6397777" cy="397866"/>
              </a:xfrm>
              <a:prstGeom prst="rect">
                <a:avLst/>
              </a:prstGeom>
              <a:blipFill>
                <a:blip r:embed="rId2"/>
                <a:stretch>
                  <a:fillRect l="-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1490CD-DA66-4B73-A3FA-8648E1F5631F}"/>
                  </a:ext>
                </a:extLst>
              </p:cNvPr>
              <p:cNvSpPr/>
              <p:nvPr/>
            </p:nvSpPr>
            <p:spPr>
              <a:xfrm>
                <a:off x="4866558" y="3872711"/>
                <a:ext cx="2458878" cy="531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1490CD-DA66-4B73-A3FA-8648E1F563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558" y="3872711"/>
                <a:ext cx="2458878" cy="531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551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B0DA0-33E1-4DB0-AE32-88FD3A803E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9" t="44143" r="31116" b="16504"/>
          <a:stretch/>
        </p:blipFill>
        <p:spPr>
          <a:xfrm>
            <a:off x="1426814" y="2212759"/>
            <a:ext cx="8734690" cy="3693111"/>
          </a:xfrm>
          <a:prstGeom prst="rect">
            <a:avLst/>
          </a:prstGeom>
        </p:spPr>
      </p:pic>
      <p:sp>
        <p:nvSpPr>
          <p:cNvPr id="5" name="Subtitle 8">
            <a:extLst>
              <a:ext uri="{FF2B5EF4-FFF2-40B4-BE49-F238E27FC236}">
                <a16:creationId xmlns:a16="http://schemas.microsoft.com/office/drawing/2014/main" id="{D72D99F7-AA5B-4CC3-A70D-BB331827DB37}"/>
              </a:ext>
            </a:extLst>
          </p:cNvPr>
          <p:cNvSpPr txBox="1">
            <a:spLocks/>
          </p:cNvSpPr>
          <p:nvPr/>
        </p:nvSpPr>
        <p:spPr>
          <a:xfrm>
            <a:off x="2272748" y="1111928"/>
            <a:ext cx="7646503" cy="896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A MA(1) Process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Source Sans Pro" panose="020B0503030403020204" pitchFamily="34" charset="0"/>
                <a:cs typeface="+mn-cs"/>
              </a:rPr>
              <a:t>*** with </a:t>
            </a:r>
            <a:r>
              <a:rPr kumimoji="0" lang="el-GR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θ</a:t>
            </a:r>
            <a:r>
              <a:rPr kumimoji="0" lang="en-US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= 0.8</a:t>
            </a:r>
            <a:endParaRPr kumimoji="0" lang="en-US" altLang="zh-CN" sz="1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520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8">
            <a:extLst>
              <a:ext uri="{FF2B5EF4-FFF2-40B4-BE49-F238E27FC236}">
                <a16:creationId xmlns:a16="http://schemas.microsoft.com/office/drawing/2014/main" id="{261A5726-7835-42DD-91C3-290F34B3DDBA}"/>
              </a:ext>
            </a:extLst>
          </p:cNvPr>
          <p:cNvSpPr txBox="1">
            <a:spLocks/>
          </p:cNvSpPr>
          <p:nvPr/>
        </p:nvSpPr>
        <p:spPr>
          <a:xfrm>
            <a:off x="2272748" y="2305120"/>
            <a:ext cx="7646503" cy="224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Term-by-Term Deconstruction of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4400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ARIMA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71566A-FFF6-4F61-A8CB-670077A55C0F}"/>
              </a:ext>
            </a:extLst>
          </p:cNvPr>
          <p:cNvSpPr/>
          <p:nvPr/>
        </p:nvSpPr>
        <p:spPr>
          <a:xfrm>
            <a:off x="5078026" y="3409950"/>
            <a:ext cx="851601" cy="477175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DD07380D-F997-4739-AD34-B0D053061167}"/>
              </a:ext>
            </a:extLst>
          </p:cNvPr>
          <p:cNvSpPr txBox="1">
            <a:spLocks/>
          </p:cNvSpPr>
          <p:nvPr/>
        </p:nvSpPr>
        <p:spPr>
          <a:xfrm>
            <a:off x="-1583044" y="4239087"/>
            <a:ext cx="7646503" cy="224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dirty="0">
                <a:solidFill>
                  <a:srgbClr val="C00000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A</a:t>
            </a:r>
            <a:r>
              <a:rPr lang="en-US" altLang="zh-CN" spc="300" dirty="0">
                <a:latin typeface="Lato" panose="020F0502020204030203" pitchFamily="34" charset="0"/>
                <a:ea typeface="Source Sans Pro" panose="020B0503030403020204" pitchFamily="34" charset="0"/>
              </a:rPr>
              <a:t>uto</a:t>
            </a:r>
            <a:r>
              <a:rPr lang="en-US" altLang="zh-CN" spc="300" dirty="0">
                <a:solidFill>
                  <a:srgbClr val="C00000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r</a:t>
            </a:r>
            <a:r>
              <a:rPr lang="en-US" altLang="zh-CN" spc="300" dirty="0">
                <a:latin typeface="Lato" panose="020F0502020204030203" pitchFamily="34" charset="0"/>
                <a:ea typeface="Source Sans Pro" panose="020B0503030403020204" pitchFamily="34" charset="0"/>
              </a:rPr>
              <a:t>egressive</a:t>
            </a:r>
            <a:r>
              <a:rPr lang="en-US" altLang="zh-CN" spc="300" dirty="0">
                <a:solidFill>
                  <a:srgbClr val="C00000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spc="30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Model</a:t>
            </a:r>
            <a:endParaRPr lang="en-US" altLang="zh-CN" sz="4400" spc="300" noProof="0" dirty="0">
              <a:solidFill>
                <a:prstClr val="black"/>
              </a:solidFill>
              <a:latin typeface="Lato" panose="020F0502020204030203" pitchFamily="34" charset="0"/>
              <a:ea typeface="Source Sans Pro" panose="020B0503030403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2221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8">
            <a:extLst>
              <a:ext uri="{FF2B5EF4-FFF2-40B4-BE49-F238E27FC236}">
                <a16:creationId xmlns:a16="http://schemas.microsoft.com/office/drawing/2014/main" id="{50A047A2-1DAF-4FFA-A619-9E8B1E6843B5}"/>
              </a:ext>
            </a:extLst>
          </p:cNvPr>
          <p:cNvSpPr txBox="1">
            <a:spLocks/>
          </p:cNvSpPr>
          <p:nvPr/>
        </p:nvSpPr>
        <p:spPr>
          <a:xfrm>
            <a:off x="2272744" y="1427279"/>
            <a:ext cx="7646503" cy="67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An AR(p) Process</a:t>
            </a: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78A805-E322-4561-A5F1-1C1B5456ADE1}"/>
                  </a:ext>
                </a:extLst>
              </p:cNvPr>
              <p:cNvSpPr txBox="1"/>
              <p:nvPr/>
            </p:nvSpPr>
            <p:spPr>
              <a:xfrm>
                <a:off x="3287566" y="2784176"/>
                <a:ext cx="5764911" cy="40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…+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78A805-E322-4561-A5F1-1C1B5456A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566" y="2784176"/>
                <a:ext cx="5764911" cy="402226"/>
              </a:xfrm>
              <a:prstGeom prst="rect">
                <a:avLst/>
              </a:prstGeom>
              <a:blipFill>
                <a:blip r:embed="rId2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1490CD-DA66-4B73-A3FA-8648E1F5631F}"/>
                  </a:ext>
                </a:extLst>
              </p:cNvPr>
              <p:cNvSpPr/>
              <p:nvPr/>
            </p:nvSpPr>
            <p:spPr>
              <a:xfrm>
                <a:off x="4866558" y="3872711"/>
                <a:ext cx="2458878" cy="531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1490CD-DA66-4B73-A3FA-8648E1F563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558" y="3872711"/>
                <a:ext cx="2458878" cy="531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8">
            <a:extLst>
              <a:ext uri="{FF2B5EF4-FFF2-40B4-BE49-F238E27FC236}">
                <a16:creationId xmlns:a16="http://schemas.microsoft.com/office/drawing/2014/main" id="{6243DCE7-8A93-4E25-8113-05424BF90CC3}"/>
              </a:ext>
            </a:extLst>
          </p:cNvPr>
          <p:cNvSpPr txBox="1">
            <a:spLocks/>
          </p:cNvSpPr>
          <p:nvPr/>
        </p:nvSpPr>
        <p:spPr>
          <a:xfrm>
            <a:off x="2346769" y="4760134"/>
            <a:ext cx="7646503" cy="224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dirty="0">
                <a:solidFill>
                  <a:srgbClr val="C00000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A</a:t>
            </a:r>
            <a:r>
              <a:rPr lang="en-US" altLang="zh-CN" spc="300" dirty="0">
                <a:latin typeface="Lato" panose="020F0502020204030203" pitchFamily="34" charset="0"/>
                <a:ea typeface="Source Sans Pro" panose="020B0503030403020204" pitchFamily="34" charset="0"/>
              </a:rPr>
              <a:t>uto</a:t>
            </a:r>
            <a:r>
              <a:rPr lang="en-US" altLang="zh-CN" spc="300" dirty="0">
                <a:solidFill>
                  <a:srgbClr val="C00000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r</a:t>
            </a:r>
            <a:r>
              <a:rPr lang="en-US" altLang="zh-CN" spc="300" dirty="0">
                <a:latin typeface="Lato" panose="020F0502020204030203" pitchFamily="34" charset="0"/>
                <a:ea typeface="Source Sans Pro" panose="020B0503030403020204" pitchFamily="34" charset="0"/>
              </a:rPr>
              <a:t>egressive as regress on itself.</a:t>
            </a:r>
            <a:r>
              <a:rPr lang="en-US" altLang="zh-CN" spc="300" dirty="0">
                <a:solidFill>
                  <a:srgbClr val="C00000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 </a:t>
            </a:r>
            <a:endParaRPr lang="en-US" altLang="zh-CN" sz="4400" spc="300" noProof="0" dirty="0">
              <a:solidFill>
                <a:prstClr val="black"/>
              </a:solidFill>
              <a:latin typeface="Lato" panose="020F0502020204030203" pitchFamily="34" charset="0"/>
              <a:ea typeface="Source Sans Pro" panose="020B0503030403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77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8">
            <a:extLst>
              <a:ext uri="{FF2B5EF4-FFF2-40B4-BE49-F238E27FC236}">
                <a16:creationId xmlns:a16="http://schemas.microsoft.com/office/drawing/2014/main" id="{FDE4BC8D-88FA-4A38-8778-EEB913A4BD0B}"/>
              </a:ext>
            </a:extLst>
          </p:cNvPr>
          <p:cNvSpPr txBox="1">
            <a:spLocks/>
          </p:cNvSpPr>
          <p:nvPr/>
        </p:nvSpPr>
        <p:spPr>
          <a:xfrm>
            <a:off x="5377540" y="2177411"/>
            <a:ext cx="5098742" cy="67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A Geometric Series</a:t>
            </a: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  <p:pic>
        <p:nvPicPr>
          <p:cNvPr id="4100" name="Picture 4" descr="Geometric Series">
            <a:extLst>
              <a:ext uri="{FF2B5EF4-FFF2-40B4-BE49-F238E27FC236}">
                <a16:creationId xmlns:a16="http://schemas.microsoft.com/office/drawing/2014/main" id="{22C7FC95-7699-458E-AF5D-B610B9C3FB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"/>
          <a:stretch/>
        </p:blipFill>
        <p:spPr bwMode="auto">
          <a:xfrm>
            <a:off x="4597435" y="2512705"/>
            <a:ext cx="6519071" cy="34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EE4B568-AE7F-4BBB-A225-5480A94EBCE8}"/>
              </a:ext>
            </a:extLst>
          </p:cNvPr>
          <p:cNvSpPr/>
          <p:nvPr/>
        </p:nvSpPr>
        <p:spPr>
          <a:xfrm>
            <a:off x="1075494" y="776287"/>
            <a:ext cx="3146916" cy="5305425"/>
          </a:xfrm>
          <a:custGeom>
            <a:avLst/>
            <a:gdLst>
              <a:gd name="connsiteX0" fmla="*/ 0 w 3146916"/>
              <a:gd name="connsiteY0" fmla="*/ 5305425 h 5305425"/>
              <a:gd name="connsiteX1" fmla="*/ 704850 w 3146916"/>
              <a:gd name="connsiteY1" fmla="*/ 5267325 h 5305425"/>
              <a:gd name="connsiteX2" fmla="*/ 1343025 w 3146916"/>
              <a:gd name="connsiteY2" fmla="*/ 5095875 h 5305425"/>
              <a:gd name="connsiteX3" fmla="*/ 1933575 w 3146916"/>
              <a:gd name="connsiteY3" fmla="*/ 4724400 h 5305425"/>
              <a:gd name="connsiteX4" fmla="*/ 2419350 w 3146916"/>
              <a:gd name="connsiteY4" fmla="*/ 4162425 h 5305425"/>
              <a:gd name="connsiteX5" fmla="*/ 2733675 w 3146916"/>
              <a:gd name="connsiteY5" fmla="*/ 3609975 h 5305425"/>
              <a:gd name="connsiteX6" fmla="*/ 2990850 w 3146916"/>
              <a:gd name="connsiteY6" fmla="*/ 2771775 h 5305425"/>
              <a:gd name="connsiteX7" fmla="*/ 3105150 w 3146916"/>
              <a:gd name="connsiteY7" fmla="*/ 1905000 h 5305425"/>
              <a:gd name="connsiteX8" fmla="*/ 3143250 w 3146916"/>
              <a:gd name="connsiteY8" fmla="*/ 1104900 h 5305425"/>
              <a:gd name="connsiteX9" fmla="*/ 3143250 w 3146916"/>
              <a:gd name="connsiteY9" fmla="*/ 0 h 53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46916" h="5305425">
                <a:moveTo>
                  <a:pt x="0" y="5305425"/>
                </a:moveTo>
                <a:cubicBezTo>
                  <a:pt x="240506" y="5303837"/>
                  <a:pt x="481013" y="5302250"/>
                  <a:pt x="704850" y="5267325"/>
                </a:cubicBezTo>
                <a:cubicBezTo>
                  <a:pt x="928688" y="5232400"/>
                  <a:pt x="1138238" y="5186362"/>
                  <a:pt x="1343025" y="5095875"/>
                </a:cubicBezTo>
                <a:cubicBezTo>
                  <a:pt x="1547813" y="5005387"/>
                  <a:pt x="1754188" y="4879975"/>
                  <a:pt x="1933575" y="4724400"/>
                </a:cubicBezTo>
                <a:cubicBezTo>
                  <a:pt x="2112963" y="4568825"/>
                  <a:pt x="2286000" y="4348162"/>
                  <a:pt x="2419350" y="4162425"/>
                </a:cubicBezTo>
                <a:cubicBezTo>
                  <a:pt x="2552700" y="3976688"/>
                  <a:pt x="2638425" y="3841750"/>
                  <a:pt x="2733675" y="3609975"/>
                </a:cubicBezTo>
                <a:cubicBezTo>
                  <a:pt x="2828925" y="3378200"/>
                  <a:pt x="2928938" y="3055937"/>
                  <a:pt x="2990850" y="2771775"/>
                </a:cubicBezTo>
                <a:cubicBezTo>
                  <a:pt x="3052762" y="2487613"/>
                  <a:pt x="3079750" y="2182813"/>
                  <a:pt x="3105150" y="1905000"/>
                </a:cubicBezTo>
                <a:cubicBezTo>
                  <a:pt x="3130550" y="1627187"/>
                  <a:pt x="3136900" y="1422400"/>
                  <a:pt x="3143250" y="1104900"/>
                </a:cubicBezTo>
                <a:cubicBezTo>
                  <a:pt x="3149600" y="787400"/>
                  <a:pt x="3146425" y="393700"/>
                  <a:pt x="314325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26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8">
            <a:extLst>
              <a:ext uri="{FF2B5EF4-FFF2-40B4-BE49-F238E27FC236}">
                <a16:creationId xmlns:a16="http://schemas.microsoft.com/office/drawing/2014/main" id="{D72D99F7-AA5B-4CC3-A70D-BB331827DB37}"/>
              </a:ext>
            </a:extLst>
          </p:cNvPr>
          <p:cNvSpPr txBox="1">
            <a:spLocks/>
          </p:cNvSpPr>
          <p:nvPr/>
        </p:nvSpPr>
        <p:spPr>
          <a:xfrm>
            <a:off x="2272748" y="1111928"/>
            <a:ext cx="7646503" cy="896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An AR(1) Process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Source Sans Pro" panose="020B0503030403020204" pitchFamily="34" charset="0"/>
                <a:cs typeface="+mn-cs"/>
              </a:rPr>
              <a:t>*** with </a:t>
            </a:r>
            <a:r>
              <a:rPr kumimoji="0" lang="el-GR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θ</a:t>
            </a:r>
            <a:r>
              <a:rPr kumimoji="0" lang="en-US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= 0.8</a:t>
            </a:r>
            <a:endParaRPr kumimoji="0" lang="en-US" altLang="zh-CN" sz="1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45AC37-0F19-48A3-87FA-E09EB0B4C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19" t="43195" r="31094" b="16213"/>
          <a:stretch/>
        </p:blipFill>
        <p:spPr>
          <a:xfrm>
            <a:off x="1451232" y="2105025"/>
            <a:ext cx="8696619" cy="380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55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8">
            <a:extLst>
              <a:ext uri="{FF2B5EF4-FFF2-40B4-BE49-F238E27FC236}">
                <a16:creationId xmlns:a16="http://schemas.microsoft.com/office/drawing/2014/main" id="{261A5726-7835-42DD-91C3-290F34B3DDBA}"/>
              </a:ext>
            </a:extLst>
          </p:cNvPr>
          <p:cNvSpPr txBox="1">
            <a:spLocks/>
          </p:cNvSpPr>
          <p:nvPr/>
        </p:nvSpPr>
        <p:spPr>
          <a:xfrm>
            <a:off x="2272748" y="2305120"/>
            <a:ext cx="7646503" cy="224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Term-by-Term Deconstruction of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4400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ARIMA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71566A-FFF6-4F61-A8CB-670077A55C0F}"/>
              </a:ext>
            </a:extLst>
          </p:cNvPr>
          <p:cNvSpPr/>
          <p:nvPr/>
        </p:nvSpPr>
        <p:spPr>
          <a:xfrm>
            <a:off x="5078026" y="3409950"/>
            <a:ext cx="851601" cy="477175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DD07380D-F997-4739-AD34-B0D053061167}"/>
              </a:ext>
            </a:extLst>
          </p:cNvPr>
          <p:cNvSpPr txBox="1">
            <a:spLocks/>
          </p:cNvSpPr>
          <p:nvPr/>
        </p:nvSpPr>
        <p:spPr>
          <a:xfrm>
            <a:off x="2272747" y="4239087"/>
            <a:ext cx="7646503" cy="224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dirty="0">
                <a:solidFill>
                  <a:srgbClr val="C00000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A</a:t>
            </a:r>
            <a:r>
              <a:rPr lang="en-US" altLang="zh-CN" spc="300" dirty="0">
                <a:latin typeface="Lato" panose="020F0502020204030203" pitchFamily="34" charset="0"/>
                <a:ea typeface="Source Sans Pro" panose="020B0503030403020204" pitchFamily="34" charset="0"/>
              </a:rPr>
              <a:t>uto</a:t>
            </a:r>
            <a:r>
              <a:rPr lang="en-US" altLang="zh-CN" spc="300" dirty="0">
                <a:solidFill>
                  <a:srgbClr val="C00000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r</a:t>
            </a:r>
            <a:r>
              <a:rPr lang="en-US" altLang="zh-CN" spc="300" dirty="0">
                <a:latin typeface="Lato" panose="020F0502020204030203" pitchFamily="34" charset="0"/>
                <a:ea typeface="Source Sans Pro" panose="020B0503030403020204" pitchFamily="34" charset="0"/>
              </a:rPr>
              <a:t>egressive</a:t>
            </a:r>
            <a:r>
              <a:rPr lang="en-US" altLang="zh-CN" spc="300" dirty="0">
                <a:solidFill>
                  <a:srgbClr val="C00000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 M</a:t>
            </a:r>
            <a:r>
              <a:rPr lang="en-US" altLang="zh-CN" spc="300" dirty="0">
                <a:latin typeface="Lato" panose="020F0502020204030203" pitchFamily="34" charset="0"/>
                <a:ea typeface="Source Sans Pro" panose="020B0503030403020204" pitchFamily="34" charset="0"/>
              </a:rPr>
              <a:t>oving </a:t>
            </a:r>
            <a:r>
              <a:rPr lang="en-US" altLang="zh-CN" spc="300" dirty="0">
                <a:solidFill>
                  <a:srgbClr val="C00000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A</a:t>
            </a:r>
            <a:r>
              <a:rPr lang="en-US" altLang="zh-CN" spc="300" dirty="0">
                <a:latin typeface="Lato" panose="020F0502020204030203" pitchFamily="34" charset="0"/>
                <a:ea typeface="Source Sans Pro" panose="020B0503030403020204" pitchFamily="34" charset="0"/>
              </a:rPr>
              <a:t>verage Model</a:t>
            </a:r>
            <a:endParaRPr lang="en-US" altLang="zh-CN" sz="4400" spc="300" noProof="0" dirty="0">
              <a:latin typeface="Lato" panose="020F0502020204030203" pitchFamily="34" charset="0"/>
              <a:ea typeface="Source Sans Pro" panose="020B0503030403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EE4F5B-9DD0-44B8-B41D-20B9EE02CBAF}"/>
              </a:ext>
            </a:extLst>
          </p:cNvPr>
          <p:cNvSpPr/>
          <p:nvPr/>
        </p:nvSpPr>
        <p:spPr>
          <a:xfrm>
            <a:off x="6095998" y="3409950"/>
            <a:ext cx="970627" cy="477175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39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8">
            <a:extLst>
              <a:ext uri="{FF2B5EF4-FFF2-40B4-BE49-F238E27FC236}">
                <a16:creationId xmlns:a16="http://schemas.microsoft.com/office/drawing/2014/main" id="{50A047A2-1DAF-4FFA-A619-9E8B1E6843B5}"/>
              </a:ext>
            </a:extLst>
          </p:cNvPr>
          <p:cNvSpPr txBox="1">
            <a:spLocks/>
          </p:cNvSpPr>
          <p:nvPr/>
        </p:nvSpPr>
        <p:spPr>
          <a:xfrm>
            <a:off x="2272744" y="1427279"/>
            <a:ext cx="7646503" cy="67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An ARMA(p, q) Process</a:t>
            </a: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78A805-E322-4561-A5F1-1C1B5456ADE1}"/>
                  </a:ext>
                </a:extLst>
              </p:cNvPr>
              <p:cNvSpPr txBox="1"/>
              <p:nvPr/>
            </p:nvSpPr>
            <p:spPr>
              <a:xfrm>
                <a:off x="1979836" y="2784176"/>
                <a:ext cx="8232318" cy="40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+ …+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…+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78A805-E322-4561-A5F1-1C1B5456A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836" y="2784176"/>
                <a:ext cx="8232318" cy="402226"/>
              </a:xfrm>
              <a:prstGeom prst="rect">
                <a:avLst/>
              </a:prstGeom>
              <a:blipFill>
                <a:blip r:embed="rId2"/>
                <a:stretch>
                  <a:fillRect l="-44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1490CD-DA66-4B73-A3FA-8648E1F5631F}"/>
                  </a:ext>
                </a:extLst>
              </p:cNvPr>
              <p:cNvSpPr/>
              <p:nvPr/>
            </p:nvSpPr>
            <p:spPr>
              <a:xfrm>
                <a:off x="4866556" y="3872711"/>
                <a:ext cx="2458878" cy="531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1490CD-DA66-4B73-A3FA-8648E1F563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556" y="3872711"/>
                <a:ext cx="2458878" cy="531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722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8">
            <a:extLst>
              <a:ext uri="{FF2B5EF4-FFF2-40B4-BE49-F238E27FC236}">
                <a16:creationId xmlns:a16="http://schemas.microsoft.com/office/drawing/2014/main" id="{261A5726-7835-42DD-91C3-290F34B3DDBA}"/>
              </a:ext>
            </a:extLst>
          </p:cNvPr>
          <p:cNvSpPr txBox="1">
            <a:spLocks/>
          </p:cNvSpPr>
          <p:nvPr/>
        </p:nvSpPr>
        <p:spPr>
          <a:xfrm>
            <a:off x="2272748" y="2305120"/>
            <a:ext cx="7646503" cy="224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Term-by-Term Deconstruction of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4400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ARIMA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71566A-FFF6-4F61-A8CB-670077A55C0F}"/>
              </a:ext>
            </a:extLst>
          </p:cNvPr>
          <p:cNvSpPr/>
          <p:nvPr/>
        </p:nvSpPr>
        <p:spPr>
          <a:xfrm>
            <a:off x="5101699" y="3429000"/>
            <a:ext cx="1988599" cy="477175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DD07380D-F997-4739-AD34-B0D053061167}"/>
              </a:ext>
            </a:extLst>
          </p:cNvPr>
          <p:cNvSpPr txBox="1">
            <a:spLocks/>
          </p:cNvSpPr>
          <p:nvPr/>
        </p:nvSpPr>
        <p:spPr>
          <a:xfrm>
            <a:off x="1168924" y="4230209"/>
            <a:ext cx="9854150" cy="224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dirty="0">
                <a:solidFill>
                  <a:srgbClr val="C00000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A</a:t>
            </a:r>
            <a:r>
              <a:rPr lang="en-US" altLang="zh-CN" spc="300" dirty="0">
                <a:latin typeface="Lato" panose="020F0502020204030203" pitchFamily="34" charset="0"/>
                <a:ea typeface="Source Sans Pro" panose="020B0503030403020204" pitchFamily="34" charset="0"/>
              </a:rPr>
              <a:t>uto</a:t>
            </a:r>
            <a:r>
              <a:rPr lang="en-US" altLang="zh-CN" spc="300" dirty="0">
                <a:solidFill>
                  <a:srgbClr val="C00000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r</a:t>
            </a:r>
            <a:r>
              <a:rPr lang="en-US" altLang="zh-CN" spc="300" dirty="0">
                <a:latin typeface="Lato" panose="020F0502020204030203" pitchFamily="34" charset="0"/>
                <a:ea typeface="Source Sans Pro" panose="020B0503030403020204" pitchFamily="34" charset="0"/>
              </a:rPr>
              <a:t>egressive</a:t>
            </a:r>
            <a:r>
              <a:rPr lang="en-US" altLang="zh-CN" spc="300" dirty="0">
                <a:solidFill>
                  <a:srgbClr val="C00000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 I</a:t>
            </a:r>
            <a:r>
              <a:rPr lang="en-US" altLang="zh-CN" spc="300" dirty="0">
                <a:latin typeface="Lato" panose="020F0502020204030203" pitchFamily="34" charset="0"/>
                <a:ea typeface="Source Sans Pro" panose="020B0503030403020204" pitchFamily="34" charset="0"/>
              </a:rPr>
              <a:t>ntegrated </a:t>
            </a:r>
            <a:r>
              <a:rPr lang="en-US" altLang="zh-CN" spc="300" dirty="0">
                <a:solidFill>
                  <a:srgbClr val="C00000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M</a:t>
            </a:r>
            <a:r>
              <a:rPr lang="en-US" altLang="zh-CN" spc="300" dirty="0">
                <a:latin typeface="Lato" panose="020F0502020204030203" pitchFamily="34" charset="0"/>
                <a:ea typeface="Source Sans Pro" panose="020B0503030403020204" pitchFamily="34" charset="0"/>
              </a:rPr>
              <a:t>oving </a:t>
            </a:r>
            <a:r>
              <a:rPr lang="en-US" altLang="zh-CN" spc="300" dirty="0">
                <a:solidFill>
                  <a:srgbClr val="C00000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A</a:t>
            </a:r>
            <a:r>
              <a:rPr lang="en-US" altLang="zh-CN" spc="300" dirty="0">
                <a:latin typeface="Lato" panose="020F0502020204030203" pitchFamily="34" charset="0"/>
                <a:ea typeface="Source Sans Pro" panose="020B0503030403020204" pitchFamily="34" charset="0"/>
              </a:rPr>
              <a:t>verage Model</a:t>
            </a:r>
            <a:endParaRPr lang="en-US" altLang="zh-CN" sz="4400" spc="300" noProof="0" dirty="0">
              <a:latin typeface="Lato" panose="020F0502020204030203" pitchFamily="34" charset="0"/>
              <a:ea typeface="Source Sans Pro" panose="020B0503030403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56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8">
            <a:extLst>
              <a:ext uri="{FF2B5EF4-FFF2-40B4-BE49-F238E27FC236}">
                <a16:creationId xmlns:a16="http://schemas.microsoft.com/office/drawing/2014/main" id="{50A047A2-1DAF-4FFA-A619-9E8B1E6843B5}"/>
              </a:ext>
            </a:extLst>
          </p:cNvPr>
          <p:cNvSpPr txBox="1">
            <a:spLocks/>
          </p:cNvSpPr>
          <p:nvPr/>
        </p:nvSpPr>
        <p:spPr>
          <a:xfrm>
            <a:off x="2272744" y="1427279"/>
            <a:ext cx="7646503" cy="67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An ARIMA(p, d,</a:t>
            </a:r>
            <a:r>
              <a:rPr lang="zh-CN" altLang="en-US" spc="30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spc="30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q) Process</a:t>
            </a: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78A805-E322-4561-A5F1-1C1B5456ADE1}"/>
                  </a:ext>
                </a:extLst>
              </p:cNvPr>
              <p:cNvSpPr txBox="1"/>
              <p:nvPr/>
            </p:nvSpPr>
            <p:spPr>
              <a:xfrm>
                <a:off x="1979836" y="2784176"/>
                <a:ext cx="8232318" cy="40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+ …+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…+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78A805-E322-4561-A5F1-1C1B5456A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836" y="2784176"/>
                <a:ext cx="8232318" cy="402226"/>
              </a:xfrm>
              <a:prstGeom prst="rect">
                <a:avLst/>
              </a:prstGeom>
              <a:blipFill>
                <a:blip r:embed="rId2"/>
                <a:stretch>
                  <a:fillRect l="-44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1490CD-DA66-4B73-A3FA-8648E1F5631F}"/>
                  </a:ext>
                </a:extLst>
              </p:cNvPr>
              <p:cNvSpPr/>
              <p:nvPr/>
            </p:nvSpPr>
            <p:spPr>
              <a:xfrm>
                <a:off x="4866556" y="4618461"/>
                <a:ext cx="2458878" cy="531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1490CD-DA66-4B73-A3FA-8648E1F563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556" y="4618461"/>
                <a:ext cx="2458878" cy="531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C9CAB2E-C276-48EA-BC38-5A9AF29D1CBB}"/>
                  </a:ext>
                </a:extLst>
              </p:cNvPr>
              <p:cNvSpPr/>
              <p:nvPr/>
            </p:nvSpPr>
            <p:spPr>
              <a:xfrm>
                <a:off x="5375221" y="3671599"/>
                <a:ext cx="14415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C9CAB2E-C276-48EA-BC38-5A9AF29D1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221" y="3671599"/>
                <a:ext cx="1441548" cy="461665"/>
              </a:xfrm>
              <a:prstGeom prst="rect">
                <a:avLst/>
              </a:prstGeom>
              <a:blipFill>
                <a:blip r:embed="rId4"/>
                <a:stretch>
                  <a:fillRect r="-84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421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8">
            <a:extLst>
              <a:ext uri="{FF2B5EF4-FFF2-40B4-BE49-F238E27FC236}">
                <a16:creationId xmlns:a16="http://schemas.microsoft.com/office/drawing/2014/main" id="{BBA8D495-CD68-489A-9726-88B55AC480D7}"/>
              </a:ext>
            </a:extLst>
          </p:cNvPr>
          <p:cNvSpPr txBox="1">
            <a:spLocks/>
          </p:cNvSpPr>
          <p:nvPr/>
        </p:nvSpPr>
        <p:spPr>
          <a:xfrm>
            <a:off x="1013564" y="870060"/>
            <a:ext cx="10164872" cy="67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Degree of Lag Selection with Information Criterion</a:t>
            </a: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1E48A3-4F5B-499F-AD8F-916EA13FFC96}"/>
                  </a:ext>
                </a:extLst>
              </p:cNvPr>
              <p:cNvSpPr txBox="1"/>
              <p:nvPr/>
            </p:nvSpPr>
            <p:spPr>
              <a:xfrm>
                <a:off x="1831884" y="1702513"/>
                <a:ext cx="8528232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𝐴𝑘𝑎𝑖𝑘𝑒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𝐼𝑛𝑓𝑜𝑟𝑚𝑎𝑡𝑖𝑜𝑛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𝐶𝑟𝑖𝑡𝑒𝑟𝑖𝑜𝑛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+1)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1E48A3-4F5B-499F-AD8F-916EA13FF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884" y="1702513"/>
                <a:ext cx="8528232" cy="829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99DC65-DBB2-43F6-AFED-711D98E5523C}"/>
                  </a:ext>
                </a:extLst>
              </p:cNvPr>
              <p:cNvSpPr txBox="1"/>
              <p:nvPr/>
            </p:nvSpPr>
            <p:spPr>
              <a:xfrm>
                <a:off x="1303378" y="2740682"/>
                <a:ext cx="9709536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𝐵𝑎𝑦𝑒𝑠𝑖𝑎𝑛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𝐼𝑛𝑓𝑜𝑟𝑚𝑎𝑡𝑖𝑜𝑛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𝐶𝑟𝑖𝑡𝑒𝑟𝑖𝑜𝑛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+1)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99DC65-DBB2-43F6-AFED-711D98E55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78" y="2740682"/>
                <a:ext cx="9709536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9E5E97-3428-4F1D-9570-08A0AF30ECCA}"/>
                  </a:ext>
                </a:extLst>
              </p:cNvPr>
              <p:cNvSpPr txBox="1"/>
              <p:nvPr/>
            </p:nvSpPr>
            <p:spPr>
              <a:xfrm>
                <a:off x="1576437" y="3768936"/>
                <a:ext cx="5964325" cy="18466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𝑈𝑉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</a:rPr>
                        <m:t>stands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𝑅𝑒𝑠𝑖𝑑𝑢𝑎𝑙𝑠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b="0" dirty="0">
                    <a:latin typeface="Cambria Math" panose="02040503050406030204" pitchFamily="18" charset="0"/>
                  </a:rPr>
                  <a:t>stands for Sample Size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altLang="zh-CN" sz="2400" b="0" dirty="0"/>
                  <a:t> stands for Error Term</a:t>
                </a:r>
              </a:p>
              <a:p>
                <a:r>
                  <a:rPr lang="en-US" sz="2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9E5E97-3428-4F1D-9570-08A0AF30E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437" y="3768936"/>
                <a:ext cx="5964325" cy="1846659"/>
              </a:xfrm>
              <a:prstGeom prst="rect">
                <a:avLst/>
              </a:prstGeom>
              <a:blipFill>
                <a:blip r:embed="rId4"/>
                <a:stretch>
                  <a:fillRect l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9549EF6-2E57-4237-80CA-3AC2F099C779}"/>
              </a:ext>
            </a:extLst>
          </p:cNvPr>
          <p:cNvSpPr/>
          <p:nvPr/>
        </p:nvSpPr>
        <p:spPr>
          <a:xfrm>
            <a:off x="9037467" y="1640369"/>
            <a:ext cx="1824521" cy="20172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A643E1-3B59-410F-BB86-F6CC06BF1250}"/>
              </a:ext>
            </a:extLst>
          </p:cNvPr>
          <p:cNvSpPr/>
          <p:nvPr/>
        </p:nvSpPr>
        <p:spPr>
          <a:xfrm>
            <a:off x="9264634" y="3675065"/>
            <a:ext cx="13701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0000"/>
                </a:solidFill>
                <a:latin typeface="Centaur" panose="02030504050205020304" pitchFamily="18" charset="0"/>
              </a:rPr>
              <a:t>Penalty</a:t>
            </a:r>
            <a:endParaRPr lang="en-US" sz="2800" dirty="0">
              <a:latin typeface="Centaur" panose="020305040502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43E529-7E81-413E-A1ED-CA7FE90F65EB}"/>
              </a:ext>
            </a:extLst>
          </p:cNvPr>
          <p:cNvSpPr/>
          <p:nvPr/>
        </p:nvSpPr>
        <p:spPr>
          <a:xfrm>
            <a:off x="2732411" y="5506462"/>
            <a:ext cx="6727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0000"/>
                </a:solidFill>
                <a:latin typeface="Centaur" panose="02030504050205020304" pitchFamily="18" charset="0"/>
              </a:rPr>
              <a:t>The lower the Information Criterion the better.</a:t>
            </a:r>
            <a:endParaRPr lang="en-US" sz="28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509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Rectangle 5"/>
          <p:cNvSpPr/>
          <p:nvPr/>
        </p:nvSpPr>
        <p:spPr>
          <a:xfrm>
            <a:off x="0" y="3030396"/>
            <a:ext cx="12329065" cy="2759671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698" name="TextBox 4"/>
          <p:cNvSpPr txBox="1"/>
          <p:nvPr/>
        </p:nvSpPr>
        <p:spPr>
          <a:xfrm>
            <a:off x="1166830" y="3006226"/>
            <a:ext cx="3780092" cy="278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7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old"/>
                <a:sym typeface="Montserrat Bold"/>
              </a:rPr>
              <a:t>Thank You</a:t>
            </a:r>
          </a:p>
        </p:txBody>
      </p:sp>
      <p:sp>
        <p:nvSpPr>
          <p:cNvPr id="699" name="TextBox 5"/>
          <p:cNvSpPr txBox="1"/>
          <p:nvPr/>
        </p:nvSpPr>
        <p:spPr>
          <a:xfrm>
            <a:off x="1166830" y="4257175"/>
            <a:ext cx="4430473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spc="600">
                <a:solidFill>
                  <a:srgbClr val="FFFFFF"/>
                </a:solidFill>
                <a:latin typeface="Lato Semibold"/>
                <a:ea typeface="Lato Semibold"/>
                <a:cs typeface="Lato Semibold"/>
                <a:sym typeface="Lato Semi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Semibold"/>
                <a:sym typeface="Lato Semibold"/>
              </a:rPr>
              <a:t>FOR WATCHING AND LISTENING</a:t>
            </a:r>
          </a:p>
        </p:txBody>
      </p:sp>
      <p:pic>
        <p:nvPicPr>
          <p:cNvPr id="4" name="Picture Placeholder 3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DDCAAE22-5FF1-469B-BEDB-8FE04460DF59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7" b="5207"/>
          <a:stretch>
            <a:fillRect/>
          </a:stretch>
        </p:blipFill>
        <p:spPr/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bonacci series in depth, using Swift | by Steven Curtis | Medium">
            <a:extLst>
              <a:ext uri="{FF2B5EF4-FFF2-40B4-BE49-F238E27FC236}">
                <a16:creationId xmlns:a16="http://schemas.microsoft.com/office/drawing/2014/main" id="{6DBF3C92-2AA0-420E-9F6E-6E4D7D017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50" y="2084355"/>
            <a:ext cx="5226050" cy="325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8">
            <a:extLst>
              <a:ext uri="{FF2B5EF4-FFF2-40B4-BE49-F238E27FC236}">
                <a16:creationId xmlns:a16="http://schemas.microsoft.com/office/drawing/2014/main" id="{507B603E-0FFD-4C69-9D0A-12CBBF5C68DC}"/>
              </a:ext>
            </a:extLst>
          </p:cNvPr>
          <p:cNvSpPr txBox="1">
            <a:spLocks/>
          </p:cNvSpPr>
          <p:nvPr/>
        </p:nvSpPr>
        <p:spPr>
          <a:xfrm>
            <a:off x="673223" y="1413767"/>
            <a:ext cx="5098742" cy="67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A Fibonacci Series</a:t>
            </a: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  <p:pic>
        <p:nvPicPr>
          <p:cNvPr id="3078" name="Picture 6" descr="10.4: Fibonacci Numbers and the Golden Ratio - Mathematics LibreTexts">
            <a:extLst>
              <a:ext uri="{FF2B5EF4-FFF2-40B4-BE49-F238E27FC236}">
                <a16:creationId xmlns:a16="http://schemas.microsoft.com/office/drawing/2014/main" id="{3F7FE04A-866D-4E8D-84C9-4FC1C7BA1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222" y="2672778"/>
            <a:ext cx="3515557" cy="87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0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ntroduction to Timeseries Analysis using Python, Numpy only. | by Husein  Zolkepli | Becoming Human: Artificial Intelligence Magazine">
            <a:extLst>
              <a:ext uri="{FF2B5EF4-FFF2-40B4-BE49-F238E27FC236}">
                <a16:creationId xmlns:a16="http://schemas.microsoft.com/office/drawing/2014/main" id="{4107DE1A-D8BB-4CF6-B3E3-5C2A921E3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38" y="1932650"/>
            <a:ext cx="7225924" cy="351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8">
            <a:extLst>
              <a:ext uri="{FF2B5EF4-FFF2-40B4-BE49-F238E27FC236}">
                <a16:creationId xmlns:a16="http://schemas.microsoft.com/office/drawing/2014/main" id="{F23AA233-B979-4809-9D9E-59E85E127A59}"/>
              </a:ext>
            </a:extLst>
          </p:cNvPr>
          <p:cNvSpPr txBox="1">
            <a:spLocks/>
          </p:cNvSpPr>
          <p:nvPr/>
        </p:nvSpPr>
        <p:spPr>
          <a:xfrm>
            <a:off x="1511423" y="1262062"/>
            <a:ext cx="5098742" cy="67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A Time Series</a:t>
            </a: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94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8">
            <a:extLst>
              <a:ext uri="{FF2B5EF4-FFF2-40B4-BE49-F238E27FC236}">
                <a16:creationId xmlns:a16="http://schemas.microsoft.com/office/drawing/2014/main" id="{A7DA0FE7-23E3-4254-934F-C75FB65F7505}"/>
              </a:ext>
            </a:extLst>
          </p:cNvPr>
          <p:cNvSpPr txBox="1">
            <a:spLocks/>
          </p:cNvSpPr>
          <p:nvPr/>
        </p:nvSpPr>
        <p:spPr>
          <a:xfrm>
            <a:off x="982592" y="1139885"/>
            <a:ext cx="5098742" cy="67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Decomposition of Time</a:t>
            </a: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  <p:pic>
        <p:nvPicPr>
          <p:cNvPr id="1026" name="Picture 2" descr="A Visual Guide to Time Series Decomposition Analysis | by Daitan | Better  Programming | Medium">
            <a:extLst>
              <a:ext uri="{FF2B5EF4-FFF2-40B4-BE49-F238E27FC236}">
                <a16:creationId xmlns:a16="http://schemas.microsoft.com/office/drawing/2014/main" id="{86899698-EDA5-4154-BF29-ADAD2554A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92" y="1810473"/>
            <a:ext cx="7093646" cy="403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D75173-A77C-4156-81EA-EBB06180C175}"/>
                  </a:ext>
                </a:extLst>
              </p:cNvPr>
              <p:cNvSpPr txBox="1"/>
              <p:nvPr/>
            </p:nvSpPr>
            <p:spPr>
              <a:xfrm>
                <a:off x="8076238" y="2199712"/>
                <a:ext cx="187929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Usually,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D75173-A77C-4156-81EA-EBB06180C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238" y="2199712"/>
                <a:ext cx="1879297" cy="553998"/>
              </a:xfrm>
              <a:prstGeom prst="rect">
                <a:avLst/>
              </a:prstGeom>
              <a:blipFill>
                <a:blip r:embed="rId3"/>
                <a:stretch>
                  <a:fillRect l="-7792" t="-15385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55EABF-0508-4672-9466-07734F52411D}"/>
                  </a:ext>
                </a:extLst>
              </p:cNvPr>
              <p:cNvSpPr txBox="1"/>
              <p:nvPr/>
            </p:nvSpPr>
            <p:spPr>
              <a:xfrm>
                <a:off x="8076238" y="3142949"/>
                <a:ext cx="3151825" cy="24929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If we are to take the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changing rate into account,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Equivalent to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</a:t>
                </a:r>
              </a:p>
              <a:p>
                <a:r>
                  <a:rPr lang="en-US" dirty="0"/>
                  <a:t>Changing rate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≈</a:t>
                </a:r>
                <a:r>
                  <a:rPr lang="en-US" dirty="0"/>
                  <a:t> log-difference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55EABF-0508-4672-9466-07734F524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238" y="3142949"/>
                <a:ext cx="3151825" cy="2492990"/>
              </a:xfrm>
              <a:prstGeom prst="rect">
                <a:avLst/>
              </a:prstGeom>
              <a:blipFill>
                <a:blip r:embed="rId4"/>
                <a:stretch>
                  <a:fillRect l="-4642" t="-3423" b="-4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36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8">
            <a:extLst>
              <a:ext uri="{FF2B5EF4-FFF2-40B4-BE49-F238E27FC236}">
                <a16:creationId xmlns:a16="http://schemas.microsoft.com/office/drawing/2014/main" id="{D1B5FBD6-CD41-4004-8BDC-BEAC86C5E6D8}"/>
              </a:ext>
            </a:extLst>
          </p:cNvPr>
          <p:cNvSpPr txBox="1">
            <a:spLocks/>
          </p:cNvSpPr>
          <p:nvPr/>
        </p:nvSpPr>
        <p:spPr>
          <a:xfrm>
            <a:off x="2272748" y="969377"/>
            <a:ext cx="7646503" cy="670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Trend &amp; </a:t>
            </a:r>
            <a:r>
              <a:rPr lang="en-US" altLang="zh-CN" spc="300" noProof="0" dirty="0" err="1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Hodric-Proscott</a:t>
            </a:r>
            <a:r>
              <a:rPr lang="en-US" altLang="zh-CN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 Decomposition</a:t>
            </a: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  <p:pic>
        <p:nvPicPr>
          <p:cNvPr id="6146" name="Picture 2" descr="Hodrick-Prescott Filter Application. | Download Scientific Diagram">
            <a:extLst>
              <a:ext uri="{FF2B5EF4-FFF2-40B4-BE49-F238E27FC236}">
                <a16:creationId xmlns:a16="http://schemas.microsoft.com/office/drawing/2014/main" id="{82264335-39C7-4EEB-85B0-F4EDCD912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4" y="1639965"/>
            <a:ext cx="80962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94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8">
            <a:extLst>
              <a:ext uri="{FF2B5EF4-FFF2-40B4-BE49-F238E27FC236}">
                <a16:creationId xmlns:a16="http://schemas.microsoft.com/office/drawing/2014/main" id="{9D5B839C-321E-497A-8E8B-AECA3D550DF1}"/>
              </a:ext>
            </a:extLst>
          </p:cNvPr>
          <p:cNvSpPr txBox="1">
            <a:spLocks/>
          </p:cNvSpPr>
          <p:nvPr/>
        </p:nvSpPr>
        <p:spPr>
          <a:xfrm>
            <a:off x="2272748" y="1063610"/>
            <a:ext cx="7646503" cy="67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300" noProof="0" dirty="0">
                <a:solidFill>
                  <a:prstClr val="black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Stationarity Check</a:t>
            </a: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Source Sans Pro" panose="020B0503030403020204" pitchFamily="34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B984EB-39BA-4E29-94C2-F9BA614ADCA1}"/>
                  </a:ext>
                </a:extLst>
              </p:cNvPr>
              <p:cNvSpPr/>
              <p:nvPr/>
            </p:nvSpPr>
            <p:spPr>
              <a:xfrm>
                <a:off x="1398973" y="1923998"/>
                <a:ext cx="9962226" cy="1748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0000"/>
                    </a:solidFill>
                    <a:latin typeface="Centaur" panose="02030504050205020304" pitchFamily="18" charset="0"/>
                  </a:rPr>
                  <a:t>Covariance-Stationary: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400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𝑓𝑖𝑛𝑖𝑡𝑒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400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𝑑𝑒𝑝𝑒𝑛𝑑𝑠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𝑖𝑛𝑠𝑡𝑒𝑎𝑑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B984EB-39BA-4E29-94C2-F9BA614ADC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973" y="1923998"/>
                <a:ext cx="9962226" cy="1748940"/>
              </a:xfrm>
              <a:prstGeom prst="rect">
                <a:avLst/>
              </a:prstGeom>
              <a:blipFill>
                <a:blip r:embed="rId2"/>
                <a:stretch>
                  <a:fillRect l="-1529" t="-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E95176E-882B-4469-9569-68598B1893AE}"/>
                  </a:ext>
                </a:extLst>
              </p:cNvPr>
              <p:cNvSpPr/>
              <p:nvPr/>
            </p:nvSpPr>
            <p:spPr>
              <a:xfrm>
                <a:off x="1398973" y="4108688"/>
                <a:ext cx="9962226" cy="1023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0000"/>
                    </a:solidFill>
                    <a:latin typeface="Centaur" panose="02030504050205020304" pitchFamily="18" charset="0"/>
                  </a:rPr>
                  <a:t>Strictly-Stationary: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~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/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E95176E-882B-4469-9569-68598B189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973" y="4108688"/>
                <a:ext cx="9962226" cy="1023614"/>
              </a:xfrm>
              <a:prstGeom prst="rect">
                <a:avLst/>
              </a:prstGeom>
              <a:blipFill>
                <a:blip r:embed="rId3"/>
                <a:stretch>
                  <a:fillRect l="-1529" t="-7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70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7D568A-210A-437A-BC5C-65FE05D3BA3E}"/>
                  </a:ext>
                </a:extLst>
              </p:cNvPr>
              <p:cNvSpPr/>
              <p:nvPr/>
            </p:nvSpPr>
            <p:spPr>
              <a:xfrm>
                <a:off x="1185909" y="779561"/>
                <a:ext cx="9962226" cy="9005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Centaur" panose="02030504050205020304" pitchFamily="18" charset="0"/>
                  </a:rPr>
                  <a:t>Strictly-Stationary: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~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/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7D568A-210A-437A-BC5C-65FE05D3BA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909" y="779561"/>
                <a:ext cx="9962226" cy="900503"/>
              </a:xfrm>
              <a:prstGeom prst="rect">
                <a:avLst/>
              </a:prstGeom>
              <a:blipFill>
                <a:blip r:embed="rId2"/>
                <a:stretch>
                  <a:fillRect l="-979" t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Normal distribution">
            <a:extLst>
              <a:ext uri="{FF2B5EF4-FFF2-40B4-BE49-F238E27FC236}">
                <a16:creationId xmlns:a16="http://schemas.microsoft.com/office/drawing/2014/main" id="{A1F6B921-CB19-46DE-AA63-AC744A6C4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635" y="2138934"/>
            <a:ext cx="54864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85171B-EF46-4B14-8777-47249315FE57}"/>
              </a:ext>
            </a:extLst>
          </p:cNvPr>
          <p:cNvCxnSpPr>
            <a:cxnSpLocks/>
          </p:cNvCxnSpPr>
          <p:nvPr/>
        </p:nvCxnSpPr>
        <p:spPr>
          <a:xfrm>
            <a:off x="2991776" y="4386834"/>
            <a:ext cx="5948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A4CC91F-2C13-437A-BDE2-9B68B18A81C2}"/>
              </a:ext>
            </a:extLst>
          </p:cNvPr>
          <p:cNvSpPr/>
          <p:nvPr/>
        </p:nvSpPr>
        <p:spPr>
          <a:xfrm>
            <a:off x="8939815" y="417301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4A5679-1A9D-4647-9969-0E1BD3C42A13}"/>
              </a:ext>
            </a:extLst>
          </p:cNvPr>
          <p:cNvSpPr/>
          <p:nvPr/>
        </p:nvSpPr>
        <p:spPr>
          <a:xfrm>
            <a:off x="1114887" y="5001221"/>
            <a:ext cx="99622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entaur" panose="02030504050205020304" pitchFamily="18" charset="0"/>
              </a:rPr>
              <a:t>Every observed point is assumed as an </a:t>
            </a:r>
            <a:r>
              <a:rPr lang="en-US" sz="3200" dirty="0">
                <a:solidFill>
                  <a:srgbClr val="C00000"/>
                </a:solidFill>
                <a:latin typeface="Centaur" panose="02030504050205020304" pitchFamily="18" charset="0"/>
              </a:rPr>
              <a:t>independent trial</a:t>
            </a:r>
            <a:r>
              <a:rPr lang="en-US" sz="3200" dirty="0">
                <a:solidFill>
                  <a:srgbClr val="000000"/>
                </a:solidFill>
                <a:latin typeface="Centaur" panose="02030504050205020304" pitchFamily="18" charset="0"/>
              </a:rPr>
              <a:t> from a fixed distribution (</a:t>
            </a:r>
            <a:r>
              <a:rPr lang="en-US" sz="3200" dirty="0">
                <a:solidFill>
                  <a:srgbClr val="C00000"/>
                </a:solidFill>
                <a:latin typeface="Centaur" panose="02030504050205020304" pitchFamily="18" charset="0"/>
              </a:rPr>
              <a:t>Practically infeasible</a:t>
            </a:r>
            <a:r>
              <a:rPr lang="en-US" sz="3200" dirty="0">
                <a:solidFill>
                  <a:srgbClr val="000000"/>
                </a:solidFill>
                <a:latin typeface="Centaur" panose="02030504050205020304" pitchFamily="18" charset="0"/>
              </a:rPr>
              <a:t>).</a:t>
            </a:r>
            <a:endParaRPr lang="en-US" sz="3200" i="1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66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737</Words>
  <Application>Microsoft Office PowerPoint</Application>
  <PresentationFormat>Widescreen</PresentationFormat>
  <Paragraphs>122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Bebas Neue</vt:lpstr>
      <vt:lpstr>Lato</vt:lpstr>
      <vt:lpstr>Lato Semibold</vt:lpstr>
      <vt:lpstr>Montserrat Bold</vt:lpstr>
      <vt:lpstr>Arial</vt:lpstr>
      <vt:lpstr>Calibri</vt:lpstr>
      <vt:lpstr>Calibri Light</vt:lpstr>
      <vt:lpstr>Cambria Math</vt:lpstr>
      <vt:lpstr>Centaur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Julius Ling</dc:creator>
  <cp:lastModifiedBy>Julius Ling</cp:lastModifiedBy>
  <cp:revision>38</cp:revision>
  <dcterms:created xsi:type="dcterms:W3CDTF">2020-11-30T04:21:50Z</dcterms:created>
  <dcterms:modified xsi:type="dcterms:W3CDTF">2020-12-13T14:01:37Z</dcterms:modified>
</cp:coreProperties>
</file>