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EFFC"/>
    <a:srgbClr val="04148E"/>
    <a:srgbClr val="F4A101"/>
    <a:srgbClr val="FDF3B7"/>
    <a:srgbClr val="C11503"/>
    <a:srgbClr val="C8D5ED"/>
    <a:srgbClr val="AEC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404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3D4A-DA24-FCFF-1890-DD251FF98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06E8D-B5BB-AEFF-6209-C5052323B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A7C9-CE8E-5CA2-5256-CDEBE639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B2-71DB-426C-BEEB-A823286DDED4}" type="datetimeFigureOut">
              <a:rPr lang="en-ID" smtClean="0"/>
              <a:t>29/11/2024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D4D82-C045-6E38-3B39-C72358BD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C881C-68EB-B147-35AF-85C1CD29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7286-7EA1-4299-8723-B30D29FAF5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2519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BE09-B63F-6B25-9CC9-B4D5BE06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C5212-2C76-340E-E63A-688DE0FE9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40D75-6739-480F-BA37-53E9D986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B2-71DB-426C-BEEB-A823286DDED4}" type="datetimeFigureOut">
              <a:rPr lang="en-ID" smtClean="0"/>
              <a:t>29/11/2024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7F16B-DFAA-F066-9E10-2F81D176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FE8D2-A737-2241-1E39-1C71F29F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7286-7EA1-4299-8723-B30D29FAF5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0426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9157D-BF99-3408-B0A0-83AA36A67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7F147-E6D5-247D-1AB1-E96C1C0D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C264D-EB8A-9EE1-DBD2-37BB4333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B2-71DB-426C-BEEB-A823286DDED4}" type="datetimeFigureOut">
              <a:rPr lang="en-ID" smtClean="0"/>
              <a:t>29/11/2024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D66A3-F0CB-9BDA-0D48-2E4D74CF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17CB-C1C6-851D-B1E0-1D647F8B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7286-7EA1-4299-8723-B30D29FAF5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1975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9612-B623-C12C-41CA-BF160EB4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5E8A-32FF-E801-51CB-BF6B801D0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8310B-D296-792B-9D2C-9BFA2AA4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B2-71DB-426C-BEEB-A823286DDED4}" type="datetimeFigureOut">
              <a:rPr lang="en-ID" smtClean="0"/>
              <a:t>29/11/2024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80D5-85F7-F8C1-6403-5370ACA2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06D1E-9CA2-1E08-5D8C-389FA9F7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7286-7EA1-4299-8723-B30D29FAF5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3553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3C6D-25FC-BF45-0786-62489C95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4B71C-55BA-27A3-D97C-7F0AB70C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51151-B318-2534-C7CE-71840E8C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B2-71DB-426C-BEEB-A823286DDED4}" type="datetimeFigureOut">
              <a:rPr lang="en-ID" smtClean="0"/>
              <a:t>29/11/2024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4382-1635-551E-48CC-80694569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83F5-64B6-9CF5-92FF-D682D0B6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7286-7EA1-4299-8723-B30D29FAF5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8845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21AA-6419-488B-F9BF-37FE3F64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22ECB-C669-7456-C3D7-2F024DA59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35BC5-2645-541A-2FFF-1E5496BCE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595E9-EBFD-C86B-5571-DB56D3CD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B2-71DB-426C-BEEB-A823286DDED4}" type="datetimeFigureOut">
              <a:rPr lang="en-ID" smtClean="0"/>
              <a:t>29/11/2024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5AA5B-55FF-FB9A-0C8B-F31220A9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895E9-7FC2-902A-1F13-C2451CEA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7286-7EA1-4299-8723-B30D29FAF5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5776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15FF-0430-9C31-BF63-F3E0A1DC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A7A3-213F-2B3D-B527-176BF39C0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E6898-4E35-5B32-4AFF-65DDC2EA7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FE944-B942-F610-0CF7-5CFC59B4F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5E46-E560-CBD7-BCCC-58C0C7980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480C0-6267-1F5A-8B7B-B1B6AEE1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B2-71DB-426C-BEEB-A823286DDED4}" type="datetimeFigureOut">
              <a:rPr lang="en-ID" smtClean="0"/>
              <a:t>29/11/2024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F566E7-29E9-076F-9F2D-8CF2FF4C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B06CA-1933-EBFD-6015-0683AB62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7286-7EA1-4299-8723-B30D29FAF5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8853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E258-596C-037A-5FE3-62F6D954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6E049-843D-D0D2-FEB5-76EFC2D2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B2-71DB-426C-BEEB-A823286DDED4}" type="datetimeFigureOut">
              <a:rPr lang="en-ID" smtClean="0"/>
              <a:t>29/11/2024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9CEC9-2EE9-62C2-8AE6-90F4950C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D838E-4D4D-A92E-6230-3A9EAC39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7286-7EA1-4299-8723-B30D29FAF5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4169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AC36E-0DD6-6761-5D77-F6EAA575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B2-71DB-426C-BEEB-A823286DDED4}" type="datetimeFigureOut">
              <a:rPr lang="en-ID" smtClean="0"/>
              <a:t>29/11/2024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E6538-BFD8-7708-68ED-FBAB5DDE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2DD59-3D9F-3B84-E396-715ABB6D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7286-7EA1-4299-8723-B30D29FAF5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2049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E045-C6E2-DD13-BCC5-F00BABB7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3A157-FB1B-BA23-BAE4-8C2A52665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8526B-000E-EF4F-1AD2-C64755305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B6132-5E45-7038-3EC5-1C5999DB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B2-71DB-426C-BEEB-A823286DDED4}" type="datetimeFigureOut">
              <a:rPr lang="en-ID" smtClean="0"/>
              <a:t>29/11/2024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C8EA5-90C4-87A8-ADD7-FC88ECD3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10A5F-9EEE-CFB9-8572-8F024FA6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7286-7EA1-4299-8723-B30D29FAF5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0920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E3C2-F26D-B25E-4C36-FC237C41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6BF51-61BC-6B2F-D912-FC6EC8159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DC38F-6511-303C-B097-A3E3F0C72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1A788-3350-B47C-4A8A-C56377FD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B2-71DB-426C-BEEB-A823286DDED4}" type="datetimeFigureOut">
              <a:rPr lang="en-ID" smtClean="0"/>
              <a:t>29/11/2024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BE2EF-BFEC-62B7-709C-635C4332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E1DCC-F31E-ED97-744E-316E8999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7286-7EA1-4299-8723-B30D29FAF5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5450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C11503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BC929-E889-4EED-CE09-0F5B55DE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19F7E-825A-2C50-6188-12E4894DD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9A368-DC3F-EC74-B6A1-9BF7B4D6E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56B2-71DB-426C-BEEB-A823286DDED4}" type="datetimeFigureOut">
              <a:rPr lang="en-ID" smtClean="0"/>
              <a:t>29/11/2024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CD354-3A90-DAF7-6118-4988FE76C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7CC6-6827-F1B6-C311-78B341009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67286-7EA1-4299-8723-B30D29FAF5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84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C11503"/>
            </a:gs>
            <a:gs pos="100000">
              <a:srgbClr val="FFC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76105D-C139-C69E-E148-74E6BC31AA10}"/>
              </a:ext>
            </a:extLst>
          </p:cNvPr>
          <p:cNvSpPr/>
          <p:nvPr/>
        </p:nvSpPr>
        <p:spPr>
          <a:xfrm>
            <a:off x="6534150" y="1038225"/>
            <a:ext cx="6762750" cy="6762750"/>
          </a:xfrm>
          <a:prstGeom prst="ellipse">
            <a:avLst/>
          </a:prstGeom>
          <a:gradFill>
            <a:gsLst>
              <a:gs pos="0">
                <a:srgbClr val="C11503"/>
              </a:gs>
              <a:gs pos="100000">
                <a:srgbClr val="F4A10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BEF709-2AB5-5710-8F02-A84FFF634485}"/>
              </a:ext>
            </a:extLst>
          </p:cNvPr>
          <p:cNvSpPr/>
          <p:nvPr/>
        </p:nvSpPr>
        <p:spPr>
          <a:xfrm>
            <a:off x="-923924" y="-1800225"/>
            <a:ext cx="6762750" cy="6762750"/>
          </a:xfrm>
          <a:prstGeom prst="ellipse">
            <a:avLst/>
          </a:prstGeom>
          <a:gradFill>
            <a:gsLst>
              <a:gs pos="0">
                <a:srgbClr val="C11503"/>
              </a:gs>
              <a:gs pos="100000">
                <a:srgbClr val="F4A10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7FB93-F4C1-8696-D403-50614D61D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62399"/>
            <a:ext cx="9144000" cy="1655762"/>
          </a:xfrm>
        </p:spPr>
        <p:txBody>
          <a:bodyPr>
            <a:normAutofit/>
          </a:bodyPr>
          <a:lstStyle/>
          <a:p>
            <a:r>
              <a:rPr lang="en-US" sz="8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illustra</a:t>
            </a:r>
            <a:r>
              <a:rPr lang="en-US" sz="8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gram</a:t>
            </a:r>
            <a:r>
              <a:rPr lang="en-US" sz="80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ID" sz="8000" b="1" i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942B66D-1D51-9CA2-6777-3A794BC09270}"/>
              </a:ext>
            </a:extLst>
          </p:cNvPr>
          <p:cNvSpPr txBox="1">
            <a:spLocks/>
          </p:cNvSpPr>
          <p:nvPr/>
        </p:nvSpPr>
        <p:spPr>
          <a:xfrm>
            <a:off x="1524000" y="3595389"/>
            <a:ext cx="9144000" cy="43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JULIUS SIHOTANG FE 19</a:t>
            </a:r>
            <a:endParaRPr lang="en-ID" sz="2000" spc="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C3A98E6-9B3B-DF15-EC47-933CF00EBCEF}"/>
              </a:ext>
            </a:extLst>
          </p:cNvPr>
          <p:cNvSpPr txBox="1">
            <a:spLocks/>
          </p:cNvSpPr>
          <p:nvPr/>
        </p:nvSpPr>
        <p:spPr>
          <a:xfrm>
            <a:off x="8315324" y="1999455"/>
            <a:ext cx="1600201" cy="362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ARTWORK SHARING</a:t>
            </a:r>
            <a:endParaRPr lang="en-ID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A885CD9-688E-3956-55C4-D79537C2F6DD}"/>
              </a:ext>
            </a:extLst>
          </p:cNvPr>
          <p:cNvSpPr txBox="1">
            <a:spLocks/>
          </p:cNvSpPr>
          <p:nvPr/>
        </p:nvSpPr>
        <p:spPr>
          <a:xfrm>
            <a:off x="8315324" y="2180927"/>
            <a:ext cx="2295525" cy="36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PROFESSIONAL UPDATE</a:t>
            </a:r>
            <a:endParaRPr lang="en-ID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34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C11503"/>
            </a:gs>
            <a:gs pos="100000">
              <a:srgbClr val="FFC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1A0AFF-9400-90BA-BF33-A621FDC32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8D01BF9-A99D-15BF-2509-A7804FFDFC9C}"/>
              </a:ext>
            </a:extLst>
          </p:cNvPr>
          <p:cNvSpPr/>
          <p:nvPr/>
        </p:nvSpPr>
        <p:spPr>
          <a:xfrm>
            <a:off x="7543800" y="-2171700"/>
            <a:ext cx="6762750" cy="6762750"/>
          </a:xfrm>
          <a:prstGeom prst="ellipse">
            <a:avLst/>
          </a:prstGeom>
          <a:gradFill>
            <a:gsLst>
              <a:gs pos="0">
                <a:srgbClr val="C11503"/>
              </a:gs>
              <a:gs pos="100000">
                <a:srgbClr val="F4A10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540C64-E0DB-42CF-CAE0-172B9996F999}"/>
              </a:ext>
            </a:extLst>
          </p:cNvPr>
          <p:cNvSpPr/>
          <p:nvPr/>
        </p:nvSpPr>
        <p:spPr>
          <a:xfrm>
            <a:off x="-1290637" y="2180925"/>
            <a:ext cx="6762750" cy="6762750"/>
          </a:xfrm>
          <a:prstGeom prst="ellipse">
            <a:avLst/>
          </a:prstGeom>
          <a:gradFill>
            <a:gsLst>
              <a:gs pos="0">
                <a:srgbClr val="C11503"/>
              </a:gs>
              <a:gs pos="100000">
                <a:srgbClr val="F4A10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B9CA3-BFA6-8976-A167-91C27E0B4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5" y="209550"/>
            <a:ext cx="2962276" cy="828675"/>
          </a:xfrm>
        </p:spPr>
        <p:txBody>
          <a:bodyPr>
            <a:normAutofit fontScale="40000" lnSpcReduction="20000"/>
          </a:bodyPr>
          <a:lstStyle/>
          <a:p>
            <a:r>
              <a:rPr lang="en-US" sz="8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illustragram</a:t>
            </a:r>
            <a:r>
              <a:rPr lang="en-US" sz="8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ID" sz="80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32C3C5-C5C3-FF30-0148-047C41E24405}"/>
              </a:ext>
            </a:extLst>
          </p:cNvPr>
          <p:cNvSpPr txBox="1"/>
          <p:nvPr/>
        </p:nvSpPr>
        <p:spPr>
          <a:xfrm>
            <a:off x="419100" y="1863208"/>
            <a:ext cx="106489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sz="2800" b="1" i="0" dirty="0">
                <a:solidFill>
                  <a:schemeClr val="bg1"/>
                </a:solidFill>
                <a:effectLst/>
                <a:latin typeface="__Inter_d65c78"/>
              </a:rPr>
              <a:t>Photo Sharing dan </a:t>
            </a:r>
            <a:r>
              <a:rPr lang="en-ID" sz="2800" b="1" i="0" dirty="0" err="1">
                <a:solidFill>
                  <a:schemeClr val="bg1"/>
                </a:solidFill>
                <a:effectLst/>
                <a:latin typeface="__Inter_d65c78"/>
              </a:rPr>
              <a:t>Portofolio</a:t>
            </a:r>
            <a:r>
              <a:rPr lang="en-ID" sz="2800" b="1" i="0" dirty="0">
                <a:solidFill>
                  <a:schemeClr val="bg1"/>
                </a:solidFill>
                <a:effectLst/>
                <a:latin typeface="__Inter_d65c78"/>
              </a:rPr>
              <a:t> Digital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: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illustragram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berfungsi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sebagai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platform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untuk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berbagi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karya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desain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,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mirip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dengan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konsep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photo sharing,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tetapi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lebih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fokus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pada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desain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grafis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,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ilustrasi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, dan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karya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kreatif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lainnya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.</a:t>
            </a:r>
          </a:p>
          <a:p>
            <a:pPr algn="l"/>
            <a:endParaRPr lang="en-ID" sz="2800" b="0" i="0" dirty="0">
              <a:solidFill>
                <a:schemeClr val="bg1"/>
              </a:solidFill>
              <a:effectLst/>
              <a:latin typeface="__Inter_d65c78"/>
            </a:endParaRPr>
          </a:p>
          <a:p>
            <a:pPr algn="l"/>
            <a:r>
              <a:rPr lang="en-ID" sz="2800" b="1" i="0" dirty="0">
                <a:solidFill>
                  <a:schemeClr val="bg1"/>
                </a:solidFill>
                <a:effectLst/>
                <a:latin typeface="__Inter_d65c78"/>
              </a:rPr>
              <a:t>Visual Communication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: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illustragram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menekankan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pentingnya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komunikasi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visual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dalam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desain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, di mana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gambar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dan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desain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menjadi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alat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utama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untuk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menyampaikan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 ide dan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__Inter_d65c78"/>
              </a:rPr>
              <a:t>konsep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__Inter_d65c78"/>
              </a:rPr>
              <a:t>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1CD5AD-4CAE-1F14-91A9-D7192FAD6062}"/>
              </a:ext>
            </a:extLst>
          </p:cNvPr>
          <p:cNvSpPr/>
          <p:nvPr/>
        </p:nvSpPr>
        <p:spPr>
          <a:xfrm>
            <a:off x="7543800" y="4905375"/>
            <a:ext cx="3196634" cy="3196634"/>
          </a:xfrm>
          <a:prstGeom prst="ellipse">
            <a:avLst/>
          </a:prstGeom>
          <a:gradFill>
            <a:gsLst>
              <a:gs pos="0">
                <a:srgbClr val="C11503"/>
              </a:gs>
              <a:gs pos="100000">
                <a:srgbClr val="F4A10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3653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04148E"/>
            </a:gs>
            <a:gs pos="100000">
              <a:srgbClr val="8CEFF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ED5E80-4ED3-B001-8410-BBB207D3B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51C7BA1-BF77-AEB6-3382-0B38DACBFDA6}"/>
              </a:ext>
            </a:extLst>
          </p:cNvPr>
          <p:cNvSpPr/>
          <p:nvPr/>
        </p:nvSpPr>
        <p:spPr>
          <a:xfrm>
            <a:off x="6722031" y="-1957863"/>
            <a:ext cx="8996838" cy="8996838"/>
          </a:xfrm>
          <a:prstGeom prst="ellipse">
            <a:avLst/>
          </a:prstGeom>
          <a:gradFill>
            <a:gsLst>
              <a:gs pos="0">
                <a:srgbClr val="04148E"/>
              </a:gs>
              <a:gs pos="95000">
                <a:srgbClr val="8CEFFC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DE1C1D-F011-C5B0-8B13-566F2C262858}"/>
              </a:ext>
            </a:extLst>
          </p:cNvPr>
          <p:cNvSpPr/>
          <p:nvPr/>
        </p:nvSpPr>
        <p:spPr>
          <a:xfrm>
            <a:off x="-1409699" y="-2757488"/>
            <a:ext cx="6762750" cy="6762750"/>
          </a:xfrm>
          <a:prstGeom prst="ellipse">
            <a:avLst/>
          </a:prstGeom>
          <a:gradFill>
            <a:gsLst>
              <a:gs pos="0">
                <a:srgbClr val="04148E"/>
              </a:gs>
              <a:gs pos="100000">
                <a:srgbClr val="8CEFFC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4A64F-48B3-411F-DB38-9C49CC9C7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5" y="209550"/>
            <a:ext cx="2962276" cy="828675"/>
          </a:xfrm>
        </p:spPr>
        <p:txBody>
          <a:bodyPr>
            <a:normAutofit fontScale="40000" lnSpcReduction="20000"/>
          </a:bodyPr>
          <a:lstStyle/>
          <a:p>
            <a:r>
              <a:rPr lang="en-US" sz="8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illustragram</a:t>
            </a:r>
            <a:r>
              <a:rPr lang="en-US" sz="8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ID" sz="80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E0C3A-A3A7-B589-F906-5FA98E19786D}"/>
              </a:ext>
            </a:extLst>
          </p:cNvPr>
          <p:cNvSpPr txBox="1"/>
          <p:nvPr/>
        </p:nvSpPr>
        <p:spPr>
          <a:xfrm>
            <a:off x="400050" y="1051619"/>
            <a:ext cx="10820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sz="2800" b="1" i="0" dirty="0">
                <a:solidFill>
                  <a:schemeClr val="bg1"/>
                </a:solidFill>
                <a:effectLst/>
                <a:latin typeface="__Inter_d65c78"/>
              </a:rPr>
              <a:t>Fitur Utama</a:t>
            </a:r>
          </a:p>
          <a:p>
            <a:pPr algn="l"/>
            <a:endParaRPr lang="en-ID" sz="2800" b="0" i="0" dirty="0">
              <a:solidFill>
                <a:schemeClr val="bg1"/>
              </a:solidFill>
              <a:effectLst/>
              <a:latin typeface="__Inter_d65c78"/>
            </a:endParaRPr>
          </a:p>
          <a:p>
            <a:pPr algn="l"/>
            <a:r>
              <a:rPr lang="en-ID" sz="2400" b="1" i="0" dirty="0">
                <a:solidFill>
                  <a:schemeClr val="bg1"/>
                </a:solidFill>
                <a:effectLst/>
                <a:latin typeface="__Inter_d65c78"/>
              </a:rPr>
              <a:t>Upload Karya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: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Pengguna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dapat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mengunggah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gambar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desain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dan 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menambahkan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deskripsi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, tag, dan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kategori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untuk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memudahkan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pencarian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.</a:t>
            </a:r>
          </a:p>
          <a:p>
            <a:pPr algn="l"/>
            <a:endParaRPr lang="en-ID" sz="2400" b="0" i="0" dirty="0">
              <a:solidFill>
                <a:schemeClr val="bg1"/>
              </a:solidFill>
              <a:effectLst/>
              <a:latin typeface="__Inter_d65c78"/>
            </a:endParaRPr>
          </a:p>
          <a:p>
            <a:pPr algn="l"/>
            <a:r>
              <a:rPr lang="en-ID" sz="2400" b="1" i="0" dirty="0" err="1">
                <a:solidFill>
                  <a:schemeClr val="bg1"/>
                </a:solidFill>
                <a:effectLst/>
                <a:latin typeface="__Inter_d65c78"/>
              </a:rPr>
              <a:t>Interaksi</a:t>
            </a:r>
            <a:r>
              <a:rPr lang="en-ID" sz="2400" b="1" i="0" dirty="0">
                <a:solidFill>
                  <a:schemeClr val="bg1"/>
                </a:solidFill>
                <a:effectLst/>
                <a:latin typeface="__Inter_d65c78"/>
              </a:rPr>
              <a:t> Sosial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: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Pengguna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dapat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memberi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"like",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mengomentari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, dan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mengikuti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desainer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lain, yang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menciptakan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komunitas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yang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saling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mendukung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.</a:t>
            </a:r>
          </a:p>
          <a:p>
            <a:pPr algn="l"/>
            <a:endParaRPr lang="en-ID" sz="2400" b="0" i="0" dirty="0">
              <a:solidFill>
                <a:schemeClr val="bg1"/>
              </a:solidFill>
              <a:effectLst/>
              <a:latin typeface="__Inter_d65c78"/>
            </a:endParaRPr>
          </a:p>
          <a:p>
            <a:pPr algn="l"/>
            <a:r>
              <a:rPr lang="en-ID" sz="2400" b="1" i="0" dirty="0" err="1">
                <a:solidFill>
                  <a:schemeClr val="bg1"/>
                </a:solidFill>
                <a:effectLst/>
                <a:latin typeface="__Inter_d65c78"/>
              </a:rPr>
              <a:t>Proyek</a:t>
            </a:r>
            <a:r>
              <a:rPr lang="en-ID" sz="2400" b="1" i="0" dirty="0">
                <a:solidFill>
                  <a:schemeClr val="bg1"/>
                </a:solidFill>
                <a:effectLst/>
                <a:latin typeface="__Inter_d65c78"/>
              </a:rPr>
              <a:t> dan </a:t>
            </a:r>
            <a:r>
              <a:rPr lang="en-ID" sz="2400" b="1" i="0" dirty="0" err="1">
                <a:solidFill>
                  <a:schemeClr val="bg1"/>
                </a:solidFill>
                <a:effectLst/>
                <a:latin typeface="__Inter_d65c78"/>
              </a:rPr>
              <a:t>Portofolio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: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Dribbble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memungkinkan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desainer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untuk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membangun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portofolio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online yang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dapat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diakses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oleh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klien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potensial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dan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rekan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__Inter_d65c78"/>
              </a:rPr>
              <a:t>sejawat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__Inter_d65c78"/>
              </a:rPr>
              <a:t>.</a:t>
            </a:r>
          </a:p>
          <a:p>
            <a:pPr algn="l"/>
            <a:endParaRPr lang="en-ID" sz="2400" b="0" i="0" dirty="0">
              <a:solidFill>
                <a:schemeClr val="bg1"/>
              </a:solidFill>
              <a:effectLst/>
              <a:latin typeface="__Inter_d65c7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029EA6-89D0-DF9D-DE2A-8135FA5AD327}"/>
              </a:ext>
            </a:extLst>
          </p:cNvPr>
          <p:cNvSpPr/>
          <p:nvPr/>
        </p:nvSpPr>
        <p:spPr>
          <a:xfrm>
            <a:off x="2495550" y="4981575"/>
            <a:ext cx="3196634" cy="3196634"/>
          </a:xfrm>
          <a:prstGeom prst="ellipse">
            <a:avLst/>
          </a:prstGeom>
          <a:gradFill>
            <a:gsLst>
              <a:gs pos="4000">
                <a:srgbClr val="8CEFFC"/>
              </a:gs>
              <a:gs pos="100000">
                <a:srgbClr val="04148E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0001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140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__Inter_d65c78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bpkad seruyan</dc:creator>
  <cp:lastModifiedBy>bpkad seruyan</cp:lastModifiedBy>
  <cp:revision>2</cp:revision>
  <dcterms:created xsi:type="dcterms:W3CDTF">2024-11-29T12:28:38Z</dcterms:created>
  <dcterms:modified xsi:type="dcterms:W3CDTF">2024-11-30T07:32:00Z</dcterms:modified>
</cp:coreProperties>
</file>