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99" r:id="rId4"/>
    <p:sldId id="300" r:id="rId5"/>
    <p:sldId id="301" r:id="rId6"/>
    <p:sldId id="302" r:id="rId7"/>
    <p:sldId id="303" r:id="rId8"/>
    <p:sldId id="304" r:id="rId9"/>
    <p:sldId id="305" r:id="rId10"/>
    <p:sldId id="306" r:id="rId11"/>
    <p:sldId id="307" r:id="rId12"/>
    <p:sldId id="308" r:id="rId13"/>
    <p:sldId id="309"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4"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3"/>
    <p:restoredTop sz="94702"/>
  </p:normalViewPr>
  <p:slideViewPr>
    <p:cSldViewPr>
      <p:cViewPr varScale="1">
        <p:scale>
          <a:sx n="201" d="100"/>
          <a:sy n="201" d="100"/>
        </p:scale>
        <p:origin x="100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0T21:10:35.329" idx="4">
    <p:pos x="3427" y="1802"/>
    <p:text>Max Duration Clusters: Extra Short: &lt;= 60 days, Short: 90~120 days, Median: 180~185 days, Long: 300~364 days, Extra Long: &gt;= 365 days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10T21:08:30.265" idx="1">
    <p:pos x="5009" y="2116"/>
    <p:text>For example, in April 2017, the company altered its insurance policies, leading a loss of customer confidence. Consequently, customers started churning earlier. However, in September 2018, the company reverted to its previous policies, causing the Cumulative Retention Curve moves back to the first type.</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CEDD27D-7F63-3D4B-84E7-13A0B9A55A2D}" type="datetimeFigureOut">
              <a:rPr lang="en-US" smtClean="0"/>
              <a:t>3/10/23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CEA223A9-5F30-EE4E-BFA3-A194CF711AE0}" type="slidenum">
              <a:rPr lang="en-US" smtClean="0"/>
              <a:t>‹#›</a:t>
            </a:fld>
            <a:endParaRPr lang="en-US"/>
          </a:p>
        </p:txBody>
      </p:sp>
    </p:spTree>
    <p:extLst>
      <p:ext uri="{BB962C8B-B14F-4D97-AF65-F5344CB8AC3E}">
        <p14:creationId xmlns:p14="http://schemas.microsoft.com/office/powerpoint/2010/main" val="1264695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A223A9-5F30-EE4E-BFA3-A194CF711AE0}" type="slidenum">
              <a:rPr lang="en-US" smtClean="0"/>
              <a:t>1</a:t>
            </a:fld>
            <a:endParaRPr lang="en-US"/>
          </a:p>
        </p:txBody>
      </p:sp>
    </p:spTree>
    <p:extLst>
      <p:ext uri="{BB962C8B-B14F-4D97-AF65-F5344CB8AC3E}">
        <p14:creationId xmlns:p14="http://schemas.microsoft.com/office/powerpoint/2010/main" val="59090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A223A9-5F30-EE4E-BFA3-A194CF711AE0}" type="slidenum">
              <a:rPr lang="en-US" smtClean="0"/>
              <a:t>5</a:t>
            </a:fld>
            <a:endParaRPr lang="en-US"/>
          </a:p>
        </p:txBody>
      </p:sp>
    </p:spTree>
    <p:extLst>
      <p:ext uri="{BB962C8B-B14F-4D97-AF65-F5344CB8AC3E}">
        <p14:creationId xmlns:p14="http://schemas.microsoft.com/office/powerpoint/2010/main" val="2689820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CEA223A9-5F30-EE4E-BFA3-A194CF711AE0}" type="slidenum">
              <a:rPr lang="en-US" smtClean="0"/>
              <a:t>9</a:t>
            </a:fld>
            <a:endParaRPr lang="en-US"/>
          </a:p>
        </p:txBody>
      </p:sp>
    </p:spTree>
    <p:extLst>
      <p:ext uri="{BB962C8B-B14F-4D97-AF65-F5344CB8AC3E}">
        <p14:creationId xmlns:p14="http://schemas.microsoft.com/office/powerpoint/2010/main" val="951704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A223A9-5F30-EE4E-BFA3-A194CF711AE0}" type="slidenum">
              <a:rPr lang="en-US" smtClean="0"/>
              <a:t>11</a:t>
            </a:fld>
            <a:endParaRPr lang="en-US"/>
          </a:p>
        </p:txBody>
      </p:sp>
    </p:spTree>
    <p:extLst>
      <p:ext uri="{BB962C8B-B14F-4D97-AF65-F5344CB8AC3E}">
        <p14:creationId xmlns:p14="http://schemas.microsoft.com/office/powerpoint/2010/main" val="147477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3/10/23</a:t>
            </a:fld>
            <a:endParaRPr lang="en-US"/>
          </a:p>
        </p:txBody>
      </p:sp>
      <p:sp>
        <p:nvSpPr>
          <p:cNvPr id="6" name="Holder 6"/>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3/10/23</a:t>
            </a:fld>
            <a:endParaRPr lang="en-US"/>
          </a:p>
        </p:txBody>
      </p:sp>
      <p:sp>
        <p:nvSpPr>
          <p:cNvPr id="6" name="Holder 6"/>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3/10/23</a:t>
            </a:fld>
            <a:endParaRPr lang="en-US"/>
          </a:p>
        </p:txBody>
      </p:sp>
      <p:sp>
        <p:nvSpPr>
          <p:cNvPr id="7" name="Holder 7"/>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3/10/23</a:t>
            </a:fld>
            <a:endParaRPr lang="en-US"/>
          </a:p>
        </p:txBody>
      </p:sp>
      <p:sp>
        <p:nvSpPr>
          <p:cNvPr id="5" name="Holder 5"/>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3/10/23</a:t>
            </a:fld>
            <a:endParaRPr lang="en-US"/>
          </a:p>
        </p:txBody>
      </p:sp>
      <p:sp>
        <p:nvSpPr>
          <p:cNvPr id="4" name="Holder 4"/>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63526"/>
            <a:ext cx="8814435" cy="45720"/>
          </a:xfrm>
          <a:custGeom>
            <a:avLst/>
            <a:gdLst/>
            <a:ahLst/>
            <a:cxnLst/>
            <a:rect l="l" t="t" r="r" b="b"/>
            <a:pathLst>
              <a:path w="8814435" h="45720">
                <a:moveTo>
                  <a:pt x="0" y="45718"/>
                </a:moveTo>
                <a:lnTo>
                  <a:pt x="0" y="0"/>
                </a:lnTo>
                <a:lnTo>
                  <a:pt x="8814390" y="0"/>
                </a:lnTo>
                <a:lnTo>
                  <a:pt x="8814390" y="45718"/>
                </a:lnTo>
                <a:lnTo>
                  <a:pt x="0" y="45718"/>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8900114" y="540576"/>
            <a:ext cx="91484" cy="91617"/>
          </a:xfrm>
          <a:prstGeom prst="rect">
            <a:avLst/>
          </a:prstGeom>
        </p:spPr>
      </p:pic>
      <p:sp>
        <p:nvSpPr>
          <p:cNvPr id="2" name="Holder 2"/>
          <p:cNvSpPr>
            <a:spLocks noGrp="1"/>
          </p:cNvSpPr>
          <p:nvPr>
            <p:ph type="title"/>
          </p:nvPr>
        </p:nvSpPr>
        <p:spPr>
          <a:xfrm>
            <a:off x="4703936" y="1313179"/>
            <a:ext cx="3279775" cy="760094"/>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a:xfrm>
            <a:off x="1568221" y="1092200"/>
            <a:ext cx="6007557" cy="2290445"/>
          </a:xfrm>
          <a:prstGeom prst="rect">
            <a:avLst/>
          </a:prstGeom>
        </p:spPr>
        <p:txBody>
          <a:bodyPr wrap="square" lIns="0" tIns="0" rIns="0" bIns="0">
            <a:spAutoFit/>
          </a:bodyPr>
          <a:lstStyle>
            <a:lvl1pPr>
              <a:defRPr sz="21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3/10/23</a:t>
            </a:fld>
            <a:endParaRPr lang="en-US"/>
          </a:p>
        </p:txBody>
      </p:sp>
      <p:sp>
        <p:nvSpPr>
          <p:cNvPr id="6" name="Holder 6"/>
          <p:cNvSpPr>
            <a:spLocks noGrp="1"/>
          </p:cNvSpPr>
          <p:nvPr>
            <p:ph type="sldNum" sz="quarter" idx="7"/>
          </p:nvPr>
        </p:nvSpPr>
        <p:spPr>
          <a:xfrm>
            <a:off x="8908339" y="4944202"/>
            <a:ext cx="215900" cy="167639"/>
          </a:xfrm>
          <a:prstGeom prst="rect">
            <a:avLst/>
          </a:prstGeom>
        </p:spPr>
        <p:txBody>
          <a:bodyPr wrap="square" lIns="0" tIns="0" rIns="0" bIns="0">
            <a:spAutoFit/>
          </a:bodyPr>
          <a:lstStyle>
            <a:lvl1pPr>
              <a:defRPr sz="1000" b="0" i="0">
                <a:solidFill>
                  <a:srgbClr val="59595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81600" y="3290862"/>
            <a:ext cx="3907154" cy="348172"/>
          </a:xfrm>
          <a:prstGeom prst="rect">
            <a:avLst/>
          </a:prstGeom>
        </p:spPr>
        <p:txBody>
          <a:bodyPr vert="horz" wrap="square" lIns="0" tIns="116205" rIns="0" bIns="0" rtlCol="0">
            <a:spAutoFit/>
          </a:bodyPr>
          <a:lstStyle/>
          <a:p>
            <a:pPr marL="12700">
              <a:lnSpc>
                <a:spcPct val="100000"/>
              </a:lnSpc>
              <a:spcBef>
                <a:spcPts val="915"/>
              </a:spcBef>
            </a:pPr>
            <a:r>
              <a:rPr sz="1500" b="1" spc="-5" dirty="0">
                <a:latin typeface="Microsoft JhengHei"/>
                <a:cs typeface="Microsoft JhengHei"/>
              </a:rPr>
              <a:t>Autho</a:t>
            </a:r>
            <a:r>
              <a:rPr lang="en-US" sz="1500" b="1" spc="-5" dirty="0">
                <a:latin typeface="Microsoft JhengHei"/>
                <a:cs typeface="Microsoft JhengHei"/>
              </a:rPr>
              <a:t>r: </a:t>
            </a:r>
            <a:r>
              <a:rPr lang="en-US" sz="1500" b="1" spc="-5" dirty="0">
                <a:solidFill>
                  <a:srgbClr val="BBD00F"/>
                </a:solidFill>
                <a:latin typeface="Microsoft JhengHei"/>
                <a:cs typeface="Microsoft JhengHei"/>
              </a:rPr>
              <a:t>Ming-Tsung (Julius) Lee</a:t>
            </a:r>
            <a:endParaRPr sz="1500" dirty="0">
              <a:latin typeface="Microsoft JhengHei"/>
              <a:cs typeface="Microsoft JhengHei"/>
            </a:endParaRPr>
          </a:p>
        </p:txBody>
      </p:sp>
      <p:sp>
        <p:nvSpPr>
          <p:cNvPr id="3" name="object 3"/>
          <p:cNvSpPr txBox="1">
            <a:spLocks noGrp="1"/>
          </p:cNvSpPr>
          <p:nvPr>
            <p:ph type="title"/>
          </p:nvPr>
        </p:nvSpPr>
        <p:spPr>
          <a:xfrm>
            <a:off x="5181600" y="1439405"/>
            <a:ext cx="3279775" cy="382156"/>
          </a:xfrm>
          <a:prstGeom prst="rect">
            <a:avLst/>
          </a:prstGeom>
        </p:spPr>
        <p:txBody>
          <a:bodyPr vert="horz" wrap="square" lIns="0" tIns="12700" rIns="0" bIns="0" rtlCol="0">
            <a:spAutoFit/>
          </a:bodyPr>
          <a:lstStyle/>
          <a:p>
            <a:pPr marL="12700">
              <a:lnSpc>
                <a:spcPct val="100000"/>
              </a:lnSpc>
              <a:spcBef>
                <a:spcPts val="100"/>
              </a:spcBef>
            </a:pPr>
            <a:r>
              <a:rPr lang="en-US" dirty="0"/>
              <a:t>Technical Exam</a:t>
            </a:r>
            <a:endParaRPr lang="en-US" spc="-5" dirty="0"/>
          </a:p>
        </p:txBody>
      </p:sp>
      <p:sp>
        <p:nvSpPr>
          <p:cNvPr id="4" name="object 4"/>
          <p:cNvSpPr txBox="1"/>
          <p:nvPr/>
        </p:nvSpPr>
        <p:spPr>
          <a:xfrm>
            <a:off x="6934200" y="1810906"/>
            <a:ext cx="2360393"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a:t>
            </a:r>
            <a:r>
              <a:rPr sz="2400" b="1" spc="-25" dirty="0">
                <a:latin typeface="Arial"/>
                <a:cs typeface="Arial"/>
              </a:rPr>
              <a:t> </a:t>
            </a:r>
            <a:r>
              <a:rPr lang="en-US" sz="2400" b="1" spc="-5" dirty="0">
                <a:latin typeface="Arial"/>
                <a:cs typeface="Arial"/>
              </a:rPr>
              <a:t>Data Analyst</a:t>
            </a:r>
            <a:endParaRPr sz="2400" dirty="0">
              <a:latin typeface="Arial"/>
              <a:cs typeface="Arial"/>
            </a:endParaRPr>
          </a:p>
        </p:txBody>
      </p:sp>
      <p:pic>
        <p:nvPicPr>
          <p:cNvPr id="13" name="Picture 12">
            <a:extLst>
              <a:ext uri="{FF2B5EF4-FFF2-40B4-BE49-F238E27FC236}">
                <a16:creationId xmlns:a16="http://schemas.microsoft.com/office/drawing/2014/main" id="{E8AA4F88-1073-D735-9086-E7B0C1733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027393"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58A73B-1E35-7816-3199-6026DB266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253DD01F-9E5C-7444-2A0F-F37134CF7BF5}"/>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Retention Curve for 2019 cohorts’ prediction</a:t>
            </a:r>
          </a:p>
        </p:txBody>
      </p:sp>
      <p:pic>
        <p:nvPicPr>
          <p:cNvPr id="7" name="Picture 6">
            <a:extLst>
              <a:ext uri="{FF2B5EF4-FFF2-40B4-BE49-F238E27FC236}">
                <a16:creationId xmlns:a16="http://schemas.microsoft.com/office/drawing/2014/main" id="{06F19393-EF81-5D64-2B0E-643E344FB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276350"/>
            <a:ext cx="6400800" cy="3647303"/>
          </a:xfrm>
          <a:prstGeom prst="rect">
            <a:avLst/>
          </a:prstGeom>
        </p:spPr>
      </p:pic>
      <p:sp>
        <p:nvSpPr>
          <p:cNvPr id="9" name="TextBox 8">
            <a:extLst>
              <a:ext uri="{FF2B5EF4-FFF2-40B4-BE49-F238E27FC236}">
                <a16:creationId xmlns:a16="http://schemas.microsoft.com/office/drawing/2014/main" id="{CA431441-185C-ADA9-10CB-7F116FB31713}"/>
              </a:ext>
            </a:extLst>
          </p:cNvPr>
          <p:cNvSpPr txBox="1"/>
          <p:nvPr/>
        </p:nvSpPr>
        <p:spPr>
          <a:xfrm>
            <a:off x="914400" y="819150"/>
            <a:ext cx="6629400" cy="369332"/>
          </a:xfrm>
          <a:prstGeom prst="rect">
            <a:avLst/>
          </a:prstGeom>
          <a:noFill/>
        </p:spPr>
        <p:txBody>
          <a:bodyPr wrap="square" rtlCol="0">
            <a:spAutoFit/>
          </a:bodyPr>
          <a:lstStyle/>
          <a:p>
            <a:r>
              <a:rPr lang="en-US" dirty="0"/>
              <a:t>My prediction of the Cumulative Retention Curve for 2019 cohorts: </a:t>
            </a:r>
          </a:p>
        </p:txBody>
      </p:sp>
      <p:sp>
        <p:nvSpPr>
          <p:cNvPr id="10" name="object 5">
            <a:extLst>
              <a:ext uri="{FF2B5EF4-FFF2-40B4-BE49-F238E27FC236}">
                <a16:creationId xmlns:a16="http://schemas.microsoft.com/office/drawing/2014/main" id="{EA2C124C-AFA5-6AD6-A784-AF778666BF49}"/>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9</a:t>
            </a:r>
            <a:endParaRPr sz="1000" dirty="0">
              <a:latin typeface="Arial MT"/>
              <a:cs typeface="Arial MT"/>
            </a:endParaRPr>
          </a:p>
        </p:txBody>
      </p:sp>
    </p:spTree>
    <p:extLst>
      <p:ext uri="{BB962C8B-B14F-4D97-AF65-F5344CB8AC3E}">
        <p14:creationId xmlns:p14="http://schemas.microsoft.com/office/powerpoint/2010/main" val="36497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AF7527-0297-94BF-4769-2E6CCA8C6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293B964C-07D9-B639-AAEE-9EB583782B5B}"/>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Retention Curve for 2019 cohorts’ prediction</a:t>
            </a:r>
          </a:p>
        </p:txBody>
      </p:sp>
      <p:pic>
        <p:nvPicPr>
          <p:cNvPr id="7" name="Picture 6">
            <a:extLst>
              <a:ext uri="{FF2B5EF4-FFF2-40B4-BE49-F238E27FC236}">
                <a16:creationId xmlns:a16="http://schemas.microsoft.com/office/drawing/2014/main" id="{3A3689AA-B4DA-AD89-7560-8FA74AF802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461016"/>
            <a:ext cx="5785630" cy="2857003"/>
          </a:xfrm>
          <a:prstGeom prst="rect">
            <a:avLst/>
          </a:prstGeom>
        </p:spPr>
      </p:pic>
      <p:sp>
        <p:nvSpPr>
          <p:cNvPr id="8" name="TextBox 7">
            <a:extLst>
              <a:ext uri="{FF2B5EF4-FFF2-40B4-BE49-F238E27FC236}">
                <a16:creationId xmlns:a16="http://schemas.microsoft.com/office/drawing/2014/main" id="{B98AE461-C263-420B-D109-940B4EC5F369}"/>
              </a:ext>
            </a:extLst>
          </p:cNvPr>
          <p:cNvSpPr txBox="1"/>
          <p:nvPr/>
        </p:nvSpPr>
        <p:spPr>
          <a:xfrm>
            <a:off x="6318578" y="1809750"/>
            <a:ext cx="2667000" cy="2308324"/>
          </a:xfrm>
          <a:prstGeom prst="rect">
            <a:avLst/>
          </a:prstGeom>
          <a:noFill/>
        </p:spPr>
        <p:txBody>
          <a:bodyPr wrap="square" rtlCol="0">
            <a:spAutoFit/>
          </a:bodyPr>
          <a:lstStyle/>
          <a:p>
            <a:pPr marL="0" marR="0">
              <a:spcBef>
                <a:spcPts val="0"/>
              </a:spcBef>
              <a:spcAft>
                <a:spcPts val="0"/>
              </a:spcAft>
            </a:pPr>
            <a:r>
              <a:rPr lang="en-US" dirty="0">
                <a:latin typeface="Calibri" panose="020F0502020204030204" pitchFamily="34" charset="0"/>
                <a:ea typeface="PMingLiU" panose="02020500000000000000" pitchFamily="18" charset="-120"/>
                <a:cs typeface="Times New Roman" panose="02020603050405020304" pitchFamily="18" charset="0"/>
              </a:rPr>
              <a:t>T</a:t>
            </a:r>
            <a:r>
              <a:rPr lang="en-US" sz="1800" dirty="0">
                <a:effectLst/>
                <a:latin typeface="Calibri" panose="020F0502020204030204" pitchFamily="34" charset="0"/>
                <a:ea typeface="PMingLiU" panose="02020500000000000000" pitchFamily="18" charset="-120"/>
                <a:cs typeface="Times New Roman" panose="02020603050405020304" pitchFamily="18" charset="0"/>
              </a:rPr>
              <a:t>he predicted curves experience a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significant drop</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in the fifth month</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However, in reality, the actual curves only show a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relatively slight decrease in the fifth and sixth months.</a:t>
            </a:r>
          </a:p>
        </p:txBody>
      </p:sp>
      <p:sp>
        <p:nvSpPr>
          <p:cNvPr id="9" name="TextBox 8">
            <a:extLst>
              <a:ext uri="{FF2B5EF4-FFF2-40B4-BE49-F238E27FC236}">
                <a16:creationId xmlns:a16="http://schemas.microsoft.com/office/drawing/2014/main" id="{9C82BB48-24F4-3315-B26B-91BCBF48DC88}"/>
              </a:ext>
            </a:extLst>
          </p:cNvPr>
          <p:cNvSpPr txBox="1"/>
          <p:nvPr/>
        </p:nvSpPr>
        <p:spPr>
          <a:xfrm>
            <a:off x="775476" y="840760"/>
            <a:ext cx="7437459" cy="369332"/>
          </a:xfrm>
          <a:prstGeom prst="rect">
            <a:avLst/>
          </a:prstGeom>
          <a:noFill/>
        </p:spPr>
        <p:txBody>
          <a:bodyPr wrap="square" rtlCol="0">
            <a:spAutoFit/>
          </a:bodyPr>
          <a:lstStyle/>
          <a:p>
            <a:r>
              <a:rPr lang="en-US" dirty="0"/>
              <a:t>Compare the first 3 months of actual and predict Cumulative Retention Curve:</a:t>
            </a:r>
          </a:p>
        </p:txBody>
      </p:sp>
      <p:sp>
        <p:nvSpPr>
          <p:cNvPr id="11" name="Rectangle 10">
            <a:extLst>
              <a:ext uri="{FF2B5EF4-FFF2-40B4-BE49-F238E27FC236}">
                <a16:creationId xmlns:a16="http://schemas.microsoft.com/office/drawing/2014/main" id="{1B58AF5E-18D7-BB20-5ACE-97682A223AD5}"/>
              </a:ext>
            </a:extLst>
          </p:cNvPr>
          <p:cNvSpPr/>
          <p:nvPr/>
        </p:nvSpPr>
        <p:spPr>
          <a:xfrm>
            <a:off x="2895600" y="2677050"/>
            <a:ext cx="761999" cy="1266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0FDD9F-CD43-47A1-46FA-6E43F89E10BC}"/>
              </a:ext>
            </a:extLst>
          </p:cNvPr>
          <p:cNvSpPr/>
          <p:nvPr/>
        </p:nvSpPr>
        <p:spPr>
          <a:xfrm>
            <a:off x="4800600" y="2677050"/>
            <a:ext cx="761999" cy="1266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DBE209-49EA-9FCE-0079-DD0F81B231F7}"/>
              </a:ext>
            </a:extLst>
          </p:cNvPr>
          <p:cNvSpPr/>
          <p:nvPr/>
        </p:nvSpPr>
        <p:spPr>
          <a:xfrm>
            <a:off x="1019014" y="2677050"/>
            <a:ext cx="761999" cy="1266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5">
            <a:extLst>
              <a:ext uri="{FF2B5EF4-FFF2-40B4-BE49-F238E27FC236}">
                <a16:creationId xmlns:a16="http://schemas.microsoft.com/office/drawing/2014/main" id="{2167D224-BB78-2D9B-F853-12BFB4238567}"/>
              </a:ext>
            </a:extLst>
          </p:cNvPr>
          <p:cNvSpPr txBox="1"/>
          <p:nvPr/>
        </p:nvSpPr>
        <p:spPr>
          <a:xfrm>
            <a:off x="8915400" y="4944202"/>
            <a:ext cx="210109" cy="154529"/>
          </a:xfrm>
          <a:prstGeom prst="rect">
            <a:avLst/>
          </a:prstGeom>
        </p:spPr>
        <p:txBody>
          <a:bodyPr vert="horz" wrap="square" lIns="0" tIns="635" rIns="0" bIns="0" rtlCol="0">
            <a:spAutoFit/>
          </a:bodyPr>
          <a:lstStyle/>
          <a:p>
            <a:pPr marL="38100">
              <a:lnSpc>
                <a:spcPct val="100000"/>
              </a:lnSpc>
              <a:spcBef>
                <a:spcPts val="5"/>
              </a:spcBef>
            </a:pPr>
            <a:r>
              <a:rPr sz="1000" dirty="0">
                <a:solidFill>
                  <a:srgbClr val="595959"/>
                </a:solidFill>
                <a:latin typeface="Arial MT"/>
                <a:cs typeface="Arial MT"/>
              </a:rPr>
              <a:t>1</a:t>
            </a:r>
            <a:r>
              <a:rPr lang="en-US" sz="1000" dirty="0">
                <a:solidFill>
                  <a:srgbClr val="595959"/>
                </a:solidFill>
                <a:latin typeface="Arial MT"/>
                <a:cs typeface="Arial MT"/>
              </a:rPr>
              <a:t>0</a:t>
            </a:r>
            <a:endParaRPr sz="1000" dirty="0">
              <a:latin typeface="Arial MT"/>
              <a:cs typeface="Arial MT"/>
            </a:endParaRPr>
          </a:p>
        </p:txBody>
      </p:sp>
    </p:spTree>
    <p:extLst>
      <p:ext uri="{BB962C8B-B14F-4D97-AF65-F5344CB8AC3E}">
        <p14:creationId xmlns:p14="http://schemas.microsoft.com/office/powerpoint/2010/main" val="3899014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C631B9-CE8A-E77D-9EA9-3BDF6F437848}"/>
              </a:ext>
            </a:extLst>
          </p:cNvPr>
          <p:cNvSpPr>
            <a:spLocks noGrp="1"/>
          </p:cNvSpPr>
          <p:nvPr>
            <p:ph type="body" idx="1"/>
          </p:nvPr>
        </p:nvSpPr>
        <p:spPr>
          <a:xfrm>
            <a:off x="6172200" y="1504950"/>
            <a:ext cx="2895600" cy="2677191"/>
          </a:xfrm>
        </p:spPr>
        <p:txBody>
          <a:bodyPr/>
          <a:lstStyle/>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The histogram reveals that the predictions are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accurate for the first nine cohorts</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in 2019 but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perform poorly for the last three cohorts. </a:t>
            </a:r>
            <a:r>
              <a:rPr lang="en-US" sz="1800" dirty="0">
                <a:effectLst/>
                <a:latin typeface="Calibri" panose="020F0502020204030204" pitchFamily="34" charset="0"/>
                <a:ea typeface="PMingLiU" panose="02020500000000000000" pitchFamily="18" charset="-120"/>
                <a:cs typeface="Times New Roman" panose="02020603050405020304" pitchFamily="18" charset="0"/>
              </a:rPr>
              <a:t>It is because of the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smaller amount of data available</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for the last three cohorts, resulting in lower prediction accuracy.</a:t>
            </a:r>
          </a:p>
        </p:txBody>
      </p:sp>
      <p:pic>
        <p:nvPicPr>
          <p:cNvPr id="4" name="Picture 3">
            <a:extLst>
              <a:ext uri="{FF2B5EF4-FFF2-40B4-BE49-F238E27FC236}">
                <a16:creationId xmlns:a16="http://schemas.microsoft.com/office/drawing/2014/main" id="{9369895D-73DE-F8EB-BB66-4B2F4B6F4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FF1803F4-2221-5826-6BF2-D57771CD9029}"/>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Retention Curve for 2019 cohorts’ prediction</a:t>
            </a:r>
          </a:p>
        </p:txBody>
      </p:sp>
      <p:pic>
        <p:nvPicPr>
          <p:cNvPr id="7" name="Picture 6">
            <a:extLst>
              <a:ext uri="{FF2B5EF4-FFF2-40B4-BE49-F238E27FC236}">
                <a16:creationId xmlns:a16="http://schemas.microsoft.com/office/drawing/2014/main" id="{1EAECBC6-B9C2-F313-3EF9-92F72F377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 y="1428749"/>
            <a:ext cx="6044455" cy="2815225"/>
          </a:xfrm>
          <a:prstGeom prst="rect">
            <a:avLst/>
          </a:prstGeom>
        </p:spPr>
      </p:pic>
      <p:sp>
        <p:nvSpPr>
          <p:cNvPr id="9" name="object 5">
            <a:extLst>
              <a:ext uri="{FF2B5EF4-FFF2-40B4-BE49-F238E27FC236}">
                <a16:creationId xmlns:a16="http://schemas.microsoft.com/office/drawing/2014/main" id="{FBC77F0D-91A3-E867-C4AF-CF46219A0F57}"/>
              </a:ext>
            </a:extLst>
          </p:cNvPr>
          <p:cNvSpPr txBox="1"/>
          <p:nvPr/>
        </p:nvSpPr>
        <p:spPr>
          <a:xfrm>
            <a:off x="8915400" y="4944202"/>
            <a:ext cx="210109" cy="154529"/>
          </a:xfrm>
          <a:prstGeom prst="rect">
            <a:avLst/>
          </a:prstGeom>
        </p:spPr>
        <p:txBody>
          <a:bodyPr vert="horz" wrap="square" lIns="0" tIns="635" rIns="0" bIns="0" rtlCol="0">
            <a:spAutoFit/>
          </a:bodyPr>
          <a:lstStyle/>
          <a:p>
            <a:pPr marL="38100">
              <a:lnSpc>
                <a:spcPct val="100000"/>
              </a:lnSpc>
              <a:spcBef>
                <a:spcPts val="5"/>
              </a:spcBef>
            </a:pPr>
            <a:r>
              <a:rPr sz="1000" dirty="0">
                <a:solidFill>
                  <a:srgbClr val="595959"/>
                </a:solidFill>
                <a:latin typeface="Arial MT"/>
                <a:cs typeface="Arial MT"/>
              </a:rPr>
              <a:t>1</a:t>
            </a:r>
            <a:r>
              <a:rPr lang="en-US" sz="1000" dirty="0">
                <a:solidFill>
                  <a:srgbClr val="595959"/>
                </a:solidFill>
                <a:latin typeface="Arial MT"/>
                <a:cs typeface="Arial MT"/>
              </a:rPr>
              <a:t>1</a:t>
            </a:r>
            <a:endParaRPr sz="1000" dirty="0">
              <a:latin typeface="Arial MT"/>
              <a:cs typeface="Arial MT"/>
            </a:endParaRPr>
          </a:p>
        </p:txBody>
      </p:sp>
    </p:spTree>
    <p:extLst>
      <p:ext uri="{BB962C8B-B14F-4D97-AF65-F5344CB8AC3E}">
        <p14:creationId xmlns:p14="http://schemas.microsoft.com/office/powerpoint/2010/main" val="233967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D29129-3381-174E-FBF4-47F415054DCB}"/>
              </a:ext>
            </a:extLst>
          </p:cNvPr>
          <p:cNvSpPr>
            <a:spLocks noGrp="1"/>
          </p:cNvSpPr>
          <p:nvPr>
            <p:ph type="body" idx="1"/>
          </p:nvPr>
        </p:nvSpPr>
        <p:spPr>
          <a:xfrm>
            <a:off x="1066800" y="1581150"/>
            <a:ext cx="6934200" cy="1303057"/>
          </a:xfrm>
        </p:spPr>
        <p:txBody>
          <a:bodyPr/>
          <a:lstStyle/>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PMingLiU" panose="02020500000000000000" pitchFamily="18" charset="-120"/>
                <a:cs typeface="Times New Roman" panose="02020603050405020304" pitchFamily="18" charset="0"/>
              </a:rPr>
              <a:t>Prior to the insurance start date, more than 5000 customers had already churned. (Churn Date &lt; Start Date)</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PMingLiU" panose="02020500000000000000" pitchFamily="18" charset="-120"/>
                <a:cs typeface="Times New Roman" panose="02020603050405020304" pitchFamily="18" charset="0"/>
              </a:rPr>
              <a:t>There may be some relationship between Insurance carrier or provider and State of the policy holder.</a:t>
            </a:r>
          </a:p>
          <a:p>
            <a:endParaRPr lang="en-US" dirty="0"/>
          </a:p>
        </p:txBody>
      </p:sp>
      <p:pic>
        <p:nvPicPr>
          <p:cNvPr id="4" name="Picture 3">
            <a:extLst>
              <a:ext uri="{FF2B5EF4-FFF2-40B4-BE49-F238E27FC236}">
                <a16:creationId xmlns:a16="http://schemas.microsoft.com/office/drawing/2014/main" id="{F5329A43-55D8-FA95-B79E-9963C8178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A7F488E9-DBB6-1112-FFB5-AA9E0A795B3E}"/>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Other findings</a:t>
            </a:r>
          </a:p>
        </p:txBody>
      </p:sp>
      <p:sp>
        <p:nvSpPr>
          <p:cNvPr id="6" name="object 5">
            <a:extLst>
              <a:ext uri="{FF2B5EF4-FFF2-40B4-BE49-F238E27FC236}">
                <a16:creationId xmlns:a16="http://schemas.microsoft.com/office/drawing/2014/main" id="{06615275-DBC9-1248-D9D5-B60C773471BB}"/>
              </a:ext>
            </a:extLst>
          </p:cNvPr>
          <p:cNvSpPr txBox="1"/>
          <p:nvPr/>
        </p:nvSpPr>
        <p:spPr>
          <a:xfrm>
            <a:off x="8915400" y="4944202"/>
            <a:ext cx="210109" cy="154529"/>
          </a:xfrm>
          <a:prstGeom prst="rect">
            <a:avLst/>
          </a:prstGeom>
        </p:spPr>
        <p:txBody>
          <a:bodyPr vert="horz" wrap="square" lIns="0" tIns="635" rIns="0" bIns="0" rtlCol="0">
            <a:spAutoFit/>
          </a:bodyPr>
          <a:lstStyle/>
          <a:p>
            <a:pPr marL="38100">
              <a:lnSpc>
                <a:spcPct val="100000"/>
              </a:lnSpc>
              <a:spcBef>
                <a:spcPts val="5"/>
              </a:spcBef>
            </a:pPr>
            <a:r>
              <a:rPr sz="1000" dirty="0">
                <a:solidFill>
                  <a:srgbClr val="595959"/>
                </a:solidFill>
                <a:latin typeface="Arial MT"/>
                <a:cs typeface="Arial MT"/>
              </a:rPr>
              <a:t>1</a:t>
            </a:r>
            <a:r>
              <a:rPr lang="en-US" sz="1000" dirty="0">
                <a:solidFill>
                  <a:srgbClr val="595959"/>
                </a:solidFill>
                <a:latin typeface="Arial MT"/>
                <a:cs typeface="Arial MT"/>
              </a:rPr>
              <a:t>2</a:t>
            </a:r>
          </a:p>
        </p:txBody>
      </p:sp>
    </p:spTree>
    <p:extLst>
      <p:ext uri="{BB962C8B-B14F-4D97-AF65-F5344CB8AC3E}">
        <p14:creationId xmlns:p14="http://schemas.microsoft.com/office/powerpoint/2010/main" val="63826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1213626" y="1123950"/>
            <a:ext cx="7092174" cy="2789225"/>
          </a:xfrm>
          <a:prstGeom prst="rect">
            <a:avLst/>
          </a:prstGeom>
        </p:spPr>
        <p:txBody>
          <a:bodyPr vert="horz" wrap="square" lIns="0" tIns="143510" rIns="0" bIns="0" rtlCol="0">
            <a:spAutoFit/>
          </a:bodyPr>
          <a:lstStyle/>
          <a:p>
            <a:pPr marL="585470" indent="-297180">
              <a:lnSpc>
                <a:spcPct val="100000"/>
              </a:lnSpc>
              <a:spcBef>
                <a:spcPts val="1130"/>
              </a:spcBef>
              <a:buAutoNum type="arabicPlain"/>
              <a:tabLst>
                <a:tab pos="586105" algn="l"/>
                <a:tab pos="586740" algn="l"/>
              </a:tabLst>
            </a:pPr>
            <a:r>
              <a:rPr lang="en-US" dirty="0">
                <a:latin typeface="Calibri" panose="020F0502020204030204" pitchFamily="34" charset="0"/>
                <a:ea typeface="Calibri" panose="020F0502020204030204" pitchFamily="34" charset="0"/>
                <a:cs typeface="Times New Roman" panose="02020603050405020304" pitchFamily="18" charset="0"/>
              </a:rPr>
              <a:t>F</a:t>
            </a:r>
            <a:r>
              <a:rPr lang="en-US" dirty="0">
                <a:effectLst/>
                <a:latin typeface="Calibri" panose="020F0502020204030204" pitchFamily="34" charset="0"/>
                <a:ea typeface="Calibri" panose="020F0502020204030204" pitchFamily="34" charset="0"/>
                <a:cs typeface="Times New Roman" panose="02020603050405020304" pitchFamily="18" charset="0"/>
              </a:rPr>
              <a:t>ormula for Life Time Value for a particular cohort</a:t>
            </a:r>
          </a:p>
          <a:p>
            <a:pPr marL="585470" indent="-297180">
              <a:lnSpc>
                <a:spcPct val="100000"/>
              </a:lnSpc>
              <a:spcBef>
                <a:spcPts val="1130"/>
              </a:spcBef>
              <a:buAutoNum type="arabicPlain"/>
              <a:tabLst>
                <a:tab pos="586105" algn="l"/>
                <a:tab pos="586740" algn="l"/>
              </a:tabLst>
            </a:pPr>
            <a:r>
              <a:rPr lang="en-US" dirty="0">
                <a:latin typeface="Calibri" panose="020F0502020204030204" pitchFamily="34" charset="0"/>
                <a:ea typeface="Calibri" panose="020F0502020204030204" pitchFamily="34" charset="0"/>
                <a:cs typeface="Times New Roman" panose="02020603050405020304" pitchFamily="18" charset="0"/>
              </a:rPr>
              <a:t>F</a:t>
            </a:r>
            <a:r>
              <a:rPr lang="en-US" dirty="0">
                <a:effectLst/>
                <a:latin typeface="Calibri" panose="020F0502020204030204" pitchFamily="34" charset="0"/>
                <a:ea typeface="Calibri" panose="020F0502020204030204" pitchFamily="34" charset="0"/>
                <a:cs typeface="Times New Roman" panose="02020603050405020304" pitchFamily="18" charset="0"/>
              </a:rPr>
              <a:t>actors that impact the length</a:t>
            </a:r>
            <a:r>
              <a:rPr lang="en-US" dirty="0">
                <a:effectLst/>
              </a:rPr>
              <a:t> </a:t>
            </a:r>
          </a:p>
          <a:p>
            <a:pPr marL="585470" indent="-297180">
              <a:lnSpc>
                <a:spcPct val="100000"/>
              </a:lnSpc>
              <a:spcBef>
                <a:spcPts val="1130"/>
              </a:spcBef>
              <a:buAutoNum type="arabicPlain"/>
              <a:tabLst>
                <a:tab pos="586105" algn="l"/>
                <a:tab pos="58674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Monthly Retention Curve </a:t>
            </a:r>
          </a:p>
          <a:p>
            <a:pPr marL="585470" indent="-297180">
              <a:lnSpc>
                <a:spcPct val="100000"/>
              </a:lnSpc>
              <a:spcBef>
                <a:spcPts val="1130"/>
              </a:spcBef>
              <a:buAutoNum type="arabicPlain"/>
              <a:tabLst>
                <a:tab pos="586105" algn="l"/>
                <a:tab pos="58674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Cumulative Retention Curve</a:t>
            </a:r>
            <a:r>
              <a:rPr lang="en-US" dirty="0">
                <a:effectLst/>
              </a:rPr>
              <a:t> </a:t>
            </a:r>
          </a:p>
          <a:p>
            <a:pPr marL="585470" indent="-297180">
              <a:lnSpc>
                <a:spcPct val="100000"/>
              </a:lnSpc>
              <a:spcBef>
                <a:spcPts val="1130"/>
              </a:spcBef>
              <a:buAutoNum type="arabicPlain"/>
              <a:tabLst>
                <a:tab pos="586105" algn="l"/>
                <a:tab pos="586740"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Cumulative Retention Curve for 2019 cohorts’ prediction</a:t>
            </a:r>
          </a:p>
          <a:p>
            <a:pPr marL="585470" indent="-297180">
              <a:lnSpc>
                <a:spcPct val="100000"/>
              </a:lnSpc>
              <a:spcBef>
                <a:spcPts val="1130"/>
              </a:spcBef>
              <a:buAutoNum type="arabicPlain"/>
              <a:tabLst>
                <a:tab pos="586105" algn="l"/>
                <a:tab pos="586740" algn="l"/>
              </a:tabLst>
            </a:pPr>
            <a:r>
              <a:rPr lang="en-US" dirty="0">
                <a:latin typeface="Calibri" panose="020F0502020204030204" pitchFamily="34" charset="0"/>
                <a:ea typeface="Calibri" panose="020F0502020204030204" pitchFamily="34" charset="0"/>
                <a:cs typeface="Times New Roman" panose="02020603050405020304" pitchFamily="18" charset="0"/>
              </a:rPr>
              <a:t>Other findings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object 5"/>
          <p:cNvSpPr txBox="1"/>
          <p:nvPr/>
        </p:nvSpPr>
        <p:spPr>
          <a:xfrm>
            <a:off x="8978189" y="4944202"/>
            <a:ext cx="147320" cy="167640"/>
          </a:xfrm>
          <a:prstGeom prst="rect">
            <a:avLst/>
          </a:prstGeom>
        </p:spPr>
        <p:txBody>
          <a:bodyPr vert="horz" wrap="square" lIns="0" tIns="635" rIns="0" bIns="0" rtlCol="0">
            <a:spAutoFit/>
          </a:bodyPr>
          <a:lstStyle/>
          <a:p>
            <a:pPr marL="38100">
              <a:lnSpc>
                <a:spcPct val="100000"/>
              </a:lnSpc>
              <a:spcBef>
                <a:spcPts val="5"/>
              </a:spcBef>
            </a:pPr>
            <a:r>
              <a:rPr sz="1000" dirty="0">
                <a:solidFill>
                  <a:srgbClr val="595959"/>
                </a:solidFill>
                <a:latin typeface="Arial MT"/>
                <a:cs typeface="Arial MT"/>
              </a:rPr>
              <a:t>1</a:t>
            </a:r>
            <a:endParaRPr sz="1000">
              <a:latin typeface="Arial MT"/>
              <a:cs typeface="Arial MT"/>
            </a:endParaRPr>
          </a:p>
        </p:txBody>
      </p:sp>
      <p:pic>
        <p:nvPicPr>
          <p:cNvPr id="7" name="Picture 6">
            <a:extLst>
              <a:ext uri="{FF2B5EF4-FFF2-40B4-BE49-F238E27FC236}">
                <a16:creationId xmlns:a16="http://schemas.microsoft.com/office/drawing/2014/main" id="{45D734B1-D7BB-CF05-EAA6-49613910F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12" name="object 2">
            <a:extLst>
              <a:ext uri="{FF2B5EF4-FFF2-40B4-BE49-F238E27FC236}">
                <a16:creationId xmlns:a16="http://schemas.microsoft.com/office/drawing/2014/main" id="{8CE28595-B76A-3ECA-F71E-1B293C46BDC0}"/>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5FC48B-35C9-42E1-BCD5-7F85545A1F5C}"/>
              </a:ext>
            </a:extLst>
          </p:cNvPr>
          <p:cNvSpPr>
            <a:spLocks noGrp="1"/>
          </p:cNvSpPr>
          <p:nvPr>
            <p:ph type="body" idx="1"/>
          </p:nvPr>
        </p:nvSpPr>
        <p:spPr>
          <a:xfrm>
            <a:off x="1143000" y="1504950"/>
            <a:ext cx="6172200" cy="1609415"/>
          </a:xfrm>
        </p:spPr>
        <p:txBody>
          <a:bodyPr/>
          <a:lstStyle/>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Metrics:</a:t>
            </a:r>
          </a:p>
          <a:p>
            <a:pPr marL="342900" marR="0" lvl="0" indent="-342900">
              <a:lnSpc>
                <a:spcPct val="115000"/>
              </a:lnSpc>
              <a:spcBef>
                <a:spcPts val="0"/>
              </a:spcBef>
              <a:spcAft>
                <a:spcPts val="185"/>
              </a:spcAft>
              <a:buFont typeface="Calibri" panose="020F0502020204030204" pitchFamily="34" charset="0"/>
              <a:buChar char="-"/>
            </a:pPr>
            <a:r>
              <a:rPr lang="en-US" sz="1800" dirty="0">
                <a:solidFill>
                  <a:srgbClr val="000000"/>
                </a:solidFill>
                <a:effectLst/>
                <a:latin typeface="Calibri" panose="020F0502020204030204" pitchFamily="34" charset="0"/>
                <a:ea typeface="PMingLiU" panose="02020500000000000000" pitchFamily="18" charset="-120"/>
              </a:rPr>
              <a:t>Monthly Retention Rates across the cohort lifetime (MRR)</a:t>
            </a:r>
          </a:p>
          <a:p>
            <a:pPr marL="342900" marR="0" lvl="0" indent="-342900">
              <a:lnSpc>
                <a:spcPct val="115000"/>
              </a:lnSpc>
              <a:spcBef>
                <a:spcPts val="0"/>
              </a:spcBef>
              <a:spcAft>
                <a:spcPts val="185"/>
              </a:spcAft>
              <a:buFont typeface="Calibri" panose="020F0502020204030204" pitchFamily="34" charset="0"/>
              <a:buChar char="-"/>
            </a:pPr>
            <a:r>
              <a:rPr lang="en-US" sz="1800" dirty="0">
                <a:solidFill>
                  <a:srgbClr val="000000"/>
                </a:solidFill>
                <a:effectLst/>
                <a:latin typeface="Calibri" panose="020F0502020204030204" pitchFamily="34" charset="0"/>
                <a:ea typeface="PMingLiU" panose="02020500000000000000" pitchFamily="18" charset="-120"/>
              </a:rPr>
              <a:t>Commission Per Member Per Month (CMPM) </a:t>
            </a:r>
          </a:p>
          <a:p>
            <a:pPr marL="342900" marR="0" lvl="0" indent="-342900">
              <a:lnSpc>
                <a:spcPct val="115000"/>
              </a:lnSpc>
              <a:spcBef>
                <a:spcPts val="0"/>
              </a:spcBef>
              <a:spcAft>
                <a:spcPts val="185"/>
              </a:spcAft>
              <a:buFont typeface="Calibri" panose="020F0502020204030204" pitchFamily="34" charset="0"/>
              <a:buChar char="-"/>
            </a:pPr>
            <a:r>
              <a:rPr lang="en-US" sz="1800" dirty="0">
                <a:solidFill>
                  <a:srgbClr val="000000"/>
                </a:solidFill>
                <a:effectLst/>
                <a:latin typeface="Calibri" panose="020F0502020204030204" pitchFamily="34" charset="0"/>
                <a:ea typeface="PMingLiU" panose="02020500000000000000" pitchFamily="18" charset="-120"/>
              </a:rPr>
              <a:t>Interest Rate (IR)</a:t>
            </a:r>
          </a:p>
          <a:p>
            <a:pPr marL="342900" marR="0" lvl="0" indent="-342900">
              <a:lnSpc>
                <a:spcPct val="115000"/>
              </a:lnSpc>
              <a:spcBef>
                <a:spcPts val="0"/>
              </a:spcBef>
              <a:spcAft>
                <a:spcPts val="185"/>
              </a:spcAft>
              <a:buFont typeface="Calibri" panose="020F0502020204030204" pitchFamily="34" charset="0"/>
              <a:buChar char="-"/>
            </a:pPr>
            <a:r>
              <a:rPr lang="en-US" sz="1800" dirty="0">
                <a:solidFill>
                  <a:srgbClr val="000000"/>
                </a:solidFill>
                <a:effectLst/>
                <a:latin typeface="Calibri" panose="020F0502020204030204" pitchFamily="34" charset="0"/>
                <a:ea typeface="PMingLiU" panose="02020500000000000000" pitchFamily="18" charset="-120"/>
              </a:rPr>
              <a:t>Member count for the cohort (</a:t>
            </a:r>
            <a:r>
              <a:rPr lang="en-US" sz="1800" dirty="0" err="1">
                <a:solidFill>
                  <a:srgbClr val="000000"/>
                </a:solidFill>
                <a:effectLst/>
                <a:latin typeface="Calibri" panose="020F0502020204030204" pitchFamily="34" charset="0"/>
                <a:ea typeface="PMingLiU" panose="02020500000000000000" pitchFamily="18" charset="-120"/>
              </a:rPr>
              <a:t>Mem_Cnt</a:t>
            </a:r>
            <a:r>
              <a:rPr lang="en-US" sz="1800" dirty="0">
                <a:solidFill>
                  <a:srgbClr val="000000"/>
                </a:solidFill>
                <a:effectLst/>
                <a:latin typeface="Calibri" panose="020F0502020204030204" pitchFamily="34" charset="0"/>
                <a:ea typeface="PMingLiU" panose="02020500000000000000" pitchFamily="18" charset="-120"/>
              </a:rPr>
              <a:t>)</a:t>
            </a:r>
          </a:p>
        </p:txBody>
      </p:sp>
      <p:pic>
        <p:nvPicPr>
          <p:cNvPr id="4" name="Picture 3">
            <a:extLst>
              <a:ext uri="{FF2B5EF4-FFF2-40B4-BE49-F238E27FC236}">
                <a16:creationId xmlns:a16="http://schemas.microsoft.com/office/drawing/2014/main" id="{4347162D-4C0A-69BE-DD1C-F93D1DB48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12E4D307-4273-3594-F420-D8BA9624E48A}"/>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ormula for Life Time Value for a particular cohort</a:t>
            </a:r>
          </a:p>
        </p:txBody>
      </p:sp>
      <p:sp>
        <p:nvSpPr>
          <p:cNvPr id="9" name="object 5">
            <a:extLst>
              <a:ext uri="{FF2B5EF4-FFF2-40B4-BE49-F238E27FC236}">
                <a16:creationId xmlns:a16="http://schemas.microsoft.com/office/drawing/2014/main" id="{2C656176-EED7-B4B8-B86F-7C77374E56AC}"/>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2</a:t>
            </a:r>
          </a:p>
        </p:txBody>
      </p:sp>
    </p:spTree>
    <p:extLst>
      <p:ext uri="{BB962C8B-B14F-4D97-AF65-F5344CB8AC3E}">
        <p14:creationId xmlns:p14="http://schemas.microsoft.com/office/powerpoint/2010/main" val="413603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2">
                <a:extLst>
                  <a:ext uri="{FF2B5EF4-FFF2-40B4-BE49-F238E27FC236}">
                    <a16:creationId xmlns:a16="http://schemas.microsoft.com/office/drawing/2014/main" id="{046AF8CF-85CF-1D07-BF50-C907A0C68949}"/>
                  </a:ext>
                </a:extLst>
              </p:cNvPr>
              <p:cNvSpPr txBox="1">
                <a:spLocks/>
              </p:cNvSpPr>
              <p:nvPr/>
            </p:nvSpPr>
            <p:spPr>
              <a:xfrm>
                <a:off x="1143000" y="1200150"/>
                <a:ext cx="7162800" cy="3073855"/>
              </a:xfrm>
              <a:prstGeom prst="rect">
                <a:avLst/>
              </a:prstGeom>
            </p:spPr>
            <p:txBody>
              <a:bodyPr wrap="square" lIns="0" tIns="0" rIns="0" bIns="0">
                <a:spAutoFit/>
              </a:bodyPr>
              <a:lstStyle>
                <a:lvl1pPr marL="0">
                  <a:defRPr sz="2100" b="0" i="0">
                    <a:solidFill>
                      <a:schemeClr val="tx1"/>
                    </a:solidFill>
                    <a:latin typeface="Arial MT"/>
                    <a:ea typeface="+mn-ea"/>
                    <a:cs typeface="Arial MT"/>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Life Time Value for a particular cohort at month 0:</a:t>
                </a:r>
              </a:p>
              <a:p>
                <a:pPr marL="0" marR="0">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Mem</m:t>
                      </m:r>
                      <m:r>
                        <a:rPr lang="en-US" sz="1800">
                          <a:effectLst/>
                          <a:latin typeface="Cambria Math" panose="02040503050406030204" pitchFamily="18" charset="0"/>
                          <a:ea typeface="PMingLiU" panose="02020500000000000000" pitchFamily="18" charset="-120"/>
                          <a:cs typeface="Times New Roman" panose="02020603050405020304" pitchFamily="18" charset="0"/>
                        </a:rPr>
                        <m:t>_</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Cnt</m:t>
                      </m:r>
                      <m:r>
                        <a:rPr lang="en-US" sz="1800">
                          <a:effectLst/>
                          <a:latin typeface="Cambria Math" panose="02040503050406030204" pitchFamily="18" charset="0"/>
                          <a:ea typeface="PMingLiU" panose="02020500000000000000" pitchFamily="18" charset="-120"/>
                          <a:cs typeface="Times New Roman" panose="02020603050405020304" pitchFamily="18" charset="0"/>
                        </a:rPr>
                        <m:t> × </m:t>
                      </m:r>
                      <m:f>
                        <m:f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fPr>
                        <m:num>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b>
                          </m:sSub>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𝐶𝑀𝑃𝑀</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b>
                          </m:sSub>
                        </m:num>
                        <m:den>
                          <m:sSup>
                            <m:sSup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p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𝐼𝑅</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e>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p>
                          </m:sSup>
                        </m:den>
                      </m:f>
                    </m:oMath>
                  </m:oMathPara>
                </a14:m>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Life Time Value for a particular cohort at month 1:</a:t>
                </a:r>
              </a:p>
              <a:p>
                <a:pPr marL="0" marR="0">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Mem</m:t>
                      </m:r>
                      <m:r>
                        <a:rPr lang="en-US" sz="1800">
                          <a:effectLst/>
                          <a:latin typeface="Cambria Math" panose="02040503050406030204" pitchFamily="18" charset="0"/>
                          <a:ea typeface="PMingLiU" panose="02020500000000000000" pitchFamily="18" charset="-120"/>
                          <a:cs typeface="Times New Roman" panose="02020603050405020304" pitchFamily="18" charset="0"/>
                        </a:rPr>
                        <m:t>_</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Cnt</m:t>
                      </m:r>
                      <m:r>
                        <a:rPr lang="en-US" sz="1800">
                          <a:effectLst/>
                          <a:latin typeface="Cambria Math" panose="02040503050406030204" pitchFamily="18" charset="0"/>
                          <a:ea typeface="PMingLiU" panose="02020500000000000000" pitchFamily="18" charset="-120"/>
                          <a:cs typeface="Times New Roman" panose="02020603050405020304" pitchFamily="18" charset="0"/>
                        </a:rPr>
                        <m:t> ×( </m:t>
                      </m:r>
                      <m:f>
                        <m:f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fPr>
                        <m:num>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b>
                          </m:sSub>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𝐶𝑀𝑃𝑀</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b>
                          </m:sSub>
                        </m:num>
                        <m:den>
                          <m:sSup>
                            <m:sSup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pPr>
                            <m:e>
                              <m:d>
                                <m:d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d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𝐼𝑅</m:t>
                                  </m:r>
                                </m:e>
                              </m:d>
                            </m:e>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p>
                          </m:sSup>
                        </m:den>
                      </m:f>
                      <m:r>
                        <a:rPr lang="en-US" sz="1800" i="1">
                          <a:effectLst/>
                          <a:latin typeface="Cambria Math" panose="02040503050406030204" pitchFamily="18" charset="0"/>
                          <a:ea typeface="PMingLiU" panose="02020500000000000000" pitchFamily="18" charset="-120"/>
                          <a:cs typeface="Times New Roman" panose="02020603050405020304" pitchFamily="18" charset="0"/>
                        </a:rPr>
                        <m:t>+ </m:t>
                      </m:r>
                      <m:f>
                        <m:f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fPr>
                        <m:num>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sub>
                          </m:sSub>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𝐶𝑀𝑃𝑀</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sub>
                          </m:sSub>
                        </m:num>
                        <m:den>
                          <m:sSup>
                            <m:sSup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pPr>
                            <m:e>
                              <m:d>
                                <m:d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d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𝐼𝑅</m:t>
                                  </m:r>
                                </m:e>
                              </m:d>
                            </m:e>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sup>
                          </m:sSup>
                        </m:den>
                      </m:f>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oMath>
                  </m:oMathPara>
                </a14:m>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Life Time Value for a particular cohort at month 2:</a:t>
                </a:r>
              </a:p>
              <a:p>
                <a:pPr marL="0" marR="0">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Mem</m:t>
                      </m:r>
                      <m:r>
                        <a:rPr lang="en-US" sz="1800">
                          <a:effectLst/>
                          <a:latin typeface="Cambria Math" panose="02040503050406030204" pitchFamily="18" charset="0"/>
                          <a:ea typeface="PMingLiU" panose="02020500000000000000" pitchFamily="18" charset="-120"/>
                          <a:cs typeface="Times New Roman" panose="02020603050405020304" pitchFamily="18" charset="0"/>
                        </a:rPr>
                        <m:t>_</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Cnt</m:t>
                      </m:r>
                      <m:r>
                        <a:rPr lang="en-US" sz="1800">
                          <a:effectLst/>
                          <a:latin typeface="Cambria Math" panose="02040503050406030204" pitchFamily="18" charset="0"/>
                          <a:ea typeface="PMingLiU" panose="02020500000000000000" pitchFamily="18" charset="-120"/>
                          <a:cs typeface="Times New Roman" panose="02020603050405020304" pitchFamily="18" charset="0"/>
                        </a:rPr>
                        <m:t> ×( </m:t>
                      </m:r>
                      <m:f>
                        <m:f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fPr>
                        <m:num>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b>
                          </m:sSub>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𝐶𝑀𝑃𝑀</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b>
                          </m:sSub>
                        </m:num>
                        <m:den>
                          <m:sSup>
                            <m:sSup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pPr>
                            <m:e>
                              <m:d>
                                <m:d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d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𝐼𝑅</m:t>
                                  </m:r>
                                </m:e>
                              </m:d>
                            </m:e>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p>
                          </m:sSup>
                        </m:den>
                      </m:f>
                      <m:r>
                        <a:rPr lang="en-US" sz="1800" i="1">
                          <a:effectLst/>
                          <a:latin typeface="Cambria Math" panose="02040503050406030204" pitchFamily="18" charset="0"/>
                          <a:ea typeface="PMingLiU" panose="02020500000000000000" pitchFamily="18" charset="-120"/>
                          <a:cs typeface="Times New Roman" panose="02020603050405020304" pitchFamily="18" charset="0"/>
                        </a:rPr>
                        <m:t>+ </m:t>
                      </m:r>
                      <m:f>
                        <m:f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fPr>
                        <m:num>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sub>
                          </m:sSub>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𝐶𝑀𝑃𝑀</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sub>
                          </m:sSub>
                        </m:num>
                        <m:den>
                          <m:sSup>
                            <m:sSup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pPr>
                            <m:e>
                              <m:d>
                                <m:d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d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𝐼𝑅</m:t>
                                  </m:r>
                                </m:e>
                              </m:d>
                            </m:e>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sup>
                          </m:sSup>
                        </m:den>
                      </m:f>
                      <m:r>
                        <a:rPr lang="en-US" sz="1800" i="1">
                          <a:effectLst/>
                          <a:latin typeface="Cambria Math" panose="02040503050406030204" pitchFamily="18" charset="0"/>
                          <a:ea typeface="PMingLiU" panose="02020500000000000000" pitchFamily="18" charset="-120"/>
                          <a:cs typeface="Times New Roman" panose="02020603050405020304" pitchFamily="18" charset="0"/>
                        </a:rPr>
                        <m:t>+ </m:t>
                      </m:r>
                      <m:f>
                        <m:f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fPr>
                        <m:num>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2</m:t>
                              </m:r>
                            </m:sub>
                          </m:sSub>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𝐶𝑀𝑃𝑀</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2</m:t>
                              </m:r>
                            </m:sub>
                          </m:sSub>
                        </m:num>
                        <m:den>
                          <m:sSup>
                            <m:sSup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pPr>
                            <m:e>
                              <m:d>
                                <m:d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d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𝐼𝑅</m:t>
                                  </m:r>
                                </m:e>
                              </m:d>
                            </m:e>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2</m:t>
                              </m:r>
                            </m:sup>
                          </m:sSup>
                        </m:den>
                      </m:f>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oMath>
                  </m:oMathPara>
                </a14:m>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p:txBody>
          </p:sp>
        </mc:Choice>
        <mc:Fallback xmlns="">
          <p:sp>
            <p:nvSpPr>
              <p:cNvPr id="4" name="Text Placeholder 2">
                <a:extLst>
                  <a:ext uri="{FF2B5EF4-FFF2-40B4-BE49-F238E27FC236}">
                    <a16:creationId xmlns:a16="http://schemas.microsoft.com/office/drawing/2014/main" id="{046AF8CF-85CF-1D07-BF50-C907A0C68949}"/>
                  </a:ext>
                </a:extLst>
              </p:cNvPr>
              <p:cNvSpPr txBox="1">
                <a:spLocks noRot="1" noChangeAspect="1" noMove="1" noResize="1" noEditPoints="1" noAdjustHandles="1" noChangeArrowheads="1" noChangeShapeType="1" noTextEdit="1"/>
              </p:cNvSpPr>
              <p:nvPr/>
            </p:nvSpPr>
            <p:spPr>
              <a:xfrm>
                <a:off x="1143000" y="1200150"/>
                <a:ext cx="7162800" cy="3073855"/>
              </a:xfrm>
              <a:prstGeom prst="rect">
                <a:avLst/>
              </a:prstGeom>
              <a:blipFill>
                <a:blip r:embed="rId2"/>
                <a:stretch>
                  <a:fillRect l="-2124" t="-246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BFE4329-125D-3E01-F0DC-50609ADE0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6" name="object 2">
            <a:extLst>
              <a:ext uri="{FF2B5EF4-FFF2-40B4-BE49-F238E27FC236}">
                <a16:creationId xmlns:a16="http://schemas.microsoft.com/office/drawing/2014/main" id="{439D33DC-2455-0EE6-3937-12DD2208E248}"/>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ormula for Life Time Value for a particular cohort</a:t>
            </a:r>
          </a:p>
        </p:txBody>
      </p:sp>
      <p:sp>
        <p:nvSpPr>
          <p:cNvPr id="8" name="object 5">
            <a:extLst>
              <a:ext uri="{FF2B5EF4-FFF2-40B4-BE49-F238E27FC236}">
                <a16:creationId xmlns:a16="http://schemas.microsoft.com/office/drawing/2014/main" id="{64E102B6-EFF7-0A81-0308-B5F8070E4931}"/>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3</a:t>
            </a:r>
            <a:endParaRPr sz="1000" dirty="0">
              <a:latin typeface="Arial MT"/>
              <a:cs typeface="Arial MT"/>
            </a:endParaRPr>
          </a:p>
        </p:txBody>
      </p:sp>
    </p:spTree>
    <p:extLst>
      <p:ext uri="{BB962C8B-B14F-4D97-AF65-F5344CB8AC3E}">
        <p14:creationId xmlns:p14="http://schemas.microsoft.com/office/powerpoint/2010/main" val="231580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FE6F05A-1E5A-D39C-205A-434189A7D74C}"/>
                  </a:ext>
                </a:extLst>
              </p:cNvPr>
              <p:cNvSpPr>
                <a:spLocks noGrp="1"/>
              </p:cNvSpPr>
              <p:nvPr>
                <p:ph type="body" idx="1"/>
              </p:nvPr>
            </p:nvSpPr>
            <p:spPr>
              <a:xfrm>
                <a:off x="914400" y="1962150"/>
                <a:ext cx="7543799" cy="1656287"/>
              </a:xfrm>
            </p:spPr>
            <p:txBody>
              <a:bodyPr/>
              <a:lstStyle/>
              <a:p>
                <a:pPr marL="0" marR="0">
                  <a:spcBef>
                    <a:spcPts val="0"/>
                  </a:spcBef>
                  <a:spcAft>
                    <a:spcPts val="0"/>
                  </a:spcAft>
                </a:pPr>
                <a:r>
                  <a:rPr lang="en-US" sz="1800" dirty="0">
                    <a:effectLst/>
                    <a:latin typeface="Calibri" panose="020F0502020204030204" pitchFamily="34" charset="0"/>
                    <a:ea typeface="PMingLiU" panose="02020500000000000000" pitchFamily="18" charset="-120"/>
                    <a:cs typeface="Times New Roman" panose="02020603050405020304" pitchFamily="18" charset="0"/>
                  </a:rPr>
                  <a:t>As a result, we can get the formula:</a:t>
                </a:r>
              </a:p>
              <a:p>
                <a:pPr marL="0" marR="0">
                  <a:spcBef>
                    <a:spcPts val="0"/>
                  </a:spcBef>
                  <a:spcAft>
                    <a:spcPts val="0"/>
                  </a:spcAft>
                </a:pP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Life</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Time</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Value</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for</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a</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particular</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m:rPr>
                          <m:sty m:val="p"/>
                        </m:rPr>
                        <a:rPr lang="en-US" sz="1800">
                          <a:effectLst/>
                          <a:latin typeface="Cambria Math" panose="02040503050406030204" pitchFamily="18" charset="0"/>
                          <a:ea typeface="PMingLiU" panose="02020500000000000000" pitchFamily="18" charset="-120"/>
                          <a:cs typeface="Times New Roman" panose="02020603050405020304" pitchFamily="18" charset="0"/>
                        </a:rPr>
                        <m:t>cohort</m:t>
                      </m:r>
                      <m:r>
                        <a:rPr lang="en-US" sz="1800">
                          <a:effectLst/>
                          <a:latin typeface="Cambria Math" panose="02040503050406030204" pitchFamily="18" charset="0"/>
                          <a:ea typeface="PMingLiU" panose="02020500000000000000" pitchFamily="18" charset="-120"/>
                          <a:cs typeface="Times New Roman" panose="02020603050405020304" pitchFamily="18" charset="0"/>
                        </a:rPr>
                        <m:t>= </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𝑀𝑒𝑚</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_</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𝐶𝑛𝑡</m:t>
                      </m:r>
                      <m:nary>
                        <m:naryPr>
                          <m:chr m:val="∑"/>
                          <m:limLoc m:val="undOv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naryPr>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𝑡</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b>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𝑇</m:t>
                          </m:r>
                        </m:sup>
                        <m:e>
                          <m:f>
                            <m:f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fPr>
                            <m:num>
                              <m:nary>
                                <m:naryPr>
                                  <m:chr m:val="∏"/>
                                  <m:limLoc m:val="undOv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naryPr>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𝑖</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=0</m:t>
                                  </m:r>
                                </m:sub>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𝑡</m:t>
                                  </m:r>
                                </m:sup>
                                <m:e>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𝑀𝑅𝑅</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𝑖</m:t>
                                      </m:r>
                                    </m:sub>
                                  </m:sSub>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sSub>
                                    <m:sSub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𝐶𝑀𝑃𝑀</m:t>
                                      </m:r>
                                    </m:e>
                                    <m:sub>
                                      <m:r>
                                        <a:rPr lang="en-US" sz="1800" i="1">
                                          <a:effectLst/>
                                          <a:latin typeface="Cambria Math" panose="02040503050406030204" pitchFamily="18" charset="0"/>
                                          <a:ea typeface="PMingLiU" panose="02020500000000000000" pitchFamily="18" charset="-120"/>
                                          <a:cs typeface="Times New Roman" panose="02020603050405020304" pitchFamily="18" charset="0"/>
                                        </a:rPr>
                                        <m:t>𝑡</m:t>
                                      </m:r>
                                    </m:sub>
                                  </m:sSub>
                                </m:e>
                              </m:nary>
                            </m:num>
                            <m:den>
                              <m:sSup>
                                <m:sSupPr>
                                  <m:ctrlPr>
                                    <a:rPr lang="en-US" sz="1800" i="1">
                                      <a:effectLst/>
                                      <a:latin typeface="Cambria Math" panose="02040503050406030204" pitchFamily="18" charset="0"/>
                                      <a:ea typeface="PMingLiU" panose="02020500000000000000" pitchFamily="18" charset="-120"/>
                                      <a:cs typeface="Times New Roman" panose="02020603050405020304" pitchFamily="18" charset="0"/>
                                    </a:rPr>
                                  </m:ctrlPr>
                                </m:sSupPr>
                                <m:e>
                                  <m:r>
                                    <a:rPr lang="en-US" sz="1800" i="1">
                                      <a:effectLst/>
                                      <a:latin typeface="Cambria Math" panose="02040503050406030204" pitchFamily="18" charset="0"/>
                                      <a:ea typeface="PMingLiU" panose="02020500000000000000" pitchFamily="18" charset="-120"/>
                                      <a:cs typeface="Times New Roman" panose="02020603050405020304" pitchFamily="18" charset="0"/>
                                    </a:rPr>
                                    <m:t>(1+</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𝐼𝑅</m:t>
                                  </m:r>
                                  <m:r>
                                    <a:rPr lang="en-US" sz="1800" i="1">
                                      <a:effectLst/>
                                      <a:latin typeface="Cambria Math" panose="02040503050406030204" pitchFamily="18" charset="0"/>
                                      <a:ea typeface="PMingLiU" panose="02020500000000000000" pitchFamily="18" charset="-120"/>
                                      <a:cs typeface="Times New Roman" panose="02020603050405020304" pitchFamily="18" charset="0"/>
                                    </a:rPr>
                                    <m:t>)</m:t>
                                  </m:r>
                                </m:e>
                                <m:sup>
                                  <m:r>
                                    <a:rPr lang="en-US" sz="1800" i="1">
                                      <a:effectLst/>
                                      <a:latin typeface="Cambria Math" panose="02040503050406030204" pitchFamily="18" charset="0"/>
                                      <a:ea typeface="PMingLiU" panose="02020500000000000000" pitchFamily="18" charset="-120"/>
                                      <a:cs typeface="Times New Roman" panose="02020603050405020304" pitchFamily="18" charset="0"/>
                                    </a:rPr>
                                    <m:t>𝑡</m:t>
                                  </m:r>
                                </m:sup>
                              </m:sSup>
                            </m:den>
                          </m:f>
                        </m:e>
                      </m:nary>
                      <m:r>
                        <a:rPr lang="en-US" sz="1800" i="1">
                          <a:effectLst/>
                          <a:latin typeface="Cambria Math" panose="02040503050406030204" pitchFamily="18" charset="0"/>
                          <a:ea typeface="PMingLiU" panose="02020500000000000000" pitchFamily="18" charset="-120"/>
                          <a:cs typeface="Times New Roman" panose="02020603050405020304" pitchFamily="18" charset="0"/>
                        </a:rPr>
                        <m:t> </m:t>
                      </m:r>
                    </m:oMath>
                  </m:oMathPara>
                </a14:m>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mc:Choice>
        <mc:Fallback xmlns="">
          <p:sp>
            <p:nvSpPr>
              <p:cNvPr id="3" name="Text Placeholder 2">
                <a:extLst>
                  <a:ext uri="{FF2B5EF4-FFF2-40B4-BE49-F238E27FC236}">
                    <a16:creationId xmlns:a16="http://schemas.microsoft.com/office/drawing/2014/main" id="{EFE6F05A-1E5A-D39C-205A-434189A7D74C}"/>
                  </a:ext>
                </a:extLst>
              </p:cNvPr>
              <p:cNvSpPr>
                <a:spLocks noGrp="1" noRot="1" noChangeAspect="1" noMove="1" noResize="1" noEditPoints="1" noAdjustHandles="1" noChangeArrowheads="1" noChangeShapeType="1" noTextEdit="1"/>
              </p:cNvSpPr>
              <p:nvPr>
                <p:ph type="body" idx="1"/>
              </p:nvPr>
            </p:nvSpPr>
            <p:spPr>
              <a:xfrm>
                <a:off x="914400" y="1962150"/>
                <a:ext cx="7543799" cy="1656287"/>
              </a:xfrm>
              <a:blipFill>
                <a:blip r:embed="rId3"/>
                <a:stretch>
                  <a:fillRect l="-2020" t="-19697" r="-673" b="-6136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15B923D-98E3-4A3F-73F1-73238F57B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9C5D3B05-C8FD-DEEA-E718-8E493B069363}"/>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ormula for Life Time Value for a particular cohort</a:t>
            </a:r>
          </a:p>
        </p:txBody>
      </p:sp>
      <p:sp>
        <p:nvSpPr>
          <p:cNvPr id="6" name="object 5">
            <a:extLst>
              <a:ext uri="{FF2B5EF4-FFF2-40B4-BE49-F238E27FC236}">
                <a16:creationId xmlns:a16="http://schemas.microsoft.com/office/drawing/2014/main" id="{8A956976-36F8-5C89-89F6-303AE88BCFD6}"/>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4</a:t>
            </a:r>
            <a:endParaRPr sz="1000" dirty="0">
              <a:latin typeface="Arial MT"/>
              <a:cs typeface="Arial MT"/>
            </a:endParaRPr>
          </a:p>
        </p:txBody>
      </p:sp>
    </p:spTree>
    <p:extLst>
      <p:ext uri="{BB962C8B-B14F-4D97-AF65-F5344CB8AC3E}">
        <p14:creationId xmlns:p14="http://schemas.microsoft.com/office/powerpoint/2010/main" val="418486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37FB16-8D76-587A-5796-C4B055FBE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B2ED1A43-2BAD-EC0E-23EF-F3734D771305}"/>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actors that impact the length</a:t>
            </a:r>
            <a:r>
              <a:rPr lang="en-US" sz="1800" dirty="0">
                <a:effectLst/>
              </a:rPr>
              <a:t> </a:t>
            </a:r>
          </a:p>
        </p:txBody>
      </p:sp>
      <p:pic>
        <p:nvPicPr>
          <p:cNvPr id="7" name="Picture 6">
            <a:extLst>
              <a:ext uri="{FF2B5EF4-FFF2-40B4-BE49-F238E27FC236}">
                <a16:creationId xmlns:a16="http://schemas.microsoft.com/office/drawing/2014/main" id="{DD21996A-8B4E-9E54-82FD-22DA21257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775" y="634620"/>
            <a:ext cx="8242699" cy="4508880"/>
          </a:xfrm>
          <a:prstGeom prst="rect">
            <a:avLst/>
          </a:prstGeom>
        </p:spPr>
      </p:pic>
      <p:sp>
        <p:nvSpPr>
          <p:cNvPr id="8" name="object 5">
            <a:extLst>
              <a:ext uri="{FF2B5EF4-FFF2-40B4-BE49-F238E27FC236}">
                <a16:creationId xmlns:a16="http://schemas.microsoft.com/office/drawing/2014/main" id="{D50C582E-4771-D485-83CD-CE734A46AFB2}"/>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5</a:t>
            </a:r>
            <a:endParaRPr sz="1000" dirty="0">
              <a:latin typeface="Arial MT"/>
              <a:cs typeface="Arial MT"/>
            </a:endParaRPr>
          </a:p>
        </p:txBody>
      </p:sp>
    </p:spTree>
    <p:extLst>
      <p:ext uri="{BB962C8B-B14F-4D97-AF65-F5344CB8AC3E}">
        <p14:creationId xmlns:p14="http://schemas.microsoft.com/office/powerpoint/2010/main" val="407579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68A189-EC19-92C7-D437-BEDDCD7EE2E6}"/>
              </a:ext>
            </a:extLst>
          </p:cNvPr>
          <p:cNvSpPr>
            <a:spLocks noGrp="1"/>
          </p:cNvSpPr>
          <p:nvPr>
            <p:ph type="body" idx="1"/>
          </p:nvPr>
        </p:nvSpPr>
        <p:spPr>
          <a:xfrm>
            <a:off x="5562600" y="1809750"/>
            <a:ext cx="3429000" cy="1708160"/>
          </a:xfrm>
        </p:spPr>
        <p:txBody>
          <a:bodyPr/>
          <a:lstStyle/>
          <a:p>
            <a:r>
              <a:rPr lang="en-US" sz="1800" dirty="0">
                <a:latin typeface="Calibri" panose="020F0502020204030204" pitchFamily="34" charset="0"/>
                <a:ea typeface="PMingLiU" panose="02020500000000000000" pitchFamily="18" charset="-120"/>
                <a:cs typeface="Times New Roman" panose="02020603050405020304" pitchFamily="18" charset="0"/>
              </a:rPr>
              <a:t>T</a:t>
            </a:r>
            <a:r>
              <a:rPr lang="en-US" sz="1800" dirty="0">
                <a:effectLst/>
                <a:latin typeface="Calibri" panose="020F0502020204030204" pitchFamily="34" charset="0"/>
                <a:ea typeface="PMingLiU" panose="02020500000000000000" pitchFamily="18" charset="-120"/>
                <a:cs typeface="Times New Roman" panose="02020603050405020304" pitchFamily="18" charset="0"/>
              </a:rPr>
              <a:t>he majority of the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monthly retention rates hover around 0</a:t>
            </a:r>
            <a:r>
              <a:rPr lang="en-US" sz="1800" dirty="0">
                <a:effectLst/>
                <a:latin typeface="Calibri" panose="020F0502020204030204" pitchFamily="34" charset="0"/>
                <a:ea typeface="PMingLiU" panose="02020500000000000000" pitchFamily="18" charset="-120"/>
                <a:cs typeface="Times New Roman" panose="02020603050405020304" pitchFamily="18" charset="0"/>
              </a:rPr>
              <a:t>. However, there are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notable spikes </a:t>
            </a:r>
            <a:r>
              <a:rPr lang="en-US" sz="1800" dirty="0">
                <a:effectLst/>
                <a:latin typeface="Calibri" panose="020F0502020204030204" pitchFamily="34" charset="0"/>
                <a:ea typeface="PMingLiU" panose="02020500000000000000" pitchFamily="18" charset="-120"/>
                <a:cs typeface="Times New Roman" panose="02020603050405020304" pitchFamily="18" charset="0"/>
              </a:rPr>
              <a:t>in March 2017 and November 2018, along with a </a:t>
            </a:r>
            <a:r>
              <a:rPr lang="en-US" sz="1800" b="1" dirty="0">
                <a:effectLst/>
                <a:latin typeface="Calibri" panose="020F0502020204030204" pitchFamily="34" charset="0"/>
                <a:ea typeface="PMingLiU" panose="02020500000000000000" pitchFamily="18" charset="-120"/>
                <a:cs typeface="Times New Roman" panose="02020603050405020304" pitchFamily="18" charset="0"/>
              </a:rPr>
              <a:t>significant decline </a:t>
            </a:r>
            <a:r>
              <a:rPr lang="en-US" sz="1800" dirty="0">
                <a:effectLst/>
                <a:latin typeface="Calibri" panose="020F0502020204030204" pitchFamily="34" charset="0"/>
                <a:ea typeface="PMingLiU" panose="02020500000000000000" pitchFamily="18" charset="-120"/>
                <a:cs typeface="Times New Roman" panose="02020603050405020304" pitchFamily="18" charset="0"/>
              </a:rPr>
              <a:t>in December 2018.</a:t>
            </a:r>
            <a:r>
              <a:rPr lang="en-US" dirty="0">
                <a:effectLst/>
              </a:rPr>
              <a:t> </a:t>
            </a:r>
            <a:endParaRPr lang="en-US" dirty="0"/>
          </a:p>
        </p:txBody>
      </p:sp>
      <p:pic>
        <p:nvPicPr>
          <p:cNvPr id="4" name="Picture 3">
            <a:extLst>
              <a:ext uri="{FF2B5EF4-FFF2-40B4-BE49-F238E27FC236}">
                <a16:creationId xmlns:a16="http://schemas.microsoft.com/office/drawing/2014/main" id="{C1838349-5961-2638-DC7A-467B3A833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99181614-32D9-B4B1-8BF7-A28A387706A2}"/>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Monthly Retention Curve </a:t>
            </a:r>
          </a:p>
        </p:txBody>
      </p:sp>
      <p:pic>
        <p:nvPicPr>
          <p:cNvPr id="7" name="Picture 6">
            <a:extLst>
              <a:ext uri="{FF2B5EF4-FFF2-40B4-BE49-F238E27FC236}">
                <a16:creationId xmlns:a16="http://schemas.microsoft.com/office/drawing/2014/main" id="{12572671-3C9B-D507-5CE1-ADEE7DFA4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 y="1276350"/>
            <a:ext cx="5480550" cy="3064458"/>
          </a:xfrm>
          <a:prstGeom prst="rect">
            <a:avLst/>
          </a:prstGeom>
        </p:spPr>
      </p:pic>
      <p:sp>
        <p:nvSpPr>
          <p:cNvPr id="9" name="Connector 8">
            <a:extLst>
              <a:ext uri="{FF2B5EF4-FFF2-40B4-BE49-F238E27FC236}">
                <a16:creationId xmlns:a16="http://schemas.microsoft.com/office/drawing/2014/main" id="{7DD99184-FC0B-CCE8-D10E-F59C834EAA08}"/>
              </a:ext>
            </a:extLst>
          </p:cNvPr>
          <p:cNvSpPr/>
          <p:nvPr/>
        </p:nvSpPr>
        <p:spPr>
          <a:xfrm>
            <a:off x="4038600" y="1428750"/>
            <a:ext cx="228600" cy="2286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nector 9">
            <a:extLst>
              <a:ext uri="{FF2B5EF4-FFF2-40B4-BE49-F238E27FC236}">
                <a16:creationId xmlns:a16="http://schemas.microsoft.com/office/drawing/2014/main" id="{17B3B9BC-62A0-89D9-240C-2C2744749626}"/>
              </a:ext>
            </a:extLst>
          </p:cNvPr>
          <p:cNvSpPr/>
          <p:nvPr/>
        </p:nvSpPr>
        <p:spPr>
          <a:xfrm>
            <a:off x="4131810" y="3844871"/>
            <a:ext cx="228600" cy="2286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nector 10">
            <a:extLst>
              <a:ext uri="{FF2B5EF4-FFF2-40B4-BE49-F238E27FC236}">
                <a16:creationId xmlns:a16="http://schemas.microsoft.com/office/drawing/2014/main" id="{03559F65-0B42-A6D5-BB2B-EC108856F6BB}"/>
              </a:ext>
            </a:extLst>
          </p:cNvPr>
          <p:cNvSpPr/>
          <p:nvPr/>
        </p:nvSpPr>
        <p:spPr>
          <a:xfrm>
            <a:off x="2438400" y="2539139"/>
            <a:ext cx="228600" cy="228600"/>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bject 5">
            <a:extLst>
              <a:ext uri="{FF2B5EF4-FFF2-40B4-BE49-F238E27FC236}">
                <a16:creationId xmlns:a16="http://schemas.microsoft.com/office/drawing/2014/main" id="{67EE2492-2DEE-2BD2-E541-4CB6221F72AA}"/>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6</a:t>
            </a:r>
            <a:endParaRPr sz="1000" dirty="0">
              <a:latin typeface="Arial MT"/>
              <a:cs typeface="Arial MT"/>
            </a:endParaRPr>
          </a:p>
        </p:txBody>
      </p:sp>
    </p:spTree>
    <p:extLst>
      <p:ext uri="{BB962C8B-B14F-4D97-AF65-F5344CB8AC3E}">
        <p14:creationId xmlns:p14="http://schemas.microsoft.com/office/powerpoint/2010/main" val="371138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C198AB-8A0C-D930-482D-D5C8697A6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pic>
        <p:nvPicPr>
          <p:cNvPr id="7" name="Picture 6">
            <a:extLst>
              <a:ext uri="{FF2B5EF4-FFF2-40B4-BE49-F238E27FC236}">
                <a16:creationId xmlns:a16="http://schemas.microsoft.com/office/drawing/2014/main" id="{2938EC47-A744-7491-DCCA-AD4AA406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58" y="895350"/>
            <a:ext cx="8248846" cy="3874263"/>
          </a:xfrm>
          <a:prstGeom prst="rect">
            <a:avLst/>
          </a:prstGeom>
        </p:spPr>
      </p:pic>
      <p:cxnSp>
        <p:nvCxnSpPr>
          <p:cNvPr id="9" name="Straight Arrow Connector 8">
            <a:extLst>
              <a:ext uri="{FF2B5EF4-FFF2-40B4-BE49-F238E27FC236}">
                <a16:creationId xmlns:a16="http://schemas.microsoft.com/office/drawing/2014/main" id="{CF7C8E74-7AA8-521F-1762-C8C200D1D189}"/>
              </a:ext>
            </a:extLst>
          </p:cNvPr>
          <p:cNvCxnSpPr>
            <a:cxnSpLocks/>
          </p:cNvCxnSpPr>
          <p:nvPr/>
        </p:nvCxnSpPr>
        <p:spPr>
          <a:xfrm flipH="1">
            <a:off x="4396352" y="3638550"/>
            <a:ext cx="175648" cy="15240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BDAF4E9-1F35-F699-9C6A-51A139A9EBA9}"/>
              </a:ext>
            </a:extLst>
          </p:cNvPr>
          <p:cNvCxnSpPr>
            <a:cxnSpLocks/>
          </p:cNvCxnSpPr>
          <p:nvPr/>
        </p:nvCxnSpPr>
        <p:spPr>
          <a:xfrm flipV="1">
            <a:off x="6172200" y="3790950"/>
            <a:ext cx="304800" cy="22860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 name="object 2">
            <a:extLst>
              <a:ext uri="{FF2B5EF4-FFF2-40B4-BE49-F238E27FC236}">
                <a16:creationId xmlns:a16="http://schemas.microsoft.com/office/drawing/2014/main" id="{ABAFA343-C42A-667E-B086-6B066D80DBDC}"/>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Retention Curve</a:t>
            </a:r>
            <a:r>
              <a:rPr lang="en-US" sz="1800" dirty="0">
                <a:effectLst/>
              </a:rPr>
              <a:t> </a:t>
            </a:r>
          </a:p>
        </p:txBody>
      </p:sp>
      <p:sp>
        <p:nvSpPr>
          <p:cNvPr id="17" name="object 5">
            <a:extLst>
              <a:ext uri="{FF2B5EF4-FFF2-40B4-BE49-F238E27FC236}">
                <a16:creationId xmlns:a16="http://schemas.microsoft.com/office/drawing/2014/main" id="{B0E9C919-CAD6-21A9-4A76-FA726586A16C}"/>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7</a:t>
            </a:r>
            <a:endParaRPr sz="1000" dirty="0">
              <a:latin typeface="Arial MT"/>
              <a:cs typeface="Arial MT"/>
            </a:endParaRPr>
          </a:p>
        </p:txBody>
      </p:sp>
    </p:spTree>
    <p:extLst>
      <p:ext uri="{BB962C8B-B14F-4D97-AF65-F5344CB8AC3E}">
        <p14:creationId xmlns:p14="http://schemas.microsoft.com/office/powerpoint/2010/main" val="2320146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AD5EF4-F967-32E8-6F16-ECB317022BC7}"/>
              </a:ext>
            </a:extLst>
          </p:cNvPr>
          <p:cNvSpPr>
            <a:spLocks noGrp="1"/>
          </p:cNvSpPr>
          <p:nvPr>
            <p:ph type="body" idx="1"/>
          </p:nvPr>
        </p:nvSpPr>
        <p:spPr>
          <a:xfrm>
            <a:off x="591955" y="895350"/>
            <a:ext cx="7987524" cy="3886199"/>
          </a:xfrm>
        </p:spPr>
        <p:txBody>
          <a:bodyPr/>
          <a:lstStyle/>
          <a:p>
            <a:pPr marL="457200" marR="0">
              <a:lnSpc>
                <a:spcPct val="115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Based on the line charts shown, it is evident that there are primarily </a:t>
            </a:r>
            <a:r>
              <a:rPr lang="en-US" sz="1800" b="1" dirty="0">
                <a:solidFill>
                  <a:srgbClr val="000000"/>
                </a:solidFill>
                <a:effectLst/>
                <a:latin typeface="Calibri" panose="020F0502020204030204" pitchFamily="34" charset="0"/>
                <a:ea typeface="Calibri" panose="020F0502020204030204" pitchFamily="34" charset="0"/>
              </a:rPr>
              <a:t>two types</a:t>
            </a:r>
            <a:r>
              <a:rPr lang="en-US" sz="1800" dirty="0">
                <a:solidFill>
                  <a:srgbClr val="000000"/>
                </a:solidFill>
                <a:effectLst/>
                <a:latin typeface="Calibri" panose="020F0502020204030204" pitchFamily="34" charset="0"/>
                <a:ea typeface="Calibri" panose="020F0502020204030204" pitchFamily="34" charset="0"/>
              </a:rPr>
              <a:t> of Cumulative Retention Curves. The first one demonstrates a </a:t>
            </a:r>
            <a:r>
              <a:rPr lang="en-US" sz="1800" b="1" dirty="0">
                <a:solidFill>
                  <a:srgbClr val="000000"/>
                </a:solidFill>
                <a:effectLst/>
                <a:latin typeface="Calibri" panose="020F0502020204030204" pitchFamily="34" charset="0"/>
                <a:ea typeface="Calibri" panose="020F0502020204030204" pitchFamily="34" charset="0"/>
              </a:rPr>
              <a:t>gradual decline from month 2 to month 4.</a:t>
            </a:r>
            <a:r>
              <a:rPr lang="en-US" sz="1800" dirty="0">
                <a:solidFill>
                  <a:srgbClr val="000000"/>
                </a:solidFill>
                <a:effectLst/>
                <a:latin typeface="Calibri" panose="020F0502020204030204" pitchFamily="34" charset="0"/>
                <a:ea typeface="Calibri" panose="020F0502020204030204" pitchFamily="34" charset="0"/>
              </a:rPr>
              <a:t> Conversely, the second type experiences a</a:t>
            </a:r>
            <a:r>
              <a:rPr lang="en-US" sz="1800" b="1" dirty="0">
                <a:solidFill>
                  <a:srgbClr val="000000"/>
                </a:solidFill>
                <a:effectLst/>
                <a:latin typeface="Calibri" panose="020F0502020204030204" pitchFamily="34" charset="0"/>
                <a:ea typeface="Calibri" panose="020F0502020204030204" pitchFamily="34" charset="0"/>
              </a:rPr>
              <a:t> significant drop during the same time period.</a:t>
            </a:r>
          </a:p>
          <a:p>
            <a:pPr marL="457200" marR="0">
              <a:lnSpc>
                <a:spcPct val="115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p>
          <a:p>
            <a:pPr marL="457200" marR="0">
              <a:lnSpc>
                <a:spcPct val="115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If the cohort start date falls before April 2017 or after September 2018, the Cumulative Retention Curve will be similar to the first type. However, if the cohort start date falls between April 2017 and September 2018, the Cumulative Retention Curve will look like the second type. This indicates that </a:t>
            </a:r>
            <a:r>
              <a:rPr lang="en-US" sz="1800" b="1" dirty="0">
                <a:solidFill>
                  <a:srgbClr val="000000"/>
                </a:solidFill>
                <a:effectLst/>
                <a:latin typeface="Calibri" panose="020F0502020204030204" pitchFamily="34" charset="0"/>
                <a:ea typeface="Calibri" panose="020F0502020204030204" pitchFamily="34" charset="0"/>
              </a:rPr>
              <a:t>an event or circumstance may have occurred during the period of April 2017 to September 2018</a:t>
            </a:r>
            <a:r>
              <a:rPr lang="en-US" sz="1800" dirty="0">
                <a:solidFill>
                  <a:srgbClr val="000000"/>
                </a:solidFill>
                <a:effectLst/>
                <a:latin typeface="Calibri" panose="020F0502020204030204" pitchFamily="34" charset="0"/>
                <a:ea typeface="Calibri" panose="020F0502020204030204" pitchFamily="34" charset="0"/>
              </a:rPr>
              <a:t>, resulting in a change in the Cumulative Retention Curve.</a:t>
            </a:r>
          </a:p>
          <a:p>
            <a:endParaRPr lang="en-US" dirty="0"/>
          </a:p>
        </p:txBody>
      </p:sp>
      <p:pic>
        <p:nvPicPr>
          <p:cNvPr id="4" name="Picture 3">
            <a:extLst>
              <a:ext uri="{FF2B5EF4-FFF2-40B4-BE49-F238E27FC236}">
                <a16:creationId xmlns:a16="http://schemas.microsoft.com/office/drawing/2014/main" id="{23E5A440-D0AA-D49D-E14A-0ACF29DB0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 y="0"/>
            <a:ext cx="555974" cy="557464"/>
          </a:xfrm>
          <a:prstGeom prst="rect">
            <a:avLst/>
          </a:prstGeom>
        </p:spPr>
      </p:pic>
      <p:sp>
        <p:nvSpPr>
          <p:cNvPr id="5" name="object 2">
            <a:extLst>
              <a:ext uri="{FF2B5EF4-FFF2-40B4-BE49-F238E27FC236}">
                <a16:creationId xmlns:a16="http://schemas.microsoft.com/office/drawing/2014/main" id="{6366A314-4DE4-F361-9C7F-0843FAF116F2}"/>
              </a:ext>
            </a:extLst>
          </p:cNvPr>
          <p:cNvSpPr txBox="1">
            <a:spLocks/>
          </p:cNvSpPr>
          <p:nvPr/>
        </p:nvSpPr>
        <p:spPr>
          <a:xfrm>
            <a:off x="775476" y="154939"/>
            <a:ext cx="7911324" cy="289823"/>
          </a:xfrm>
          <a:prstGeom prst="rect">
            <a:avLst/>
          </a:prstGeom>
        </p:spPr>
        <p:txBody>
          <a:bodyPr vert="horz" wrap="square" lIns="0" tIns="12700" rIns="0" bIns="0" rtlCol="0">
            <a:spAutoFit/>
          </a:bodyPr>
          <a:lstStyle>
            <a:lvl1pPr>
              <a:defRPr sz="2400" b="1" i="0">
                <a:solidFill>
                  <a:schemeClr val="tx1"/>
                </a:solidFill>
                <a:latin typeface="Arial"/>
                <a:ea typeface="+mj-ea"/>
                <a:cs typeface="Arial"/>
              </a:defRPr>
            </a:lvl1pPr>
          </a:lstStyle>
          <a:p>
            <a:pPr marL="288290">
              <a:lnSpc>
                <a:spcPct val="100000"/>
              </a:lnSpc>
              <a:spcBef>
                <a:spcPts val="1130"/>
              </a:spcBef>
              <a:tabLst>
                <a:tab pos="586105" algn="l"/>
                <a:tab pos="58674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Cumulative Retention Curve</a:t>
            </a:r>
            <a:r>
              <a:rPr lang="en-US" sz="1800" dirty="0">
                <a:effectLst/>
              </a:rPr>
              <a:t> </a:t>
            </a:r>
          </a:p>
        </p:txBody>
      </p:sp>
      <p:sp>
        <p:nvSpPr>
          <p:cNvPr id="6" name="object 5">
            <a:extLst>
              <a:ext uri="{FF2B5EF4-FFF2-40B4-BE49-F238E27FC236}">
                <a16:creationId xmlns:a16="http://schemas.microsoft.com/office/drawing/2014/main" id="{2DA309DB-8CE3-28FC-066E-EEE5EECD23B8}"/>
              </a:ext>
            </a:extLst>
          </p:cNvPr>
          <p:cNvSpPr txBox="1"/>
          <p:nvPr/>
        </p:nvSpPr>
        <p:spPr>
          <a:xfrm>
            <a:off x="8978189" y="4944202"/>
            <a:ext cx="147320" cy="154529"/>
          </a:xfrm>
          <a:prstGeom prst="rect">
            <a:avLst/>
          </a:prstGeom>
        </p:spPr>
        <p:txBody>
          <a:bodyPr vert="horz" wrap="square" lIns="0" tIns="635" rIns="0" bIns="0" rtlCol="0">
            <a:spAutoFit/>
          </a:bodyPr>
          <a:lstStyle/>
          <a:p>
            <a:pPr marL="38100">
              <a:lnSpc>
                <a:spcPct val="100000"/>
              </a:lnSpc>
              <a:spcBef>
                <a:spcPts val="5"/>
              </a:spcBef>
            </a:pPr>
            <a:r>
              <a:rPr lang="en-US" sz="1000" dirty="0">
                <a:solidFill>
                  <a:srgbClr val="595959"/>
                </a:solidFill>
                <a:latin typeface="Arial MT"/>
                <a:cs typeface="Arial MT"/>
              </a:rPr>
              <a:t>8</a:t>
            </a:r>
            <a:endParaRPr sz="1000" dirty="0">
              <a:latin typeface="Arial MT"/>
              <a:cs typeface="Arial MT"/>
            </a:endParaRPr>
          </a:p>
        </p:txBody>
      </p:sp>
    </p:spTree>
    <p:extLst>
      <p:ext uri="{BB962C8B-B14F-4D97-AF65-F5344CB8AC3E}">
        <p14:creationId xmlns:p14="http://schemas.microsoft.com/office/powerpoint/2010/main" val="3334128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TotalTime>
  <Words>553</Words>
  <Application>Microsoft Macintosh PowerPoint</Application>
  <PresentationFormat>On-screen Show (16:9)</PresentationFormat>
  <Paragraphs>63</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 MT</vt:lpstr>
      <vt:lpstr>Microsoft JhengHei</vt:lpstr>
      <vt:lpstr>Arial</vt:lpstr>
      <vt:lpstr>Calibri</vt:lpstr>
      <vt:lpstr>Cambria Math</vt:lpstr>
      <vt:lpstr>Office Theme</vt:lpstr>
      <vt:lpstr>Technical Exam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Exam</dc:title>
  <cp:lastModifiedBy>Microsoft Office User</cp:lastModifiedBy>
  <cp:revision>10</cp:revision>
  <dcterms:created xsi:type="dcterms:W3CDTF">2023-03-10T22:59:14Z</dcterms:created>
  <dcterms:modified xsi:type="dcterms:W3CDTF">2023-03-11T03:15:35Z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2021-06-20T00:00:00Z</vt:filetime>
  </property>
  <property fmtid="{D5CDD505-2E9C-101B-9397-08002B2CF9AE}" pid="3" name="LastSaved">
    <vt:filetime>2023-03-10T00:00:00Z</vt:filetime>
  </property>
</Properties>
</file>